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4"/>
  </p:notesMasterIdLst>
  <p:sldIdLst>
    <p:sldId id="256" r:id="rId2"/>
    <p:sldId id="275" r:id="rId3"/>
    <p:sldId id="25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58" r:id="rId12"/>
    <p:sldId id="285" r:id="rId13"/>
    <p:sldId id="286" r:id="rId14"/>
    <p:sldId id="289" r:id="rId15"/>
    <p:sldId id="290" r:id="rId16"/>
    <p:sldId id="268" r:id="rId17"/>
    <p:sldId id="269" r:id="rId18"/>
    <p:sldId id="270" r:id="rId19"/>
    <p:sldId id="291" r:id="rId20"/>
    <p:sldId id="292" r:id="rId21"/>
    <p:sldId id="293" r:id="rId22"/>
    <p:sldId id="294" r:id="rId23"/>
    <p:sldId id="288" r:id="rId24"/>
    <p:sldId id="287" r:id="rId25"/>
    <p:sldId id="259" r:id="rId26"/>
    <p:sldId id="271" r:id="rId27"/>
    <p:sldId id="274" r:id="rId28"/>
    <p:sldId id="272" r:id="rId29"/>
    <p:sldId id="273" r:id="rId30"/>
    <p:sldId id="276" r:id="rId31"/>
    <p:sldId id="277" r:id="rId32"/>
    <p:sldId id="296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B2B8"/>
    <a:srgbClr val="C0311A"/>
    <a:srgbClr val="F98F28"/>
    <a:srgbClr val="C83C2A"/>
    <a:srgbClr val="687378"/>
    <a:srgbClr val="6869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570"/>
    </p:cViewPr>
  </p:sorterViewPr>
  <p:notesViewPr>
    <p:cSldViewPr snapToGrid="0">
      <p:cViewPr varScale="1">
        <p:scale>
          <a:sx n="51" d="100"/>
          <a:sy n="51" d="100"/>
        </p:scale>
        <p:origin x="-2604" y="-4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C6AE0-2D8C-46D4-B3E9-23D367FC35EB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36D548-F947-4CF2-AB64-999E09554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267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750518" y="64970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6044666" y="66029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007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184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32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195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658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173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067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356352"/>
            <a:ext cx="12192000" cy="501649"/>
          </a:xfrm>
          <a:prstGeom prst="rect">
            <a:avLst/>
          </a:prstGeom>
          <a:solidFill>
            <a:srgbClr val="63B2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63B2B8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-2187"/>
            <a:ext cx="12192000" cy="367314"/>
          </a:xfrm>
          <a:prstGeom prst="rect">
            <a:avLst/>
          </a:prstGeom>
          <a:solidFill>
            <a:srgbClr val="C83C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Box 8"/>
          <p:cNvSpPr txBox="1"/>
          <p:nvPr userDrawn="1"/>
        </p:nvSpPr>
        <p:spPr>
          <a:xfrm>
            <a:off x="4389120" y="6437377"/>
            <a:ext cx="7668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ESSA</a:t>
            </a:r>
            <a:r>
              <a:rPr lang="en-US" sz="1400" b="1" baseline="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Boot Camp </a:t>
            </a:r>
            <a:r>
              <a:rPr lang="en-US" sz="1400" b="0" baseline="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| October 2016 </a:t>
            </a:r>
            <a:endParaRPr lang="en-US" sz="1400" b="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3429000"/>
            <a:ext cx="6858000" cy="77793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SUBTITLE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256" y="1007939"/>
            <a:ext cx="4452296" cy="257012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491902" y="4205638"/>
            <a:ext cx="720819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600" b="1" dirty="0"/>
          </a:p>
          <a:p>
            <a:pPr algn="ctr"/>
            <a:r>
              <a:rPr lang="en-US" sz="2800" b="1" dirty="0">
                <a:solidFill>
                  <a:srgbClr val="F98F28"/>
                </a:solidFill>
              </a:rPr>
              <a:t>October </a:t>
            </a:r>
            <a:r>
              <a:rPr lang="en-US" sz="2800" b="1" dirty="0" smtClean="0">
                <a:solidFill>
                  <a:srgbClr val="F98F28"/>
                </a:solidFill>
              </a:rPr>
              <a:t>20 – 21</a:t>
            </a:r>
            <a:r>
              <a:rPr lang="en-US" sz="2800" b="1" dirty="0">
                <a:solidFill>
                  <a:srgbClr val="F98F28"/>
                </a:solidFill>
              </a:rPr>
              <a:t>, 2016</a:t>
            </a:r>
          </a:p>
          <a:p>
            <a:pPr algn="ctr"/>
            <a:endParaRPr lang="en-US" sz="2800" b="1" dirty="0">
              <a:solidFill>
                <a:srgbClr val="63B2B8"/>
              </a:solidFill>
            </a:endParaRPr>
          </a:p>
          <a:p>
            <a:pPr algn="ctr"/>
            <a:r>
              <a:rPr lang="en-US" sz="2800" dirty="0">
                <a:solidFill>
                  <a:srgbClr val="63B2B8"/>
                </a:solidFill>
              </a:rPr>
              <a:t>Omni Houston Hotel at Westside</a:t>
            </a:r>
          </a:p>
          <a:p>
            <a:pPr algn="ctr"/>
            <a:r>
              <a:rPr lang="en-US" sz="2800" dirty="0">
                <a:solidFill>
                  <a:srgbClr val="63B2B8"/>
                </a:solidFill>
              </a:rPr>
              <a:t>Houston, Texas</a:t>
            </a:r>
          </a:p>
        </p:txBody>
      </p:sp>
    </p:spTree>
    <p:extLst>
      <p:ext uri="{BB962C8B-B14F-4D97-AF65-F5344CB8AC3E}">
        <p14:creationId xmlns:p14="http://schemas.microsoft.com/office/powerpoint/2010/main" val="334017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Then there is…</a:t>
            </a:r>
            <a:endParaRPr lang="en-US" sz="5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920" y="1545336"/>
            <a:ext cx="5852160" cy="376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36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 rotWithShape="1">
          <a:blip r:embed="rId2"/>
          <a:srcRect l="23077" t="24852" r="41796" b="16166"/>
          <a:stretch/>
        </p:blipFill>
        <p:spPr bwMode="auto">
          <a:xfrm>
            <a:off x="4427678" y="182880"/>
            <a:ext cx="5760720" cy="66751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83403" y="433953"/>
            <a:ext cx="4587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Oklahoma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75056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83331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Looks like fair amount of data, but turns out that only thing that is comprehensible is the grade.  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580327" y="3928056"/>
            <a:ext cx="36833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So, in this case, there may be urgency, but certainly no clarity on what might be going on. 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8543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So, if we don’t want a rating without dashboard-type data, or a dashboard that doesn’t clearly evaluate how well schools are serving every group of kids…</a:t>
            </a:r>
            <a:endParaRPr lang="en-US" sz="4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13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General idea:  Something that combines both. 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summative </a:t>
            </a:r>
            <a:r>
              <a:rPr lang="en-US" dirty="0"/>
              <a:t>Rating </a:t>
            </a:r>
            <a:r>
              <a:rPr lang="en-US" dirty="0" smtClean="0"/>
              <a:t>to create urgency wherever either students in general or any group of students isn’t doing well.</a:t>
            </a:r>
          </a:p>
          <a:p>
            <a:r>
              <a:rPr lang="en-US" dirty="0" smtClean="0"/>
              <a:t>Plus a dashboard of relevant (and disaggregated) information on what went into the rating and other important domains.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11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Certainly, parents are clear that they want grades. 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81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763" y="1825625"/>
            <a:ext cx="7736473" cy="4351338"/>
          </a:xfrm>
        </p:spPr>
      </p:pic>
    </p:spTree>
    <p:extLst>
      <p:ext uri="{BB962C8B-B14F-4D97-AF65-F5344CB8AC3E}">
        <p14:creationId xmlns:p14="http://schemas.microsoft.com/office/powerpoint/2010/main" val="69812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389" y="1825625"/>
            <a:ext cx="7721222" cy="4351338"/>
          </a:xfrm>
        </p:spPr>
      </p:pic>
    </p:spTree>
    <p:extLst>
      <p:ext uri="{BB962C8B-B14F-4D97-AF65-F5344CB8AC3E}">
        <p14:creationId xmlns:p14="http://schemas.microsoft.com/office/powerpoint/2010/main" val="162244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739" y="1825625"/>
            <a:ext cx="7698521" cy="4351338"/>
          </a:xfrm>
        </p:spPr>
      </p:pic>
    </p:spTree>
    <p:extLst>
      <p:ext uri="{BB962C8B-B14F-4D97-AF65-F5344CB8AC3E}">
        <p14:creationId xmlns:p14="http://schemas.microsoft.com/office/powerpoint/2010/main" val="64228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And, while there is still some fighting about it, both the law itself and the Department of Education’s proposed regulations would appear to require a summative rating.  </a:t>
            </a:r>
            <a:endParaRPr lang="en-US" sz="4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(After all, if Congress didn’t intend a summative rating, why did they spend so many months arguing about how much indicators should weigh?)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77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solidFill>
            <a:srgbClr val="C0311A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Algerian" panose="04020705040A02060702" pitchFamily="82" charset="0"/>
              </a:rPr>
              <a:t>STUCK IN THE GRADES VS. DASHBOARDS WAR?</a:t>
            </a:r>
            <a:endParaRPr lang="en-US" b="1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solidFill>
            <a:srgbClr val="63B2B8"/>
          </a:solidFill>
        </p:spPr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chemeClr val="bg1"/>
                </a:solidFill>
                <a:latin typeface="Algerian" panose="04020705040A02060702" pitchFamily="82" charset="0"/>
              </a:rPr>
              <a:t>You’re in the right place.</a:t>
            </a:r>
            <a:endParaRPr lang="en-US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54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But just as some states did with NCLB, recalcitrant states could probably get away with a non-evaluative dashboard that included a simple notation of whether the school was a “priority” or “targeted assistance” school.  </a:t>
            </a:r>
            <a:endParaRPr lang="en-US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3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So, as advocates, you’re going to need to get clearer on what you think is essential.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Let’s take a look at a few state systems, existing or proposed…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03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Keep three questions in mind: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Is the approach understandable to a range of audiences?</a:t>
            </a:r>
          </a:p>
          <a:p>
            <a:r>
              <a:rPr lang="en-US" sz="3200" dirty="0" smtClean="0"/>
              <a:t>Will it communicate real urgency--both around overall low performance AND underperformance of any group—and clearly signal when action is necessary?</a:t>
            </a:r>
          </a:p>
          <a:p>
            <a:r>
              <a:rPr lang="en-US" sz="3200" dirty="0" smtClean="0"/>
              <a:t>Does it </a:t>
            </a:r>
            <a:r>
              <a:rPr lang="en-US" sz="3200" dirty="0" smtClean="0"/>
              <a:t>clearly prioritize student outcomes, including achievement, graduation and progress toward English proficiency for English Learners?</a:t>
            </a:r>
            <a:endParaRPr lang="en-US" sz="32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9726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Illinois…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860" y="365125"/>
            <a:ext cx="7703140" cy="6126480"/>
          </a:xfrm>
        </p:spPr>
      </p:pic>
    </p:spTree>
    <p:extLst>
      <p:ext uri="{BB962C8B-B14F-4D97-AF65-F5344CB8AC3E}">
        <p14:creationId xmlns:p14="http://schemas.microsoft.com/office/powerpoint/2010/main" val="10618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(Illinois, </a:t>
            </a:r>
            <a:br>
              <a:rPr lang="en-US" dirty="0" smtClean="0"/>
            </a:br>
            <a:r>
              <a:rPr lang="en-US" dirty="0" smtClean="0"/>
              <a:t>continued)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885" y="365125"/>
            <a:ext cx="8216115" cy="6309360"/>
          </a:xfrm>
        </p:spPr>
      </p:pic>
    </p:spTree>
    <p:extLst>
      <p:ext uri="{BB962C8B-B14F-4D97-AF65-F5344CB8AC3E}">
        <p14:creationId xmlns:p14="http://schemas.microsoft.com/office/powerpoint/2010/main" val="299705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 rotWithShape="1">
          <a:blip r:embed="rId2"/>
          <a:srcRect l="8272" t="25156" r="8412" b="14019"/>
          <a:stretch/>
        </p:blipFill>
        <p:spPr bwMode="auto">
          <a:xfrm>
            <a:off x="1698661" y="1130563"/>
            <a:ext cx="8220253" cy="51927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4434" y="433953"/>
            <a:ext cx="387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Ohio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01316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Michigan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340" y="573474"/>
            <a:ext cx="4312330" cy="5577840"/>
          </a:xfrm>
        </p:spPr>
      </p:pic>
    </p:spTree>
    <p:extLst>
      <p:ext uri="{BB962C8B-B14F-4D97-AF65-F5344CB8AC3E}">
        <p14:creationId xmlns:p14="http://schemas.microsoft.com/office/powerpoint/2010/main" val="304496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271" y="365125"/>
            <a:ext cx="6139066" cy="6309360"/>
          </a:xfrm>
        </p:spPr>
      </p:pic>
    </p:spTree>
    <p:extLst>
      <p:ext uri="{BB962C8B-B14F-4D97-AF65-F5344CB8AC3E}">
        <p14:creationId xmlns:p14="http://schemas.microsoft.com/office/powerpoint/2010/main" val="220613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173" y="365125"/>
            <a:ext cx="5005885" cy="6309360"/>
          </a:xfrm>
        </p:spPr>
      </p:pic>
    </p:spTree>
    <p:extLst>
      <p:ext uri="{BB962C8B-B14F-4D97-AF65-F5344CB8AC3E}">
        <p14:creationId xmlns:p14="http://schemas.microsoft.com/office/powerpoint/2010/main" val="377320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987" y="902917"/>
            <a:ext cx="9441649" cy="4480560"/>
          </a:xfrm>
        </p:spPr>
      </p:pic>
    </p:spTree>
    <p:extLst>
      <p:ext uri="{BB962C8B-B14F-4D97-AF65-F5344CB8AC3E}">
        <p14:creationId xmlns:p14="http://schemas.microsoft.com/office/powerpoint/2010/main" val="15900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02287" y="1906073"/>
            <a:ext cx="7263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Opponents </a:t>
            </a:r>
            <a:r>
              <a:rPr lang="en-US" b="1" dirty="0"/>
              <a:t>of School Ratings are pretending there are only two choices</a:t>
            </a:r>
            <a:br>
              <a:rPr lang="en-US" b="1" dirty="0"/>
            </a:b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2286000"/>
            <a:ext cx="4495800" cy="3600450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359025"/>
            <a:ext cx="5181600" cy="3454400"/>
          </a:xfrm>
        </p:spPr>
      </p:pic>
    </p:spTree>
    <p:extLst>
      <p:ext uri="{BB962C8B-B14F-4D97-AF65-F5344CB8AC3E}">
        <p14:creationId xmlns:p14="http://schemas.microsoft.com/office/powerpoint/2010/main" val="107721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 – Option ONE</a:t>
            </a:r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2"/>
          <a:srcRect l="12336" t="24134" r="12335" b="4007"/>
          <a:stretch/>
        </p:blipFill>
        <p:spPr bwMode="auto">
          <a:xfrm>
            <a:off x="4974220" y="846830"/>
            <a:ext cx="7040880" cy="53949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3606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 – Option Two </a:t>
            </a:r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2"/>
          <a:srcRect l="12191" t="17554" r="12336" b="10590"/>
          <a:stretch/>
        </p:blipFill>
        <p:spPr bwMode="auto">
          <a:xfrm>
            <a:off x="4861560" y="686136"/>
            <a:ext cx="6858000" cy="53949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3439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62270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There is no one right answer.  But again, by keeping these questions front and center, you should be able to press for something that works.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Is the approach understandable to a range of audiences?</a:t>
            </a:r>
          </a:p>
          <a:p>
            <a:r>
              <a:rPr lang="en-US" sz="3200" dirty="0" smtClean="0"/>
              <a:t>Will it communicate real urgency--both around overall low performance AND underperformance of any group--and clearly signal when action is needed?</a:t>
            </a:r>
          </a:p>
          <a:p>
            <a:r>
              <a:rPr lang="en-US" sz="3200" dirty="0"/>
              <a:t>Does it clearly prioritize student outcomes, including achievement, graduation and progress toward English proficiency for English Learners?</a:t>
            </a:r>
          </a:p>
          <a:p>
            <a:endParaRPr lang="en-US" sz="3200"/>
          </a:p>
          <a:p>
            <a:pPr marL="0" indent="0">
              <a:buNone/>
            </a:pPr>
            <a:endParaRPr lang="en-US" sz="32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1014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And at least a few states give you a glimpse of what that </a:t>
            </a:r>
            <a:br>
              <a:rPr lang="en-US" dirty="0" smtClean="0"/>
            </a:br>
            <a:r>
              <a:rPr lang="en-US" dirty="0" smtClean="0"/>
              <a:t>can look like.  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pPr algn="ctr"/>
            <a:r>
              <a:rPr lang="en-US" dirty="0" smtClean="0"/>
              <a:t>                            </a:t>
            </a:r>
            <a:r>
              <a:rPr lang="en-US" sz="3200" b="1" dirty="0" smtClean="0"/>
              <a:t>There is ….</a:t>
            </a:r>
            <a:endParaRPr lang="en-US" sz="32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646" y="3136106"/>
            <a:ext cx="4028354" cy="324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39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York Dashboard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6096" t="17211" r="5502" b="431"/>
          <a:stretch/>
        </p:blipFill>
        <p:spPr bwMode="auto">
          <a:xfrm>
            <a:off x="3273272" y="1336228"/>
            <a:ext cx="7010618" cy="5029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6278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NY Dashboard Continued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7402" t="17863" r="5217" b="656"/>
          <a:stretch/>
        </p:blipFill>
        <p:spPr bwMode="auto">
          <a:xfrm>
            <a:off x="3662828" y="1258954"/>
            <a:ext cx="7132320" cy="49377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3546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NY Continued</a:t>
            </a:r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2"/>
          <a:srcRect l="6967" t="16120" r="7825" b="432"/>
          <a:stretch/>
        </p:blipFill>
        <p:spPr bwMode="auto">
          <a:xfrm>
            <a:off x="4255420" y="1027906"/>
            <a:ext cx="7132320" cy="53035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6733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NY Continued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3048" t="18300" r="4774" b="648"/>
          <a:stretch/>
        </p:blipFill>
        <p:spPr bwMode="auto">
          <a:xfrm>
            <a:off x="3811624" y="1181682"/>
            <a:ext cx="8138160" cy="52120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6304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Lots of data, most of it unexplained (and unevaluated), no context.</a:t>
            </a:r>
            <a:endParaRPr lang="en-US" sz="5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And no reason for anybody to feel any urgency about anything.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03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728</TotalTime>
  <Words>507</Words>
  <Application>Microsoft Office PowerPoint</Application>
  <PresentationFormat>Widescreen</PresentationFormat>
  <Paragraphs>50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Algerian</vt:lpstr>
      <vt:lpstr>Arial</vt:lpstr>
      <vt:lpstr>Calibri</vt:lpstr>
      <vt:lpstr>Calibri Light</vt:lpstr>
      <vt:lpstr>Office Theme</vt:lpstr>
      <vt:lpstr>PowerPoint Presentation</vt:lpstr>
      <vt:lpstr>STUCK IN THE GRADES VS. DASHBOARDS WAR?</vt:lpstr>
      <vt:lpstr> Opponents of School Ratings are pretending there are only two choices </vt:lpstr>
      <vt:lpstr>And at least a few states give you a glimpse of what that  can look like.  </vt:lpstr>
      <vt:lpstr>New York Dashboard</vt:lpstr>
      <vt:lpstr>NY Dashboard Continued</vt:lpstr>
      <vt:lpstr>NY Continued</vt:lpstr>
      <vt:lpstr>NY Continued</vt:lpstr>
      <vt:lpstr>Lots of data, most of it unexplained (and unevaluated), no context.</vt:lpstr>
      <vt:lpstr>Then there is…</vt:lpstr>
      <vt:lpstr>PowerPoint Presentation</vt:lpstr>
      <vt:lpstr>Looks like fair amount of data, but turns out that only thing that is comprehensible is the grade.  </vt:lpstr>
      <vt:lpstr>So, if we don’t want a rating without dashboard-type data, or a dashboard that doesn’t clearly evaluate how well schools are serving every group of kids…</vt:lpstr>
      <vt:lpstr>General idea:  Something that combines both.  </vt:lpstr>
      <vt:lpstr>Certainly, parents are clear that they want grades.  </vt:lpstr>
      <vt:lpstr>PowerPoint Presentation</vt:lpstr>
      <vt:lpstr>PowerPoint Presentation</vt:lpstr>
      <vt:lpstr>PowerPoint Presentation</vt:lpstr>
      <vt:lpstr>And, while there is still some fighting about it, both the law itself and the Department of Education’s proposed regulations would appear to require a summative rating.  </vt:lpstr>
      <vt:lpstr>But just as some states did with NCLB, recalcitrant states could probably get away with a non-evaluative dashboard that included a simple notation of whether the school was a “priority” or “targeted assistance” school.  </vt:lpstr>
      <vt:lpstr>So, as advocates, you’re going to need to get clearer on what you think is essential.</vt:lpstr>
      <vt:lpstr>Keep three questions in mind:</vt:lpstr>
      <vt:lpstr>Illinois…</vt:lpstr>
      <vt:lpstr>(Illinois,  continued)</vt:lpstr>
      <vt:lpstr>PowerPoint Presentation</vt:lpstr>
      <vt:lpstr>Michigan</vt:lpstr>
      <vt:lpstr>PowerPoint Presentation</vt:lpstr>
      <vt:lpstr>PowerPoint Presentation</vt:lpstr>
      <vt:lpstr>PowerPoint Presentation</vt:lpstr>
      <vt:lpstr>CA – Option ONE</vt:lpstr>
      <vt:lpstr>CA – Option Two </vt:lpstr>
      <vt:lpstr>There is no one right answer.  But again, by keeping these questions front and center, you should be able to press for something that works.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Allie Nambo</dc:creator>
  <cp:lastModifiedBy>Kati Haycock</cp:lastModifiedBy>
  <cp:revision>69</cp:revision>
  <dcterms:created xsi:type="dcterms:W3CDTF">2015-04-30T15:37:04Z</dcterms:created>
  <dcterms:modified xsi:type="dcterms:W3CDTF">2016-10-20T12:50:53Z</dcterms:modified>
</cp:coreProperties>
</file>