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3.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2"/>
  </p:notesMasterIdLst>
  <p:sldIdLst>
    <p:sldId id="256" r:id="rId2"/>
    <p:sldId id="355" r:id="rId3"/>
    <p:sldId id="356" r:id="rId4"/>
    <p:sldId id="257" r:id="rId5"/>
    <p:sldId id="258" r:id="rId6"/>
    <p:sldId id="259" r:id="rId7"/>
    <p:sldId id="274" r:id="rId8"/>
    <p:sldId id="260" r:id="rId9"/>
    <p:sldId id="272" r:id="rId10"/>
    <p:sldId id="262" r:id="rId11"/>
    <p:sldId id="276" r:id="rId12"/>
    <p:sldId id="326" r:id="rId13"/>
    <p:sldId id="327" r:id="rId14"/>
    <p:sldId id="328" r:id="rId15"/>
    <p:sldId id="280" r:id="rId16"/>
    <p:sldId id="292" r:id="rId17"/>
    <p:sldId id="281" r:id="rId18"/>
    <p:sldId id="311" r:id="rId19"/>
    <p:sldId id="312" r:id="rId20"/>
    <p:sldId id="316" r:id="rId21"/>
    <p:sldId id="317" r:id="rId22"/>
    <p:sldId id="293" r:id="rId23"/>
    <p:sldId id="357" r:id="rId24"/>
    <p:sldId id="291" r:id="rId25"/>
    <p:sldId id="294" r:id="rId26"/>
    <p:sldId id="297" r:id="rId27"/>
    <p:sldId id="295" r:id="rId28"/>
    <p:sldId id="296" r:id="rId29"/>
    <p:sldId id="298" r:id="rId30"/>
    <p:sldId id="299" r:id="rId31"/>
    <p:sldId id="301" r:id="rId32"/>
    <p:sldId id="303" r:id="rId33"/>
    <p:sldId id="300" r:id="rId34"/>
    <p:sldId id="304" r:id="rId35"/>
    <p:sldId id="263" r:id="rId36"/>
    <p:sldId id="324" r:id="rId37"/>
    <p:sldId id="261" r:id="rId38"/>
    <p:sldId id="318" r:id="rId39"/>
    <p:sldId id="320" r:id="rId40"/>
    <p:sldId id="321" r:id="rId41"/>
    <p:sldId id="308" r:id="rId42"/>
    <p:sldId id="310" r:id="rId43"/>
    <p:sldId id="322" r:id="rId44"/>
    <p:sldId id="334" r:id="rId45"/>
    <p:sldId id="323" r:id="rId46"/>
    <p:sldId id="329" r:id="rId47"/>
    <p:sldId id="325" r:id="rId48"/>
    <p:sldId id="331" r:id="rId49"/>
    <p:sldId id="330" r:id="rId50"/>
    <p:sldId id="332" r:id="rId51"/>
    <p:sldId id="333" r:id="rId52"/>
    <p:sldId id="336" r:id="rId53"/>
    <p:sldId id="338" r:id="rId54"/>
    <p:sldId id="335" r:id="rId55"/>
    <p:sldId id="339" r:id="rId56"/>
    <p:sldId id="340" r:id="rId57"/>
    <p:sldId id="341" r:id="rId58"/>
    <p:sldId id="342" r:id="rId59"/>
    <p:sldId id="343" r:id="rId60"/>
    <p:sldId id="344" r:id="rId61"/>
    <p:sldId id="345" r:id="rId62"/>
    <p:sldId id="346" r:id="rId63"/>
    <p:sldId id="347" r:id="rId64"/>
    <p:sldId id="348" r:id="rId65"/>
    <p:sldId id="349" r:id="rId66"/>
    <p:sldId id="350" r:id="rId67"/>
    <p:sldId id="351" r:id="rId68"/>
    <p:sldId id="353" r:id="rId69"/>
    <p:sldId id="358" r:id="rId70"/>
    <p:sldId id="359" r:id="rId7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B2B8"/>
    <a:srgbClr val="C83C2A"/>
    <a:srgbClr val="C0311A"/>
    <a:srgbClr val="F98F28"/>
    <a:srgbClr val="687378"/>
    <a:srgbClr val="6869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3827" autoAdjust="0"/>
  </p:normalViewPr>
  <p:slideViewPr>
    <p:cSldViewPr snapToGrid="0">
      <p:cViewPr varScale="1">
        <p:scale>
          <a:sx n="44" d="100"/>
          <a:sy n="44" d="100"/>
        </p:scale>
        <p:origin x="1536" y="42"/>
      </p:cViewPr>
      <p:guideLst>
        <p:guide orient="horz" pos="2160"/>
        <p:guide pos="3840"/>
      </p:guideLst>
    </p:cSldViewPr>
  </p:slideViewPr>
  <p:notesTextViewPr>
    <p:cViewPr>
      <p:scale>
        <a:sx n="1" d="1"/>
        <a:sy n="1" d="1"/>
      </p:scale>
      <p:origin x="0" y="0"/>
    </p:cViewPr>
  </p:notesTextViewPr>
  <p:notesViewPr>
    <p:cSldViewPr snapToGrid="0">
      <p:cViewPr varScale="1">
        <p:scale>
          <a:sx n="51" d="100"/>
          <a:sy n="51" d="100"/>
        </p:scale>
        <p:origin x="-2604" y="-4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et-fs01\shared\User\Samantha%20B\Indicators\Copy%20of%20data%20on%20school.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et-fs01\shared\User\Samantha%20B\Indicators\Copy%20of%20data%20on%20school.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et-fs01\shared\User\Samantha%20B\Indicators\Copy%20of%20data%20on%20school.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et-fs01\shared\User\Samantha%20B\Indicators\Copy%20of%20data%20on%20school.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et-fs01\shared\User\Samantha%20B\Indicators\Copy%20of%20data%20on%20school.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Natasha\Downloads\Copy%20of%20Copy%20of%20data%20on%20school_sbnu.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755217073275661E-2"/>
          <c:y val="9.6042942044175475E-2"/>
          <c:w val="0.79516759175594842"/>
          <c:h val="0.81350461083772452"/>
        </c:manualLayout>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Lbls>
            <c:dLbl>
              <c:idx val="0"/>
              <c:layout>
                <c:manualLayout>
                  <c:x val="-0.2768934211092467"/>
                  <c:y val="-0.14870628464070951"/>
                </c:manualLayout>
              </c:layout>
              <c:showLegendKey val="0"/>
              <c:showVal val="0"/>
              <c:showCatName val="1"/>
              <c:showSerName val="0"/>
              <c:showPercent val="1"/>
              <c:showBubbleSize val="0"/>
              <c:separator>
</c:separator>
              <c:extLst>
                <c:ext xmlns:c15="http://schemas.microsoft.com/office/drawing/2012/chart" uri="{CE6537A1-D6FC-4f65-9D91-7224C49458BB}">
                  <c15:layout/>
                </c:ext>
              </c:extLst>
            </c:dLbl>
            <c:dLbl>
              <c:idx val="1"/>
              <c:layout>
                <c:manualLayout>
                  <c:x val="0.19664128049567575"/>
                  <c:y val="7.5471681502020209E-3"/>
                </c:manualLayout>
              </c:layout>
              <c:showLegendKey val="0"/>
              <c:showVal val="0"/>
              <c:showCatName val="1"/>
              <c:showSerName val="0"/>
              <c:showPercent val="1"/>
              <c:showBubbleSize val="0"/>
              <c:separator>
</c:separator>
              <c:extLst>
                <c:ext xmlns:c15="http://schemas.microsoft.com/office/drawing/2012/chart" uri="{CE6537A1-D6FC-4f65-9D91-7224C49458BB}">
                  <c15:layout/>
                </c:ext>
              </c:extLst>
            </c:dLbl>
            <c:dLbl>
              <c:idx val="2"/>
              <c:layout>
                <c:manualLayout>
                  <c:x val="0.11560819241857063"/>
                  <c:y val="0.17890772293859303"/>
                </c:manualLayout>
              </c:layout>
              <c:showLegendKey val="0"/>
              <c:showVal val="0"/>
              <c:showCatName val="1"/>
              <c:showSerName val="0"/>
              <c:showPercent val="1"/>
              <c:showBubbleSize val="0"/>
              <c:separator>
</c:separator>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Sheet1!$A$19:$A$21</c:f>
              <c:strCache>
                <c:ptCount val="3"/>
                <c:pt idx="0">
                  <c:v>White</c:v>
                </c:pt>
                <c:pt idx="1">
                  <c:v>Black</c:v>
                </c:pt>
                <c:pt idx="2">
                  <c:v>Latino</c:v>
                </c:pt>
              </c:strCache>
            </c:strRef>
          </c:cat>
          <c:val>
            <c:numRef>
              <c:f>Sheet1!$B$19:$B$21</c:f>
              <c:numCache>
                <c:formatCode>General</c:formatCode>
                <c:ptCount val="3"/>
                <c:pt idx="0">
                  <c:v>500</c:v>
                </c:pt>
                <c:pt idx="1">
                  <c:v>200</c:v>
                </c:pt>
                <c:pt idx="2">
                  <c:v>100</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1"/>
          <c:order val="0"/>
          <c:tx>
            <c:strRef>
              <c:f>Sheet1!$C$36</c:f>
              <c:strCache>
                <c:ptCount val="1"/>
                <c:pt idx="0">
                  <c:v>No</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Sheet1!$A$37:$A$38</c:f>
              <c:strCache>
                <c:ptCount val="2"/>
                <c:pt idx="0">
                  <c:v>Low Income</c:v>
                </c:pt>
                <c:pt idx="1">
                  <c:v>Student with a disability</c:v>
                </c:pt>
              </c:strCache>
            </c:strRef>
          </c:cat>
          <c:val>
            <c:numRef>
              <c:f>Sheet1!$C$37:$C$38</c:f>
              <c:numCache>
                <c:formatCode>General</c:formatCode>
                <c:ptCount val="2"/>
                <c:pt idx="0">
                  <c:v>450</c:v>
                </c:pt>
                <c:pt idx="1">
                  <c:v>700</c:v>
                </c:pt>
              </c:numCache>
            </c:numRef>
          </c:val>
        </c:ser>
        <c:ser>
          <c:idx val="0"/>
          <c:order val="1"/>
          <c:tx>
            <c:strRef>
              <c:f>Sheet1!$B$36</c:f>
              <c:strCache>
                <c:ptCount val="1"/>
                <c:pt idx="0">
                  <c:v>Yes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Sheet1!$A$37:$A$38</c:f>
              <c:strCache>
                <c:ptCount val="2"/>
                <c:pt idx="0">
                  <c:v>Low Income</c:v>
                </c:pt>
                <c:pt idx="1">
                  <c:v>Student with a disability</c:v>
                </c:pt>
              </c:strCache>
            </c:strRef>
          </c:cat>
          <c:val>
            <c:numRef>
              <c:f>Sheet1!$B$37:$B$38</c:f>
              <c:numCache>
                <c:formatCode>General</c:formatCode>
                <c:ptCount val="2"/>
                <c:pt idx="0">
                  <c:v>350</c:v>
                </c:pt>
                <c:pt idx="1">
                  <c:v>100</c:v>
                </c:pt>
              </c:numCache>
            </c:numRef>
          </c:val>
        </c:ser>
        <c:dLbls>
          <c:showLegendKey val="0"/>
          <c:showVal val="0"/>
          <c:showCatName val="0"/>
          <c:showSerName val="0"/>
          <c:showPercent val="0"/>
          <c:showBubbleSize val="0"/>
        </c:dLbls>
        <c:gapWidth val="150"/>
        <c:overlap val="100"/>
        <c:axId val="575421264"/>
        <c:axId val="575421656"/>
      </c:barChart>
      <c:catAx>
        <c:axId val="575421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75421656"/>
        <c:crosses val="autoZero"/>
        <c:auto val="1"/>
        <c:lblAlgn val="ctr"/>
        <c:lblOffset val="100"/>
        <c:noMultiLvlLbl val="0"/>
      </c:catAx>
      <c:valAx>
        <c:axId val="5754216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754212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en-US"/>
              <a:t>Wilson reading passing rate compared to state average of 50%</a:t>
            </a:r>
          </a:p>
        </c:rich>
      </c:tx>
      <c:layout/>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bg2">
                <a:lumMod val="75000"/>
              </a:schemeClr>
            </a:solidFill>
            <a:ln>
              <a:noFill/>
            </a:ln>
            <a:effectLst/>
          </c:spPr>
          <c:invertIfNegative val="0"/>
          <c:dPt>
            <c:idx val="0"/>
            <c:invertIfNegative val="0"/>
            <c:bubble3D val="0"/>
            <c:spPr>
              <a:solidFill>
                <a:srgbClr val="00B050"/>
              </a:solidFill>
              <a:ln>
                <a:noFill/>
              </a:ln>
              <a:effectLst/>
            </c:spPr>
          </c:dPt>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Sheet2!$A$24:$A$25</c:f>
              <c:strCache>
                <c:ptCount val="2"/>
                <c:pt idx="0">
                  <c:v>Wilson Reading Passing Rate</c:v>
                </c:pt>
                <c:pt idx="1">
                  <c:v>State Average </c:v>
                </c:pt>
              </c:strCache>
            </c:strRef>
          </c:cat>
          <c:val>
            <c:numRef>
              <c:f>Sheet2!$B$24:$B$25</c:f>
              <c:numCache>
                <c:formatCode>0%</c:formatCode>
                <c:ptCount val="2"/>
                <c:pt idx="0">
                  <c:v>0.69</c:v>
                </c:pt>
                <c:pt idx="1">
                  <c:v>0.5</c:v>
                </c:pt>
              </c:numCache>
            </c:numRef>
          </c:val>
        </c:ser>
        <c:dLbls>
          <c:showLegendKey val="0"/>
          <c:showVal val="0"/>
          <c:showCatName val="0"/>
          <c:showSerName val="0"/>
          <c:showPercent val="0"/>
          <c:showBubbleSize val="0"/>
        </c:dLbls>
        <c:gapWidth val="219"/>
        <c:overlap val="-27"/>
        <c:axId val="601346800"/>
        <c:axId val="601347192"/>
      </c:barChart>
      <c:catAx>
        <c:axId val="6013468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601347192"/>
        <c:crosses val="autoZero"/>
        <c:auto val="1"/>
        <c:lblAlgn val="ctr"/>
        <c:lblOffset val="100"/>
        <c:noMultiLvlLbl val="0"/>
      </c:catAx>
      <c:valAx>
        <c:axId val="60134719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601346800"/>
        <c:crosses val="autoZero"/>
        <c:crossBetween val="between"/>
      </c:valAx>
      <c:spPr>
        <a:noFill/>
        <a:ln>
          <a:noFill/>
        </a:ln>
        <a:effectLst/>
      </c:spPr>
    </c:plotArea>
    <c:plotVisOnly val="1"/>
    <c:dispBlanksAs val="gap"/>
    <c:showDLblsOverMax val="0"/>
  </c:chart>
  <c:spPr>
    <a:noFill/>
    <a:ln>
      <a:noFill/>
    </a:ln>
    <a:effectLst/>
  </c:spPr>
  <c:txPr>
    <a:bodyPr/>
    <a:lstStyle/>
    <a:p>
      <a:pPr>
        <a:defRPr sz="11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en-US"/>
              <a:t>Wilson reading passing rate compared to state average of 90%</a:t>
            </a:r>
          </a:p>
        </c:rich>
      </c:tx>
      <c:layout/>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dPt>
          <c:dPt>
            <c:idx val="1"/>
            <c:invertIfNegative val="0"/>
            <c:bubble3D val="0"/>
            <c:spPr>
              <a:solidFill>
                <a:schemeClr val="bg2">
                  <a:lumMod val="75000"/>
                </a:schemeClr>
              </a:solidFill>
              <a:ln>
                <a:noFill/>
              </a:ln>
              <a:effectLst/>
            </c:spPr>
          </c:dPt>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Sheet2!$A$28:$A$29</c:f>
              <c:strCache>
                <c:ptCount val="2"/>
                <c:pt idx="0">
                  <c:v>Wilson Reading Passing Rate</c:v>
                </c:pt>
                <c:pt idx="1">
                  <c:v>State Average </c:v>
                </c:pt>
              </c:strCache>
            </c:strRef>
          </c:cat>
          <c:val>
            <c:numRef>
              <c:f>Sheet2!$B$28:$B$29</c:f>
              <c:numCache>
                <c:formatCode>0%</c:formatCode>
                <c:ptCount val="2"/>
                <c:pt idx="0">
                  <c:v>0.69</c:v>
                </c:pt>
                <c:pt idx="1">
                  <c:v>0.9</c:v>
                </c:pt>
              </c:numCache>
            </c:numRef>
          </c:val>
        </c:ser>
        <c:dLbls>
          <c:dLblPos val="outEnd"/>
          <c:showLegendKey val="0"/>
          <c:showVal val="1"/>
          <c:showCatName val="0"/>
          <c:showSerName val="0"/>
          <c:showPercent val="0"/>
          <c:showBubbleSize val="0"/>
        </c:dLbls>
        <c:gapWidth val="219"/>
        <c:overlap val="-27"/>
        <c:axId val="601354248"/>
        <c:axId val="601349152"/>
      </c:barChart>
      <c:catAx>
        <c:axId val="601354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601349152"/>
        <c:crosses val="autoZero"/>
        <c:auto val="1"/>
        <c:lblAlgn val="ctr"/>
        <c:lblOffset val="100"/>
        <c:noMultiLvlLbl val="0"/>
      </c:catAx>
      <c:valAx>
        <c:axId val="6013491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601354248"/>
        <c:crosses val="autoZero"/>
        <c:crossBetween val="between"/>
      </c:valAx>
      <c:spPr>
        <a:noFill/>
        <a:ln>
          <a:noFill/>
        </a:ln>
        <a:effectLst/>
      </c:spPr>
    </c:plotArea>
    <c:plotVisOnly val="1"/>
    <c:dispBlanksAs val="gap"/>
    <c:showDLblsOverMax val="0"/>
  </c:chart>
  <c:spPr>
    <a:noFill/>
    <a:ln>
      <a:noFill/>
    </a:ln>
    <a:effectLst/>
  </c:spPr>
  <c:txPr>
    <a:bodyPr/>
    <a:lstStyle/>
    <a:p>
      <a:pPr>
        <a:defRPr sz="11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r>
              <a:rPr lang="en-US" sz="1600"/>
              <a:t>Math Passing Rate, by student group</a:t>
            </a:r>
          </a:p>
        </c:rich>
      </c:tx>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chemeClr val="bg2">
                  <a:lumMod val="50000"/>
                </a:schemeClr>
              </a:solidFill>
              <a:ln w="28575">
                <a:solidFill>
                  <a:sysClr val="windowText" lastClr="000000"/>
                </a:solidFill>
              </a:ln>
              <a:effectLst/>
            </c:spPr>
          </c:dPt>
          <c:dPt>
            <c:idx val="1"/>
            <c:invertIfNegative val="0"/>
            <c:bubble3D val="0"/>
            <c:spPr>
              <a:solidFill>
                <a:srgbClr val="FFFF00"/>
              </a:solidFill>
              <a:ln>
                <a:noFill/>
              </a:ln>
              <a:effectLst/>
            </c:spPr>
          </c:dPt>
          <c:dPt>
            <c:idx val="2"/>
            <c:invertIfNegative val="0"/>
            <c:bubble3D val="0"/>
            <c:spPr>
              <a:solidFill>
                <a:srgbClr val="C00000"/>
              </a:solidFill>
              <a:ln>
                <a:noFill/>
              </a:ln>
              <a:effectLst/>
            </c:spPr>
          </c:dPt>
          <c:dPt>
            <c:idx val="3"/>
            <c:invertIfNegative val="0"/>
            <c:bubble3D val="0"/>
            <c:spPr>
              <a:solidFill>
                <a:srgbClr val="00B050"/>
              </a:solidFill>
              <a:ln>
                <a:noFill/>
              </a:ln>
              <a:effectLst/>
            </c:spPr>
          </c:dPt>
          <c:dPt>
            <c:idx val="4"/>
            <c:invertIfNegative val="0"/>
            <c:bubble3D val="0"/>
            <c:spPr>
              <a:solidFill>
                <a:srgbClr val="0070C0"/>
              </a:solidFill>
              <a:ln>
                <a:noFill/>
              </a:ln>
              <a:effectLst/>
            </c:spPr>
          </c:dPt>
          <c:dPt>
            <c:idx val="5"/>
            <c:invertIfNegative val="0"/>
            <c:bubble3D val="0"/>
            <c:spPr>
              <a:solidFill>
                <a:srgbClr val="FFC000"/>
              </a:solidFill>
              <a:ln>
                <a:noFill/>
              </a:ln>
              <a:effectLst/>
            </c:spPr>
          </c:dPt>
          <c:dLbls>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Sheet2!$A$3:$A$8</c:f>
              <c:strCache>
                <c:ptCount val="6"/>
                <c:pt idx="0">
                  <c:v>All Students</c:v>
                </c:pt>
                <c:pt idx="1">
                  <c:v>White</c:v>
                </c:pt>
                <c:pt idx="2">
                  <c:v>Black</c:v>
                </c:pt>
                <c:pt idx="3">
                  <c:v>Latino</c:v>
                </c:pt>
                <c:pt idx="4">
                  <c:v>Low Income</c:v>
                </c:pt>
                <c:pt idx="5">
                  <c:v>Students with Disabilities</c:v>
                </c:pt>
              </c:strCache>
            </c:strRef>
          </c:cat>
          <c:val>
            <c:numRef>
              <c:f>Sheet2!$B$3:$B$8</c:f>
              <c:numCache>
                <c:formatCode>0%</c:formatCode>
                <c:ptCount val="6"/>
                <c:pt idx="0">
                  <c:v>0.72187500000000004</c:v>
                </c:pt>
                <c:pt idx="1">
                  <c:v>0.84</c:v>
                </c:pt>
                <c:pt idx="2">
                  <c:v>0.47249999999999998</c:v>
                </c:pt>
                <c:pt idx="3">
                  <c:v>0.63</c:v>
                </c:pt>
                <c:pt idx="4">
                  <c:v>0.56999999999999995</c:v>
                </c:pt>
                <c:pt idx="5">
                  <c:v>0.21</c:v>
                </c:pt>
              </c:numCache>
            </c:numRef>
          </c:val>
        </c:ser>
        <c:dLbls>
          <c:dLblPos val="outEnd"/>
          <c:showLegendKey val="0"/>
          <c:showVal val="1"/>
          <c:showCatName val="0"/>
          <c:showSerName val="0"/>
          <c:showPercent val="0"/>
          <c:showBubbleSize val="0"/>
        </c:dLbls>
        <c:gapWidth val="219"/>
        <c:overlap val="-27"/>
        <c:axId val="601347584"/>
        <c:axId val="601356600"/>
      </c:barChart>
      <c:catAx>
        <c:axId val="601347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01356600"/>
        <c:crosses val="autoZero"/>
        <c:auto val="1"/>
        <c:lblAlgn val="ctr"/>
        <c:lblOffset val="100"/>
        <c:noMultiLvlLbl val="0"/>
      </c:catAx>
      <c:valAx>
        <c:axId val="6013566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crossAx val="601347584"/>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r>
              <a:rPr lang="en-US" sz="1600" dirty="0" smtClean="0"/>
              <a:t>Percent suspended or expelled, </a:t>
            </a:r>
            <a:r>
              <a:rPr lang="en-US" sz="1600" dirty="0"/>
              <a:t>by student group</a:t>
            </a:r>
          </a:p>
        </c:rich>
      </c:tx>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chemeClr val="bg2">
                  <a:lumMod val="50000"/>
                </a:schemeClr>
              </a:solidFill>
              <a:ln w="28575">
                <a:solidFill>
                  <a:sysClr val="windowText" lastClr="000000"/>
                </a:solidFill>
              </a:ln>
              <a:effectLst/>
            </c:spPr>
          </c:dPt>
          <c:dPt>
            <c:idx val="1"/>
            <c:invertIfNegative val="0"/>
            <c:bubble3D val="0"/>
            <c:spPr>
              <a:solidFill>
                <a:srgbClr val="FFFF00"/>
              </a:solidFill>
              <a:ln>
                <a:noFill/>
              </a:ln>
              <a:effectLst/>
            </c:spPr>
          </c:dPt>
          <c:dPt>
            <c:idx val="2"/>
            <c:invertIfNegative val="0"/>
            <c:bubble3D val="0"/>
            <c:spPr>
              <a:solidFill>
                <a:srgbClr val="C00000"/>
              </a:solidFill>
              <a:ln>
                <a:noFill/>
              </a:ln>
              <a:effectLst/>
            </c:spPr>
          </c:dPt>
          <c:dPt>
            <c:idx val="3"/>
            <c:invertIfNegative val="0"/>
            <c:bubble3D val="0"/>
            <c:spPr>
              <a:solidFill>
                <a:srgbClr val="00B050"/>
              </a:solidFill>
              <a:ln>
                <a:noFill/>
              </a:ln>
              <a:effectLst/>
            </c:spPr>
          </c:dPt>
          <c:dPt>
            <c:idx val="4"/>
            <c:invertIfNegative val="0"/>
            <c:bubble3D val="0"/>
            <c:spPr>
              <a:solidFill>
                <a:srgbClr val="0070C0"/>
              </a:solidFill>
              <a:ln>
                <a:noFill/>
              </a:ln>
              <a:effectLst/>
            </c:spPr>
          </c:dPt>
          <c:dPt>
            <c:idx val="5"/>
            <c:invertIfNegative val="0"/>
            <c:bubble3D val="0"/>
            <c:spPr>
              <a:solidFill>
                <a:srgbClr val="FFC000"/>
              </a:solidFill>
              <a:ln>
                <a:noFill/>
              </a:ln>
              <a:effectLst/>
            </c:spPr>
          </c:dPt>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Sheet2!$A$12:$A$17</c:f>
              <c:strCache>
                <c:ptCount val="6"/>
                <c:pt idx="0">
                  <c:v>All Students</c:v>
                </c:pt>
                <c:pt idx="1">
                  <c:v>White</c:v>
                </c:pt>
                <c:pt idx="2">
                  <c:v>Black</c:v>
                </c:pt>
                <c:pt idx="3">
                  <c:v>Latino</c:v>
                </c:pt>
                <c:pt idx="4">
                  <c:v>Low Income</c:v>
                </c:pt>
                <c:pt idx="5">
                  <c:v>Students with Disabilities</c:v>
                </c:pt>
              </c:strCache>
            </c:strRef>
          </c:cat>
          <c:val>
            <c:numRef>
              <c:f>Sheet2!$B$12:$B$17</c:f>
              <c:numCache>
                <c:formatCode>0%</c:formatCode>
                <c:ptCount val="6"/>
                <c:pt idx="0">
                  <c:v>0.1</c:v>
                </c:pt>
                <c:pt idx="1">
                  <c:v>0.02</c:v>
                </c:pt>
                <c:pt idx="2">
                  <c:v>0.25</c:v>
                </c:pt>
                <c:pt idx="3">
                  <c:v>0.2</c:v>
                </c:pt>
                <c:pt idx="4">
                  <c:v>0.11428571428571428</c:v>
                </c:pt>
                <c:pt idx="5">
                  <c:v>0.3</c:v>
                </c:pt>
              </c:numCache>
            </c:numRef>
          </c:val>
        </c:ser>
        <c:dLbls>
          <c:dLblPos val="outEnd"/>
          <c:showLegendKey val="0"/>
          <c:showVal val="1"/>
          <c:showCatName val="0"/>
          <c:showSerName val="0"/>
          <c:showPercent val="0"/>
          <c:showBubbleSize val="0"/>
        </c:dLbls>
        <c:gapWidth val="219"/>
        <c:overlap val="-27"/>
        <c:axId val="601356992"/>
        <c:axId val="601349544"/>
      </c:barChart>
      <c:catAx>
        <c:axId val="601356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01349544"/>
        <c:crosses val="autoZero"/>
        <c:auto val="1"/>
        <c:lblAlgn val="ctr"/>
        <c:lblOffset val="100"/>
        <c:noMultiLvlLbl val="0"/>
      </c:catAx>
      <c:valAx>
        <c:axId val="6013495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crossAx val="601356992"/>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a:t>Reading passing rate by group over 3 years</a:t>
            </a:r>
          </a:p>
        </c:rich>
      </c:tx>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Sheet1!$A$86</c:f>
              <c:strCache>
                <c:ptCount val="1"/>
                <c:pt idx="0">
                  <c:v>All students</c:v>
                </c:pt>
              </c:strCache>
            </c:strRef>
          </c:tx>
          <c:spPr>
            <a:ln w="28575" cap="rnd">
              <a:solidFill>
                <a:schemeClr val="bg2">
                  <a:lumMod val="50000"/>
                </a:schemeClr>
              </a:solidFill>
              <a:round/>
            </a:ln>
            <a:effectLst/>
          </c:spPr>
          <c:marker>
            <c:symbol val="circle"/>
            <c:size val="5"/>
            <c:spPr>
              <a:solidFill>
                <a:schemeClr val="bg2">
                  <a:lumMod val="50000"/>
                </a:schemeClr>
              </a:solidFill>
              <a:ln w="9525">
                <a:solidFill>
                  <a:schemeClr val="bg2">
                    <a:lumMod val="50000"/>
                  </a:schemeClr>
                </a:solidFill>
              </a:ln>
              <a:effectLst/>
            </c:spPr>
          </c:marker>
          <c:cat>
            <c:strRef>
              <c:f>Sheet1!$B$85:$D$85</c:f>
              <c:strCache>
                <c:ptCount val="3"/>
                <c:pt idx="0">
                  <c:v>Year 1 </c:v>
                </c:pt>
                <c:pt idx="1">
                  <c:v>Year 2</c:v>
                </c:pt>
                <c:pt idx="2">
                  <c:v>Year 3</c:v>
                </c:pt>
              </c:strCache>
            </c:strRef>
          </c:cat>
          <c:val>
            <c:numRef>
              <c:f>Sheet1!$B$86:$D$86</c:f>
              <c:numCache>
                <c:formatCode>0%</c:formatCode>
                <c:ptCount val="3"/>
                <c:pt idx="0">
                  <c:v>0.6</c:v>
                </c:pt>
                <c:pt idx="1">
                  <c:v>0.65</c:v>
                </c:pt>
                <c:pt idx="2">
                  <c:v>0.6875</c:v>
                </c:pt>
              </c:numCache>
            </c:numRef>
          </c:val>
          <c:smooth val="0"/>
        </c:ser>
        <c:ser>
          <c:idx val="1"/>
          <c:order val="1"/>
          <c:tx>
            <c:strRef>
              <c:f>Sheet1!$A$87</c:f>
              <c:strCache>
                <c:ptCount val="1"/>
                <c:pt idx="0">
                  <c:v>White</c:v>
                </c:pt>
              </c:strCache>
            </c:strRef>
          </c:tx>
          <c:spPr>
            <a:ln w="28575" cap="rnd">
              <a:solidFill>
                <a:srgbClr val="FFFF00"/>
              </a:solidFill>
              <a:round/>
            </a:ln>
            <a:effectLst/>
          </c:spPr>
          <c:marker>
            <c:symbol val="circle"/>
            <c:size val="5"/>
            <c:spPr>
              <a:solidFill>
                <a:srgbClr val="FFFF00"/>
              </a:solidFill>
              <a:ln w="9525">
                <a:solidFill>
                  <a:srgbClr val="FFFF00"/>
                </a:solidFill>
              </a:ln>
              <a:effectLst/>
            </c:spPr>
          </c:marker>
          <c:cat>
            <c:strRef>
              <c:f>Sheet1!$B$85:$D$85</c:f>
              <c:strCache>
                <c:ptCount val="3"/>
                <c:pt idx="0">
                  <c:v>Year 1 </c:v>
                </c:pt>
                <c:pt idx="1">
                  <c:v>Year 2</c:v>
                </c:pt>
                <c:pt idx="2">
                  <c:v>Year 3</c:v>
                </c:pt>
              </c:strCache>
            </c:strRef>
          </c:cat>
          <c:val>
            <c:numRef>
              <c:f>Sheet1!$B$87:$D$87</c:f>
              <c:numCache>
                <c:formatCode>0%</c:formatCode>
                <c:ptCount val="3"/>
                <c:pt idx="0">
                  <c:v>0.71</c:v>
                </c:pt>
                <c:pt idx="1">
                  <c:v>0.76</c:v>
                </c:pt>
                <c:pt idx="2">
                  <c:v>0.8</c:v>
                </c:pt>
              </c:numCache>
            </c:numRef>
          </c:val>
          <c:smooth val="0"/>
        </c:ser>
        <c:ser>
          <c:idx val="2"/>
          <c:order val="2"/>
          <c:tx>
            <c:strRef>
              <c:f>Sheet1!$A$88</c:f>
              <c:strCache>
                <c:ptCount val="1"/>
                <c:pt idx="0">
                  <c:v>Black</c:v>
                </c:pt>
              </c:strCache>
            </c:strRef>
          </c:tx>
          <c:spPr>
            <a:ln w="28575" cap="rnd">
              <a:solidFill>
                <a:srgbClr val="C00000"/>
              </a:solidFill>
              <a:round/>
            </a:ln>
            <a:effectLst/>
          </c:spPr>
          <c:marker>
            <c:symbol val="circle"/>
            <c:size val="5"/>
            <c:spPr>
              <a:solidFill>
                <a:srgbClr val="C00000"/>
              </a:solidFill>
              <a:ln w="9525">
                <a:solidFill>
                  <a:srgbClr val="C00000"/>
                </a:solidFill>
              </a:ln>
              <a:effectLst/>
            </c:spPr>
          </c:marker>
          <c:cat>
            <c:strRef>
              <c:f>Sheet1!$B$85:$D$85</c:f>
              <c:strCache>
                <c:ptCount val="3"/>
                <c:pt idx="0">
                  <c:v>Year 1 </c:v>
                </c:pt>
                <c:pt idx="1">
                  <c:v>Year 2</c:v>
                </c:pt>
                <c:pt idx="2">
                  <c:v>Year 3</c:v>
                </c:pt>
              </c:strCache>
            </c:strRef>
          </c:cat>
          <c:val>
            <c:numRef>
              <c:f>Sheet1!$B$88:$D$88</c:f>
              <c:numCache>
                <c:formatCode>0%</c:formatCode>
                <c:ptCount val="3"/>
                <c:pt idx="0">
                  <c:v>0.34</c:v>
                </c:pt>
                <c:pt idx="1">
                  <c:v>0.4</c:v>
                </c:pt>
                <c:pt idx="2">
                  <c:v>0.45</c:v>
                </c:pt>
              </c:numCache>
            </c:numRef>
          </c:val>
          <c:smooth val="0"/>
        </c:ser>
        <c:ser>
          <c:idx val="3"/>
          <c:order val="3"/>
          <c:tx>
            <c:strRef>
              <c:f>Sheet1!$A$89</c:f>
              <c:strCache>
                <c:ptCount val="1"/>
                <c:pt idx="0">
                  <c:v>Latino</c:v>
                </c:pt>
              </c:strCache>
            </c:strRef>
          </c:tx>
          <c:spPr>
            <a:ln w="28575" cap="rnd">
              <a:solidFill>
                <a:srgbClr val="00B050"/>
              </a:solidFill>
              <a:round/>
            </a:ln>
            <a:effectLst/>
          </c:spPr>
          <c:marker>
            <c:symbol val="circle"/>
            <c:size val="5"/>
            <c:spPr>
              <a:solidFill>
                <a:srgbClr val="00B050"/>
              </a:solidFill>
              <a:ln w="9525">
                <a:solidFill>
                  <a:srgbClr val="00B050"/>
                </a:solidFill>
              </a:ln>
              <a:effectLst/>
            </c:spPr>
          </c:marker>
          <c:cat>
            <c:strRef>
              <c:f>Sheet1!$B$85:$D$85</c:f>
              <c:strCache>
                <c:ptCount val="3"/>
                <c:pt idx="0">
                  <c:v>Year 1 </c:v>
                </c:pt>
                <c:pt idx="1">
                  <c:v>Year 2</c:v>
                </c:pt>
                <c:pt idx="2">
                  <c:v>Year 3</c:v>
                </c:pt>
              </c:strCache>
            </c:strRef>
          </c:cat>
          <c:val>
            <c:numRef>
              <c:f>Sheet1!$B$89:$D$89</c:f>
              <c:numCache>
                <c:formatCode>0%</c:formatCode>
                <c:ptCount val="3"/>
                <c:pt idx="0">
                  <c:v>0.49</c:v>
                </c:pt>
                <c:pt idx="1">
                  <c:v>0.55000000000000004</c:v>
                </c:pt>
                <c:pt idx="2">
                  <c:v>0.6</c:v>
                </c:pt>
              </c:numCache>
            </c:numRef>
          </c:val>
          <c:smooth val="0"/>
        </c:ser>
        <c:ser>
          <c:idx val="4"/>
          <c:order val="4"/>
          <c:tx>
            <c:strRef>
              <c:f>Sheet1!$A$90</c:f>
              <c:strCache>
                <c:ptCount val="1"/>
                <c:pt idx="0">
                  <c:v>Low Income</c:v>
                </c:pt>
              </c:strCache>
            </c:strRef>
          </c:tx>
          <c:spPr>
            <a:ln w="28575" cap="rnd">
              <a:solidFill>
                <a:srgbClr val="0070C0"/>
              </a:solidFill>
              <a:round/>
            </a:ln>
            <a:effectLst/>
          </c:spPr>
          <c:marker>
            <c:symbol val="circle"/>
            <c:size val="5"/>
            <c:spPr>
              <a:solidFill>
                <a:srgbClr val="0070C0"/>
              </a:solidFill>
              <a:ln w="9525">
                <a:solidFill>
                  <a:srgbClr val="0070C0"/>
                </a:solidFill>
              </a:ln>
              <a:effectLst/>
            </c:spPr>
          </c:marker>
          <c:cat>
            <c:strRef>
              <c:f>Sheet1!$B$85:$D$85</c:f>
              <c:strCache>
                <c:ptCount val="3"/>
                <c:pt idx="0">
                  <c:v>Year 1 </c:v>
                </c:pt>
                <c:pt idx="1">
                  <c:v>Year 2</c:v>
                </c:pt>
                <c:pt idx="2">
                  <c:v>Year 3</c:v>
                </c:pt>
              </c:strCache>
            </c:strRef>
          </c:cat>
          <c:val>
            <c:numRef>
              <c:f>Sheet1!$B$90:$D$90</c:f>
              <c:numCache>
                <c:formatCode>0%</c:formatCode>
                <c:ptCount val="3"/>
                <c:pt idx="0">
                  <c:v>0.46</c:v>
                </c:pt>
                <c:pt idx="1">
                  <c:v>0.51</c:v>
                </c:pt>
                <c:pt idx="2">
                  <c:v>0.54285714285714282</c:v>
                </c:pt>
              </c:numCache>
            </c:numRef>
          </c:val>
          <c:smooth val="0"/>
        </c:ser>
        <c:ser>
          <c:idx val="5"/>
          <c:order val="5"/>
          <c:tx>
            <c:strRef>
              <c:f>Sheet1!$A$91</c:f>
              <c:strCache>
                <c:ptCount val="1"/>
                <c:pt idx="0">
                  <c:v>Students with Disabilities</c:v>
                </c:pt>
              </c:strCache>
            </c:strRef>
          </c:tx>
          <c:spPr>
            <a:ln w="28575" cap="rnd">
              <a:solidFill>
                <a:srgbClr val="FFC000"/>
              </a:solidFill>
              <a:round/>
            </a:ln>
            <a:effectLst/>
          </c:spPr>
          <c:marker>
            <c:symbol val="circle"/>
            <c:size val="5"/>
            <c:spPr>
              <a:solidFill>
                <a:srgbClr val="FFC000"/>
              </a:solidFill>
              <a:ln w="9525">
                <a:solidFill>
                  <a:srgbClr val="FFC000"/>
                </a:solidFill>
              </a:ln>
              <a:effectLst/>
            </c:spPr>
          </c:marker>
          <c:cat>
            <c:strRef>
              <c:f>Sheet1!$B$85:$D$85</c:f>
              <c:strCache>
                <c:ptCount val="3"/>
                <c:pt idx="0">
                  <c:v>Year 1 </c:v>
                </c:pt>
                <c:pt idx="1">
                  <c:v>Year 2</c:v>
                </c:pt>
                <c:pt idx="2">
                  <c:v>Year 3</c:v>
                </c:pt>
              </c:strCache>
            </c:strRef>
          </c:cat>
          <c:val>
            <c:numRef>
              <c:f>Sheet1!$B$91:$D$91</c:f>
              <c:numCache>
                <c:formatCode>0%</c:formatCode>
                <c:ptCount val="3"/>
                <c:pt idx="0">
                  <c:v>0.13</c:v>
                </c:pt>
                <c:pt idx="1">
                  <c:v>0.17</c:v>
                </c:pt>
                <c:pt idx="2">
                  <c:v>0.2</c:v>
                </c:pt>
              </c:numCache>
            </c:numRef>
          </c:val>
          <c:smooth val="0"/>
        </c:ser>
        <c:dLbls>
          <c:showLegendKey val="0"/>
          <c:showVal val="0"/>
          <c:showCatName val="0"/>
          <c:showSerName val="0"/>
          <c:showPercent val="0"/>
          <c:showBubbleSize val="0"/>
        </c:dLbls>
        <c:marker val="1"/>
        <c:smooth val="0"/>
        <c:axId val="601351504"/>
        <c:axId val="601358168"/>
      </c:lineChart>
      <c:catAx>
        <c:axId val="601351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601358168"/>
        <c:crosses val="autoZero"/>
        <c:auto val="1"/>
        <c:lblAlgn val="ctr"/>
        <c:lblOffset val="100"/>
        <c:noMultiLvlLbl val="0"/>
      </c:catAx>
      <c:valAx>
        <c:axId val="60135816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6013515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a:t>Math</a:t>
            </a:r>
            <a:r>
              <a:rPr lang="en-US" sz="1600" baseline="0"/>
              <a:t> passing rate by student group over 3 years</a:t>
            </a:r>
            <a:endParaRPr lang="en-US" sz="1600"/>
          </a:p>
        </c:rich>
      </c:tx>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Sheet1!$A$95</c:f>
              <c:strCache>
                <c:ptCount val="1"/>
                <c:pt idx="0">
                  <c:v>All Students</c:v>
                </c:pt>
              </c:strCache>
            </c:strRef>
          </c:tx>
          <c:spPr>
            <a:ln w="28575" cap="rnd">
              <a:solidFill>
                <a:schemeClr val="bg2">
                  <a:lumMod val="50000"/>
                </a:schemeClr>
              </a:solidFill>
              <a:round/>
            </a:ln>
            <a:effectLst/>
          </c:spPr>
          <c:marker>
            <c:symbol val="circle"/>
            <c:size val="5"/>
            <c:spPr>
              <a:solidFill>
                <a:schemeClr val="bg2">
                  <a:lumMod val="50000"/>
                </a:schemeClr>
              </a:solidFill>
              <a:ln w="9525">
                <a:solidFill>
                  <a:schemeClr val="bg2">
                    <a:lumMod val="50000"/>
                  </a:schemeClr>
                </a:solidFill>
              </a:ln>
              <a:effectLst/>
            </c:spPr>
          </c:marker>
          <c:cat>
            <c:strRef>
              <c:f>Sheet1!$B$94:$D$94</c:f>
              <c:strCache>
                <c:ptCount val="3"/>
                <c:pt idx="0">
                  <c:v>Year 1 </c:v>
                </c:pt>
                <c:pt idx="1">
                  <c:v>Year 2</c:v>
                </c:pt>
                <c:pt idx="2">
                  <c:v>Year 3</c:v>
                </c:pt>
              </c:strCache>
            </c:strRef>
          </c:cat>
          <c:val>
            <c:numRef>
              <c:f>Sheet1!$B$95:$D$95</c:f>
              <c:numCache>
                <c:formatCode>0%</c:formatCode>
                <c:ptCount val="3"/>
                <c:pt idx="0">
                  <c:v>0.71375000000000011</c:v>
                </c:pt>
                <c:pt idx="1">
                  <c:v>0.7037500000000001</c:v>
                </c:pt>
                <c:pt idx="2">
                  <c:v>0.72187500000000004</c:v>
                </c:pt>
              </c:numCache>
            </c:numRef>
          </c:val>
          <c:smooth val="0"/>
        </c:ser>
        <c:ser>
          <c:idx val="1"/>
          <c:order val="1"/>
          <c:tx>
            <c:strRef>
              <c:f>Sheet1!$A$96</c:f>
              <c:strCache>
                <c:ptCount val="1"/>
                <c:pt idx="0">
                  <c:v>White</c:v>
                </c:pt>
              </c:strCache>
            </c:strRef>
          </c:tx>
          <c:spPr>
            <a:ln w="28575" cap="rnd">
              <a:solidFill>
                <a:srgbClr val="FFFF00"/>
              </a:solidFill>
              <a:round/>
            </a:ln>
            <a:effectLst/>
          </c:spPr>
          <c:marker>
            <c:symbol val="circle"/>
            <c:size val="5"/>
            <c:spPr>
              <a:solidFill>
                <a:srgbClr val="FFFF00"/>
              </a:solidFill>
              <a:ln w="9525">
                <a:solidFill>
                  <a:srgbClr val="FFFF00"/>
                </a:solidFill>
              </a:ln>
              <a:effectLst/>
            </c:spPr>
          </c:marker>
          <c:cat>
            <c:strRef>
              <c:f>Sheet1!$B$94:$D$94</c:f>
              <c:strCache>
                <c:ptCount val="3"/>
                <c:pt idx="0">
                  <c:v>Year 1 </c:v>
                </c:pt>
                <c:pt idx="1">
                  <c:v>Year 2</c:v>
                </c:pt>
                <c:pt idx="2">
                  <c:v>Year 3</c:v>
                </c:pt>
              </c:strCache>
            </c:strRef>
          </c:cat>
          <c:val>
            <c:numRef>
              <c:f>Sheet1!$B$96:$D$96</c:f>
              <c:numCache>
                <c:formatCode>0%</c:formatCode>
                <c:ptCount val="3"/>
                <c:pt idx="0">
                  <c:v>0.83</c:v>
                </c:pt>
                <c:pt idx="1">
                  <c:v>0.87999999999999989</c:v>
                </c:pt>
                <c:pt idx="2">
                  <c:v>0.84</c:v>
                </c:pt>
              </c:numCache>
            </c:numRef>
          </c:val>
          <c:smooth val="0"/>
        </c:ser>
        <c:ser>
          <c:idx val="2"/>
          <c:order val="2"/>
          <c:tx>
            <c:strRef>
              <c:f>Sheet1!$A$97</c:f>
              <c:strCache>
                <c:ptCount val="1"/>
                <c:pt idx="0">
                  <c:v>Black</c:v>
                </c:pt>
              </c:strCache>
            </c:strRef>
          </c:tx>
          <c:spPr>
            <a:ln w="28575" cap="rnd">
              <a:solidFill>
                <a:srgbClr val="C00000"/>
              </a:solidFill>
              <a:round/>
            </a:ln>
            <a:effectLst/>
          </c:spPr>
          <c:marker>
            <c:symbol val="circle"/>
            <c:size val="5"/>
            <c:spPr>
              <a:solidFill>
                <a:srgbClr val="C00000"/>
              </a:solidFill>
              <a:ln w="9525">
                <a:solidFill>
                  <a:srgbClr val="C00000"/>
                </a:solidFill>
              </a:ln>
              <a:effectLst/>
            </c:spPr>
          </c:marker>
          <c:cat>
            <c:strRef>
              <c:f>Sheet1!$B$94:$D$94</c:f>
              <c:strCache>
                <c:ptCount val="3"/>
                <c:pt idx="0">
                  <c:v>Year 1 </c:v>
                </c:pt>
                <c:pt idx="1">
                  <c:v>Year 2</c:v>
                </c:pt>
                <c:pt idx="2">
                  <c:v>Year 3</c:v>
                </c:pt>
              </c:strCache>
            </c:strRef>
          </c:cat>
          <c:val>
            <c:numRef>
              <c:f>Sheet1!$B$97:$D$97</c:f>
              <c:numCache>
                <c:formatCode>0%</c:formatCode>
                <c:ptCount val="3"/>
                <c:pt idx="0">
                  <c:v>0.54499999999999993</c:v>
                </c:pt>
                <c:pt idx="1">
                  <c:v>0.54499999999999993</c:v>
                </c:pt>
                <c:pt idx="2">
                  <c:v>0.47249999999999998</c:v>
                </c:pt>
              </c:numCache>
            </c:numRef>
          </c:val>
          <c:smooth val="0"/>
        </c:ser>
        <c:ser>
          <c:idx val="3"/>
          <c:order val="3"/>
          <c:tx>
            <c:strRef>
              <c:f>Sheet1!$A$98</c:f>
              <c:strCache>
                <c:ptCount val="1"/>
                <c:pt idx="0">
                  <c:v>Latino</c:v>
                </c:pt>
              </c:strCache>
            </c:strRef>
          </c:tx>
          <c:spPr>
            <a:ln w="28575" cap="rnd">
              <a:solidFill>
                <a:srgbClr val="00B050"/>
              </a:solidFill>
              <a:round/>
            </a:ln>
            <a:effectLst/>
          </c:spPr>
          <c:marker>
            <c:symbol val="circle"/>
            <c:size val="5"/>
            <c:spPr>
              <a:solidFill>
                <a:srgbClr val="00B050"/>
              </a:solidFill>
              <a:ln w="9525">
                <a:solidFill>
                  <a:srgbClr val="00B050"/>
                </a:solidFill>
              </a:ln>
              <a:effectLst/>
            </c:spPr>
          </c:marker>
          <c:cat>
            <c:strRef>
              <c:f>Sheet1!$B$94:$D$94</c:f>
              <c:strCache>
                <c:ptCount val="3"/>
                <c:pt idx="0">
                  <c:v>Year 1 </c:v>
                </c:pt>
                <c:pt idx="1">
                  <c:v>Year 2</c:v>
                </c:pt>
                <c:pt idx="2">
                  <c:v>Year 3</c:v>
                </c:pt>
              </c:strCache>
            </c:strRef>
          </c:cat>
          <c:val>
            <c:numRef>
              <c:f>Sheet1!$B$98:$D$98</c:f>
              <c:numCache>
                <c:formatCode>0%</c:formatCode>
                <c:ptCount val="3"/>
                <c:pt idx="0">
                  <c:v>0.6</c:v>
                </c:pt>
                <c:pt idx="1">
                  <c:v>0.62</c:v>
                </c:pt>
                <c:pt idx="2">
                  <c:v>0.63</c:v>
                </c:pt>
              </c:numCache>
            </c:numRef>
          </c:val>
          <c:smooth val="0"/>
        </c:ser>
        <c:ser>
          <c:idx val="4"/>
          <c:order val="4"/>
          <c:tx>
            <c:strRef>
              <c:f>Sheet1!$A$99</c:f>
              <c:strCache>
                <c:ptCount val="1"/>
                <c:pt idx="0">
                  <c:v>Low Income</c:v>
                </c:pt>
              </c:strCache>
            </c:strRef>
          </c:tx>
          <c:spPr>
            <a:ln w="28575" cap="rnd">
              <a:solidFill>
                <a:srgbClr val="0070C0"/>
              </a:solidFill>
              <a:round/>
            </a:ln>
            <a:effectLst/>
          </c:spPr>
          <c:marker>
            <c:symbol val="circle"/>
            <c:size val="5"/>
            <c:spPr>
              <a:solidFill>
                <a:srgbClr val="0070C0"/>
              </a:solidFill>
              <a:ln w="9525">
                <a:solidFill>
                  <a:srgbClr val="0070C0"/>
                </a:solidFill>
              </a:ln>
              <a:effectLst/>
            </c:spPr>
          </c:marker>
          <c:cat>
            <c:strRef>
              <c:f>Sheet1!$B$94:$D$94</c:f>
              <c:strCache>
                <c:ptCount val="3"/>
                <c:pt idx="0">
                  <c:v>Year 1 </c:v>
                </c:pt>
                <c:pt idx="1">
                  <c:v>Year 2</c:v>
                </c:pt>
                <c:pt idx="2">
                  <c:v>Year 3</c:v>
                </c:pt>
              </c:strCache>
            </c:strRef>
          </c:cat>
          <c:val>
            <c:numRef>
              <c:f>Sheet1!$B$99:$D$99</c:f>
              <c:numCache>
                <c:formatCode>0%</c:formatCode>
                <c:ptCount val="3"/>
                <c:pt idx="0">
                  <c:v>0.60999999999999988</c:v>
                </c:pt>
                <c:pt idx="1">
                  <c:v>0.58999999999999986</c:v>
                </c:pt>
                <c:pt idx="2">
                  <c:v>0.56999999999999995</c:v>
                </c:pt>
              </c:numCache>
            </c:numRef>
          </c:val>
          <c:smooth val="0"/>
        </c:ser>
        <c:ser>
          <c:idx val="5"/>
          <c:order val="5"/>
          <c:tx>
            <c:strRef>
              <c:f>Sheet1!$A$100</c:f>
              <c:strCache>
                <c:ptCount val="1"/>
                <c:pt idx="0">
                  <c:v>Students with Disabilities</c:v>
                </c:pt>
              </c:strCache>
            </c:strRef>
          </c:tx>
          <c:spPr>
            <a:ln w="28575" cap="rnd">
              <a:solidFill>
                <a:srgbClr val="FFC000"/>
              </a:solidFill>
              <a:round/>
            </a:ln>
            <a:effectLst/>
          </c:spPr>
          <c:marker>
            <c:symbol val="circle"/>
            <c:size val="5"/>
            <c:spPr>
              <a:solidFill>
                <a:srgbClr val="FFC000"/>
              </a:solidFill>
              <a:ln w="9525">
                <a:solidFill>
                  <a:srgbClr val="FFC000"/>
                </a:solidFill>
              </a:ln>
              <a:effectLst/>
            </c:spPr>
          </c:marker>
          <c:cat>
            <c:strRef>
              <c:f>Sheet1!$B$94:$D$94</c:f>
              <c:strCache>
                <c:ptCount val="3"/>
                <c:pt idx="0">
                  <c:v>Year 1 </c:v>
                </c:pt>
                <c:pt idx="1">
                  <c:v>Year 2</c:v>
                </c:pt>
                <c:pt idx="2">
                  <c:v>Year 3</c:v>
                </c:pt>
              </c:strCache>
            </c:strRef>
          </c:cat>
          <c:val>
            <c:numRef>
              <c:f>Sheet1!$B$100:$D$100</c:f>
              <c:numCache>
                <c:formatCode>0%</c:formatCode>
                <c:ptCount val="3"/>
                <c:pt idx="0">
                  <c:v>0.18999999999999997</c:v>
                </c:pt>
                <c:pt idx="1">
                  <c:v>0.21999999999999997</c:v>
                </c:pt>
                <c:pt idx="2">
                  <c:v>0.21</c:v>
                </c:pt>
              </c:numCache>
            </c:numRef>
          </c:val>
          <c:smooth val="0"/>
        </c:ser>
        <c:dLbls>
          <c:showLegendKey val="0"/>
          <c:showVal val="0"/>
          <c:showCatName val="0"/>
          <c:showSerName val="0"/>
          <c:showPercent val="0"/>
          <c:showBubbleSize val="0"/>
        </c:dLbls>
        <c:marker val="1"/>
        <c:smooth val="0"/>
        <c:axId val="601350720"/>
        <c:axId val="601351112"/>
      </c:lineChart>
      <c:catAx>
        <c:axId val="601350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601351112"/>
        <c:crosses val="autoZero"/>
        <c:auto val="1"/>
        <c:lblAlgn val="ctr"/>
        <c:lblOffset val="100"/>
        <c:noMultiLvlLbl val="0"/>
      </c:catAx>
      <c:valAx>
        <c:axId val="6013511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6013507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188273761599153"/>
          <c:y val="0.1162391312758117"/>
          <c:w val="0.63734353568952007"/>
          <c:h val="0.77263974995083484"/>
        </c:manualLayout>
      </c:layout>
      <c:pieChart>
        <c:varyColors val="1"/>
        <c:ser>
          <c:idx val="0"/>
          <c:order val="0"/>
          <c:dPt>
            <c:idx val="0"/>
            <c:bubble3D val="0"/>
            <c:spPr>
              <a:solidFill>
                <a:schemeClr val="accent5">
                  <a:lumMod val="40000"/>
                  <a:lumOff val="60000"/>
                </a:schemeClr>
              </a:solidFill>
              <a:ln w="19050">
                <a:solidFill>
                  <a:schemeClr val="lt1"/>
                </a:solidFill>
              </a:ln>
              <a:effectLst/>
            </c:spPr>
          </c:dPt>
          <c:dPt>
            <c:idx val="1"/>
            <c:bubble3D val="0"/>
            <c:spPr>
              <a:solidFill>
                <a:schemeClr val="accent5">
                  <a:lumMod val="60000"/>
                  <a:lumOff val="40000"/>
                </a:schemeClr>
              </a:solidFill>
              <a:ln w="19050">
                <a:solidFill>
                  <a:schemeClr val="lt1"/>
                </a:solidFill>
              </a:ln>
              <a:effectLst/>
            </c:spPr>
          </c:dPt>
          <c:dPt>
            <c:idx val="2"/>
            <c:bubble3D val="0"/>
            <c:spPr>
              <a:solidFill>
                <a:srgbClr val="0070C0"/>
              </a:solidFill>
              <a:ln w="19050">
                <a:solidFill>
                  <a:schemeClr val="lt1"/>
                </a:solidFill>
              </a:ln>
              <a:effectLst/>
            </c:spPr>
          </c:dPt>
          <c:dPt>
            <c:idx val="3"/>
            <c:bubble3D val="0"/>
            <c:spPr>
              <a:solidFill>
                <a:schemeClr val="accent6">
                  <a:lumMod val="60000"/>
                  <a:lumOff val="40000"/>
                </a:schemeClr>
              </a:solidFill>
              <a:ln w="19050">
                <a:solidFill>
                  <a:schemeClr val="lt1"/>
                </a:solidFill>
              </a:ln>
              <a:effectLst/>
            </c:spPr>
          </c:dPt>
          <c:dPt>
            <c:idx val="4"/>
            <c:bubble3D val="0"/>
            <c:spPr>
              <a:solidFill>
                <a:srgbClr val="92D050"/>
              </a:solidFill>
              <a:ln w="19050">
                <a:solidFill>
                  <a:schemeClr val="lt1"/>
                </a:solidFill>
              </a:ln>
              <a:effectLst/>
            </c:spPr>
          </c:dPt>
          <c:dPt>
            <c:idx val="5"/>
            <c:bubble3D val="0"/>
            <c:spPr>
              <a:solidFill>
                <a:srgbClr val="FFC000"/>
              </a:solidFill>
              <a:ln w="19050">
                <a:solidFill>
                  <a:schemeClr val="lt1"/>
                </a:solidFill>
              </a:ln>
              <a:effectLst/>
            </c:spPr>
          </c:dPt>
          <c:dPt>
            <c:idx val="6"/>
            <c:bubble3D val="0"/>
            <c:spPr>
              <a:solidFill>
                <a:srgbClr val="7030A0"/>
              </a:solidFill>
              <a:ln w="19050">
                <a:solidFill>
                  <a:schemeClr val="lt1"/>
                </a:solidFill>
              </a:ln>
              <a:effectLst/>
            </c:spPr>
          </c:dPt>
          <c:dLbls>
            <c:dLbl>
              <c:idx val="6"/>
              <c:layout>
                <c:manualLayout>
                  <c:x val="4.8550725119457058E-2"/>
                  <c:y val="0"/>
                </c:manualLayout>
              </c:layout>
              <c:dLblPos val="bestFit"/>
              <c:showLegendKey val="0"/>
              <c:showVal val="1"/>
              <c:showCatName val="1"/>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Dashboard!$L$39:$L$45</c:f>
              <c:strCache>
                <c:ptCount val="7"/>
                <c:pt idx="0">
                  <c:v>Percent meeting grade-level standards - Reading</c:v>
                </c:pt>
                <c:pt idx="1">
                  <c:v>Percent meeting grade-level standards - Math</c:v>
                </c:pt>
                <c:pt idx="2">
                  <c:v>Percent meeting grade-level standards - Science</c:v>
                </c:pt>
                <c:pt idx="3">
                  <c:v>Percent making adequate growth - Reading</c:v>
                </c:pt>
                <c:pt idx="4">
                  <c:v>Percent making adequate growth - Math</c:v>
                </c:pt>
                <c:pt idx="5">
                  <c:v>Percent suspended or expelled</c:v>
                </c:pt>
                <c:pt idx="6">
                  <c:v>Percent taking and passing algebra I</c:v>
                </c:pt>
              </c:strCache>
            </c:strRef>
          </c:cat>
          <c:val>
            <c:numRef>
              <c:f>Dashboard!$M$39:$M$45</c:f>
              <c:numCache>
                <c:formatCode>0%</c:formatCode>
                <c:ptCount val="7"/>
                <c:pt idx="0">
                  <c:v>0.2</c:v>
                </c:pt>
                <c:pt idx="1">
                  <c:v>0.2</c:v>
                </c:pt>
                <c:pt idx="2">
                  <c:v>0.1</c:v>
                </c:pt>
                <c:pt idx="3">
                  <c:v>0.15</c:v>
                </c:pt>
                <c:pt idx="4">
                  <c:v>0.15</c:v>
                </c:pt>
                <c:pt idx="5">
                  <c:v>0.1</c:v>
                </c:pt>
                <c:pt idx="6">
                  <c:v>0.1</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FC6AE0-2D8C-46D4-B3E9-23D367FC35EB}" type="datetimeFigureOut">
              <a:rPr lang="en-US" smtClean="0"/>
              <a:t>10/19/2016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36D548-F947-4CF2-AB64-999E09554743}" type="slidenum">
              <a:rPr lang="en-US" smtClean="0"/>
              <a:t>‹#›</a:t>
            </a:fld>
            <a:endParaRPr lang="en-US"/>
          </a:p>
        </p:txBody>
      </p:sp>
    </p:spTree>
    <p:extLst>
      <p:ext uri="{BB962C8B-B14F-4D97-AF65-F5344CB8AC3E}">
        <p14:creationId xmlns:p14="http://schemas.microsoft.com/office/powerpoint/2010/main" val="3932267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Charts to</a:t>
            </a:r>
            <a:r>
              <a:rPr lang="en-US" baseline="0" dirty="0" smtClean="0"/>
              <a:t> illustrate this</a:t>
            </a:r>
            <a:endParaRPr lang="en-US" dirty="0"/>
          </a:p>
        </p:txBody>
      </p:sp>
      <p:sp>
        <p:nvSpPr>
          <p:cNvPr id="4" name="Slide Number Placeholder 3"/>
          <p:cNvSpPr>
            <a:spLocks noGrp="1"/>
          </p:cNvSpPr>
          <p:nvPr>
            <p:ph type="sldNum" sz="quarter" idx="10"/>
          </p:nvPr>
        </p:nvSpPr>
        <p:spPr/>
        <p:txBody>
          <a:bodyPr/>
          <a:lstStyle/>
          <a:p>
            <a:fld id="{1B36D548-F947-4CF2-AB64-999E09554743}" type="slidenum">
              <a:rPr lang="en-US" smtClean="0"/>
              <a:t>12</a:t>
            </a:fld>
            <a:endParaRPr lang="en-US"/>
          </a:p>
        </p:txBody>
      </p:sp>
    </p:spTree>
    <p:extLst>
      <p:ext uri="{BB962C8B-B14F-4D97-AF65-F5344CB8AC3E}">
        <p14:creationId xmlns:p14="http://schemas.microsoft.com/office/powerpoint/2010/main" val="3248519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Bar charts</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1B36D548-F947-4CF2-AB64-999E09554743}" type="slidenum">
              <a:rPr lang="en-US" smtClean="0"/>
              <a:t>13</a:t>
            </a:fld>
            <a:endParaRPr lang="en-US"/>
          </a:p>
        </p:txBody>
      </p:sp>
    </p:spTree>
    <p:extLst>
      <p:ext uri="{BB962C8B-B14F-4D97-AF65-F5344CB8AC3E}">
        <p14:creationId xmlns:p14="http://schemas.microsoft.com/office/powerpoint/2010/main" val="2319535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Line graphs</a:t>
            </a:r>
            <a:endParaRPr lang="en-US" dirty="0"/>
          </a:p>
        </p:txBody>
      </p:sp>
      <p:sp>
        <p:nvSpPr>
          <p:cNvPr id="4" name="Slide Number Placeholder 3"/>
          <p:cNvSpPr>
            <a:spLocks noGrp="1"/>
          </p:cNvSpPr>
          <p:nvPr>
            <p:ph type="sldNum" sz="quarter" idx="10"/>
          </p:nvPr>
        </p:nvSpPr>
        <p:spPr/>
        <p:txBody>
          <a:bodyPr/>
          <a:lstStyle/>
          <a:p>
            <a:fld id="{1B36D548-F947-4CF2-AB64-999E09554743}" type="slidenum">
              <a:rPr lang="en-US" smtClean="0"/>
              <a:t>14</a:t>
            </a:fld>
            <a:endParaRPr lang="en-US"/>
          </a:p>
        </p:txBody>
      </p:sp>
    </p:spTree>
    <p:extLst>
      <p:ext uri="{BB962C8B-B14F-4D97-AF65-F5344CB8AC3E}">
        <p14:creationId xmlns:p14="http://schemas.microsoft.com/office/powerpoint/2010/main" val="23925576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 with expectations</a:t>
            </a:r>
            <a:endParaRPr lang="en-US" dirty="0"/>
          </a:p>
        </p:txBody>
      </p:sp>
      <p:sp>
        <p:nvSpPr>
          <p:cNvPr id="4" name="Slide Number Placeholder 3"/>
          <p:cNvSpPr>
            <a:spLocks noGrp="1"/>
          </p:cNvSpPr>
          <p:nvPr>
            <p:ph type="sldNum" sz="quarter" idx="10"/>
          </p:nvPr>
        </p:nvSpPr>
        <p:spPr/>
        <p:txBody>
          <a:bodyPr/>
          <a:lstStyle/>
          <a:p>
            <a:fld id="{1B36D548-F947-4CF2-AB64-999E09554743}" type="slidenum">
              <a:rPr lang="en-US" smtClean="0"/>
              <a:t>22</a:t>
            </a:fld>
            <a:endParaRPr lang="en-US"/>
          </a:p>
        </p:txBody>
      </p:sp>
    </p:spTree>
    <p:extLst>
      <p:ext uri="{BB962C8B-B14F-4D97-AF65-F5344CB8AC3E}">
        <p14:creationId xmlns:p14="http://schemas.microsoft.com/office/powerpoint/2010/main" val="788787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36D548-F947-4CF2-AB64-999E09554743}" type="slidenum">
              <a:rPr lang="en-US" smtClean="0"/>
              <a:t>28</a:t>
            </a:fld>
            <a:endParaRPr lang="en-US"/>
          </a:p>
        </p:txBody>
      </p:sp>
    </p:spTree>
    <p:extLst>
      <p:ext uri="{BB962C8B-B14F-4D97-AF65-F5344CB8AC3E}">
        <p14:creationId xmlns:p14="http://schemas.microsoft.com/office/powerpoint/2010/main" val="5299014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Align this example with our</a:t>
            </a:r>
            <a:r>
              <a:rPr lang="en-US" baseline="0" dirty="0" smtClean="0"/>
              <a:t> performance thresholds. </a:t>
            </a:r>
            <a:endParaRPr lang="en-US" dirty="0"/>
          </a:p>
        </p:txBody>
      </p:sp>
      <p:sp>
        <p:nvSpPr>
          <p:cNvPr id="4" name="Slide Number Placeholder 3"/>
          <p:cNvSpPr>
            <a:spLocks noGrp="1"/>
          </p:cNvSpPr>
          <p:nvPr>
            <p:ph type="sldNum" sz="quarter" idx="10"/>
          </p:nvPr>
        </p:nvSpPr>
        <p:spPr/>
        <p:txBody>
          <a:bodyPr/>
          <a:lstStyle/>
          <a:p>
            <a:fld id="{1B36D548-F947-4CF2-AB64-999E09554743}" type="slidenum">
              <a:rPr lang="en-US" smtClean="0"/>
              <a:t>31</a:t>
            </a:fld>
            <a:endParaRPr lang="en-US"/>
          </a:p>
        </p:txBody>
      </p:sp>
    </p:spTree>
    <p:extLst>
      <p:ext uri="{BB962C8B-B14F-4D97-AF65-F5344CB8AC3E}">
        <p14:creationId xmlns:p14="http://schemas.microsoft.com/office/powerpoint/2010/main" val="4808560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36D548-F947-4CF2-AB64-999E09554743}" type="slidenum">
              <a:rPr lang="en-US" smtClean="0"/>
              <a:t>41</a:t>
            </a:fld>
            <a:endParaRPr lang="en-US"/>
          </a:p>
        </p:txBody>
      </p:sp>
    </p:spTree>
    <p:extLst>
      <p:ext uri="{BB962C8B-B14F-4D97-AF65-F5344CB8AC3E}">
        <p14:creationId xmlns:p14="http://schemas.microsoft.com/office/powerpoint/2010/main" val="3968158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
        <p:nvSpPr>
          <p:cNvPr id="7" name="TextBox 6"/>
          <p:cNvSpPr txBox="1"/>
          <p:nvPr userDrawn="1"/>
        </p:nvSpPr>
        <p:spPr>
          <a:xfrm>
            <a:off x="6750518" y="6497053"/>
            <a:ext cx="184731" cy="369332"/>
          </a:xfrm>
          <a:prstGeom prst="rect">
            <a:avLst/>
          </a:prstGeom>
          <a:noFill/>
        </p:spPr>
        <p:txBody>
          <a:bodyPr wrap="none" rtlCol="0">
            <a:spAutoFit/>
          </a:bodyPr>
          <a:lstStyle/>
          <a:p>
            <a:endParaRPr lang="en-US" sz="1800" dirty="0"/>
          </a:p>
        </p:txBody>
      </p:sp>
      <p:sp>
        <p:nvSpPr>
          <p:cNvPr id="8" name="TextBox 7"/>
          <p:cNvSpPr txBox="1"/>
          <p:nvPr userDrawn="1"/>
        </p:nvSpPr>
        <p:spPr>
          <a:xfrm>
            <a:off x="6044666" y="6602931"/>
            <a:ext cx="184731" cy="369332"/>
          </a:xfrm>
          <a:prstGeom prst="rect">
            <a:avLst/>
          </a:prstGeom>
          <a:noFill/>
        </p:spPr>
        <p:txBody>
          <a:bodyPr wrap="none" rtlCol="0">
            <a:spAutoFit/>
          </a:bodyPr>
          <a:lstStyle/>
          <a:p>
            <a:endParaRPr lang="en-US" sz="1800" dirty="0"/>
          </a:p>
        </p:txBody>
      </p:sp>
    </p:spTree>
    <p:extLst>
      <p:ext uri="{BB962C8B-B14F-4D97-AF65-F5344CB8AC3E}">
        <p14:creationId xmlns:p14="http://schemas.microsoft.com/office/powerpoint/2010/main" val="11529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59007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77184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509753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10/19/2016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09344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10/19/2016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7332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10/19/2016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6914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10/19/2016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66195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10/19/2016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32658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15173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35067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10/19/2016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
        <p:nvSpPr>
          <p:cNvPr id="7" name="Rectangle 6"/>
          <p:cNvSpPr/>
          <p:nvPr userDrawn="1"/>
        </p:nvSpPr>
        <p:spPr>
          <a:xfrm>
            <a:off x="0" y="6356352"/>
            <a:ext cx="12192000" cy="501649"/>
          </a:xfrm>
          <a:prstGeom prst="rect">
            <a:avLst/>
          </a:prstGeom>
          <a:solidFill>
            <a:srgbClr val="63B2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63B2B8"/>
              </a:solidFill>
            </a:endParaRPr>
          </a:p>
        </p:txBody>
      </p:sp>
      <p:sp>
        <p:nvSpPr>
          <p:cNvPr id="8" name="Rectangle 7"/>
          <p:cNvSpPr/>
          <p:nvPr userDrawn="1"/>
        </p:nvSpPr>
        <p:spPr>
          <a:xfrm>
            <a:off x="0" y="-2187"/>
            <a:ext cx="12192000" cy="367314"/>
          </a:xfrm>
          <a:prstGeom prst="rect">
            <a:avLst/>
          </a:prstGeom>
          <a:solidFill>
            <a:srgbClr val="C83C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TextBox 8"/>
          <p:cNvSpPr txBox="1"/>
          <p:nvPr userDrawn="1"/>
        </p:nvSpPr>
        <p:spPr>
          <a:xfrm>
            <a:off x="4389120" y="6437377"/>
            <a:ext cx="7668768" cy="307777"/>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latin typeface="Calibri" charset="0"/>
                <a:ea typeface="Calibri" charset="0"/>
                <a:cs typeface="Calibri" charset="0"/>
              </a:rPr>
              <a:t>ESSA</a:t>
            </a:r>
            <a:r>
              <a:rPr lang="en-US" sz="1400" b="1" baseline="0" dirty="0" smtClean="0">
                <a:solidFill>
                  <a:schemeClr val="bg1"/>
                </a:solidFill>
                <a:latin typeface="Calibri" charset="0"/>
                <a:ea typeface="Calibri" charset="0"/>
                <a:cs typeface="Calibri" charset="0"/>
              </a:rPr>
              <a:t> Boot Camp </a:t>
            </a:r>
            <a:r>
              <a:rPr lang="en-US" sz="1400" b="0" baseline="0" dirty="0" smtClean="0">
                <a:solidFill>
                  <a:schemeClr val="bg1"/>
                </a:solidFill>
                <a:latin typeface="Calibri" charset="0"/>
                <a:ea typeface="Calibri" charset="0"/>
                <a:cs typeface="Calibri" charset="0"/>
              </a:rPr>
              <a:t>| October 2016 </a:t>
            </a:r>
            <a:endParaRPr lang="en-US" sz="1400" b="0" dirty="0">
              <a:solidFill>
                <a:schemeClr val="bg1"/>
              </a:solidFill>
              <a:latin typeface="Calibri" charset="0"/>
              <a:ea typeface="Calibri" charset="0"/>
              <a:cs typeface="Calibri" charset="0"/>
            </a:endParaRPr>
          </a:p>
        </p:txBody>
      </p:sp>
    </p:spTree>
    <p:extLst>
      <p:ext uri="{BB962C8B-B14F-4D97-AF65-F5344CB8AC3E}">
        <p14:creationId xmlns:p14="http://schemas.microsoft.com/office/powerpoint/2010/main" val="3687540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emf"/><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4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gif"/><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ctrTitle"/>
          </p:nvPr>
        </p:nvSpPr>
        <p:spPr/>
        <p:txBody>
          <a:bodyPr/>
          <a:lstStyle/>
          <a:p>
            <a:endParaRPr lang="en-US"/>
          </a:p>
        </p:txBody>
      </p:sp>
      <p:sp>
        <p:nvSpPr>
          <p:cNvPr id="3" name="Subtitle 2"/>
          <p:cNvSpPr>
            <a:spLocks noGrp="1"/>
          </p:cNvSpPr>
          <p:nvPr>
            <p:ph type="subTitle" idx="1"/>
          </p:nvPr>
        </p:nvSpPr>
        <p:spPr>
          <a:xfrm>
            <a:off x="2667000" y="3429000"/>
            <a:ext cx="6858000" cy="777938"/>
          </a:xfrm>
        </p:spPr>
        <p:txBody>
          <a:bodyPr/>
          <a:lstStyle/>
          <a:p>
            <a:r>
              <a:rPr lang="en-US" dirty="0" smtClean="0">
                <a:solidFill>
                  <a:schemeClr val="bg1"/>
                </a:solidFill>
              </a:rPr>
              <a:t>SUBTITLE</a:t>
            </a:r>
            <a:endParaRPr lang="en-US" dirty="0">
              <a:solidFill>
                <a:schemeClr val="bg1"/>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75256" y="1007939"/>
            <a:ext cx="4452296" cy="2570121"/>
          </a:xfrm>
          <a:prstGeom prst="rect">
            <a:avLst/>
          </a:prstGeom>
        </p:spPr>
      </p:pic>
      <p:sp>
        <p:nvSpPr>
          <p:cNvPr id="15" name="TextBox 14"/>
          <p:cNvSpPr txBox="1"/>
          <p:nvPr/>
        </p:nvSpPr>
        <p:spPr>
          <a:xfrm>
            <a:off x="2491902" y="4205638"/>
            <a:ext cx="7208196" cy="2215991"/>
          </a:xfrm>
          <a:prstGeom prst="rect">
            <a:avLst/>
          </a:prstGeom>
          <a:noFill/>
        </p:spPr>
        <p:txBody>
          <a:bodyPr wrap="square" rtlCol="0">
            <a:spAutoFit/>
          </a:bodyPr>
          <a:lstStyle/>
          <a:p>
            <a:pPr algn="ctr"/>
            <a:endParaRPr lang="en-US" sz="2600" b="1" dirty="0"/>
          </a:p>
          <a:p>
            <a:pPr algn="ctr"/>
            <a:r>
              <a:rPr lang="en-US" sz="2800" b="1" dirty="0">
                <a:solidFill>
                  <a:srgbClr val="F98F28"/>
                </a:solidFill>
              </a:rPr>
              <a:t>October </a:t>
            </a:r>
            <a:r>
              <a:rPr lang="en-US" sz="2800" b="1" dirty="0" smtClean="0">
                <a:solidFill>
                  <a:srgbClr val="F98F28"/>
                </a:solidFill>
              </a:rPr>
              <a:t>20 – 21</a:t>
            </a:r>
            <a:r>
              <a:rPr lang="en-US" sz="2800" b="1" dirty="0">
                <a:solidFill>
                  <a:srgbClr val="F98F28"/>
                </a:solidFill>
              </a:rPr>
              <a:t>, 2016</a:t>
            </a:r>
          </a:p>
          <a:p>
            <a:pPr algn="ctr"/>
            <a:endParaRPr lang="en-US" sz="2800" b="1" dirty="0">
              <a:solidFill>
                <a:srgbClr val="63B2B8"/>
              </a:solidFill>
            </a:endParaRPr>
          </a:p>
          <a:p>
            <a:pPr algn="ctr"/>
            <a:r>
              <a:rPr lang="en-US" sz="2800" dirty="0">
                <a:solidFill>
                  <a:srgbClr val="63B2B8"/>
                </a:solidFill>
              </a:rPr>
              <a:t>Omni Houston Hotel at Westside</a:t>
            </a:r>
          </a:p>
          <a:p>
            <a:pPr algn="ctr"/>
            <a:r>
              <a:rPr lang="en-US" sz="2800" dirty="0">
                <a:solidFill>
                  <a:srgbClr val="63B2B8"/>
                </a:solidFill>
              </a:rPr>
              <a:t>Houston, Texas</a:t>
            </a:r>
          </a:p>
        </p:txBody>
      </p:sp>
    </p:spTree>
    <p:extLst>
      <p:ext uri="{BB962C8B-B14F-4D97-AF65-F5344CB8AC3E}">
        <p14:creationId xmlns:p14="http://schemas.microsoft.com/office/powerpoint/2010/main" val="33401796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141" y="2688600"/>
            <a:ext cx="10515600" cy="1325563"/>
          </a:xfrm>
          <a:solidFill>
            <a:srgbClr val="F98F28"/>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r>
              <a:rPr lang="en-US" b="1" dirty="0" smtClean="0"/>
              <a:t>What are our expectations on each of the measures?</a:t>
            </a:r>
            <a:endParaRPr lang="en-US" b="1" dirty="0"/>
          </a:p>
        </p:txBody>
      </p:sp>
    </p:spTree>
    <p:extLst>
      <p:ext uri="{BB962C8B-B14F-4D97-AF65-F5344CB8AC3E}">
        <p14:creationId xmlns:p14="http://schemas.microsoft.com/office/powerpoint/2010/main" val="23184701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Wilson Middle doing on these indicators?</a:t>
            </a:r>
            <a:endParaRPr lang="en-US" dirty="0"/>
          </a:p>
        </p:txBody>
      </p:sp>
      <p:sp>
        <p:nvSpPr>
          <p:cNvPr id="13" name="Rectangle 12"/>
          <p:cNvSpPr/>
          <p:nvPr/>
        </p:nvSpPr>
        <p:spPr>
          <a:xfrm>
            <a:off x="6263165" y="1255863"/>
            <a:ext cx="3343287" cy="200597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u="sng" kern="1200" dirty="0" smtClean="0"/>
              <a:t>69%</a:t>
            </a:r>
          </a:p>
          <a:p>
            <a:pPr lvl="0" algn="ctr" defTabSz="1244600">
              <a:lnSpc>
                <a:spcPct val="90000"/>
              </a:lnSpc>
              <a:spcBef>
                <a:spcPct val="0"/>
              </a:spcBef>
              <a:spcAft>
                <a:spcPct val="35000"/>
              </a:spcAft>
            </a:pPr>
            <a:r>
              <a:rPr lang="en-US" sz="2800" kern="1200" dirty="0" smtClean="0"/>
              <a:t>Are on track to reach or stay at grade level by graduation.</a:t>
            </a:r>
            <a:endParaRPr lang="en-US" sz="2800" kern="1200" dirty="0"/>
          </a:p>
        </p:txBody>
      </p:sp>
      <p:sp>
        <p:nvSpPr>
          <p:cNvPr id="28" name="Rectangle 27"/>
          <p:cNvSpPr/>
          <p:nvPr/>
        </p:nvSpPr>
        <p:spPr>
          <a:xfrm>
            <a:off x="2179002" y="1906621"/>
            <a:ext cx="2217906" cy="12451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69% of students</a:t>
            </a:r>
          </a:p>
          <a:p>
            <a:pPr algn="ctr"/>
            <a:r>
              <a:rPr lang="en-US" dirty="0" smtClean="0"/>
              <a:t>Met grade level standards in reading</a:t>
            </a:r>
            <a:endParaRPr lang="en-US" dirty="0"/>
          </a:p>
        </p:txBody>
      </p:sp>
      <p:sp>
        <p:nvSpPr>
          <p:cNvPr id="29" name="Rectangle 28"/>
          <p:cNvSpPr/>
          <p:nvPr/>
        </p:nvSpPr>
        <p:spPr>
          <a:xfrm>
            <a:off x="4520568" y="1906620"/>
            <a:ext cx="2368858" cy="12451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72% </a:t>
            </a:r>
            <a:r>
              <a:rPr lang="en-US" dirty="0"/>
              <a:t>of students</a:t>
            </a:r>
          </a:p>
          <a:p>
            <a:pPr algn="ctr"/>
            <a:r>
              <a:rPr lang="en-US" dirty="0"/>
              <a:t>Met grade level standards in </a:t>
            </a:r>
            <a:r>
              <a:rPr lang="en-US" dirty="0" smtClean="0"/>
              <a:t>math</a:t>
            </a:r>
            <a:endParaRPr lang="en-US" dirty="0"/>
          </a:p>
        </p:txBody>
      </p:sp>
      <p:sp>
        <p:nvSpPr>
          <p:cNvPr id="30" name="Rectangle 29"/>
          <p:cNvSpPr/>
          <p:nvPr/>
        </p:nvSpPr>
        <p:spPr>
          <a:xfrm>
            <a:off x="6996200" y="1906620"/>
            <a:ext cx="2269787" cy="12451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62% </a:t>
            </a:r>
            <a:r>
              <a:rPr lang="en-US" dirty="0"/>
              <a:t>of students</a:t>
            </a:r>
          </a:p>
          <a:p>
            <a:pPr algn="ctr"/>
            <a:r>
              <a:rPr lang="en-US" dirty="0"/>
              <a:t>Met grade level standards in </a:t>
            </a:r>
            <a:r>
              <a:rPr lang="en-US" dirty="0" smtClean="0"/>
              <a:t>science</a:t>
            </a:r>
            <a:endParaRPr lang="en-US" dirty="0"/>
          </a:p>
        </p:txBody>
      </p:sp>
      <p:sp>
        <p:nvSpPr>
          <p:cNvPr id="31" name="Rectangle 30"/>
          <p:cNvSpPr/>
          <p:nvPr/>
        </p:nvSpPr>
        <p:spPr>
          <a:xfrm>
            <a:off x="3456290" y="3287894"/>
            <a:ext cx="2133040" cy="12451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76% </a:t>
            </a:r>
            <a:r>
              <a:rPr lang="en-US" dirty="0"/>
              <a:t>of students</a:t>
            </a:r>
          </a:p>
          <a:p>
            <a:pPr algn="ctr"/>
            <a:r>
              <a:rPr lang="en-US" dirty="0" smtClean="0"/>
              <a:t>Made adequate growth in reading</a:t>
            </a:r>
            <a:endParaRPr lang="en-US" dirty="0"/>
          </a:p>
        </p:txBody>
      </p:sp>
      <p:sp>
        <p:nvSpPr>
          <p:cNvPr id="32" name="Rectangle 31"/>
          <p:cNvSpPr/>
          <p:nvPr/>
        </p:nvSpPr>
        <p:spPr>
          <a:xfrm>
            <a:off x="5767951" y="3285500"/>
            <a:ext cx="2193361" cy="12499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64% </a:t>
            </a:r>
            <a:r>
              <a:rPr lang="en-US" dirty="0"/>
              <a:t>of students</a:t>
            </a:r>
          </a:p>
          <a:p>
            <a:pPr algn="ctr"/>
            <a:r>
              <a:rPr lang="en-US" dirty="0" smtClean="0"/>
              <a:t>Made adequate growth in math</a:t>
            </a:r>
            <a:endParaRPr lang="en-US" dirty="0"/>
          </a:p>
        </p:txBody>
      </p:sp>
      <p:sp>
        <p:nvSpPr>
          <p:cNvPr id="33" name="Rectangle 32"/>
          <p:cNvSpPr/>
          <p:nvPr/>
        </p:nvSpPr>
        <p:spPr>
          <a:xfrm>
            <a:off x="3464841" y="4669167"/>
            <a:ext cx="2111453" cy="12257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42% </a:t>
            </a:r>
            <a:r>
              <a:rPr lang="en-US" dirty="0"/>
              <a:t>of students</a:t>
            </a:r>
          </a:p>
          <a:p>
            <a:pPr algn="ctr"/>
            <a:r>
              <a:rPr lang="en-US" dirty="0" smtClean="0"/>
              <a:t>Took and passed Algebra</a:t>
            </a:r>
            <a:endParaRPr lang="en-US" dirty="0"/>
          </a:p>
        </p:txBody>
      </p:sp>
      <p:sp>
        <p:nvSpPr>
          <p:cNvPr id="34" name="Rectangle 33"/>
          <p:cNvSpPr/>
          <p:nvPr/>
        </p:nvSpPr>
        <p:spPr>
          <a:xfrm>
            <a:off x="5767951" y="4669167"/>
            <a:ext cx="2193361" cy="12501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10% </a:t>
            </a:r>
            <a:r>
              <a:rPr lang="en-US" dirty="0"/>
              <a:t>of students</a:t>
            </a:r>
          </a:p>
          <a:p>
            <a:pPr algn="ctr"/>
            <a:r>
              <a:rPr lang="en-US" dirty="0" smtClean="0"/>
              <a:t>Were suspended or expelled</a:t>
            </a:r>
            <a:endParaRPr lang="en-US" dirty="0"/>
          </a:p>
        </p:txBody>
      </p:sp>
      <p:sp>
        <p:nvSpPr>
          <p:cNvPr id="35" name="Oval Callout 34"/>
          <p:cNvSpPr/>
          <p:nvPr/>
        </p:nvSpPr>
        <p:spPr>
          <a:xfrm>
            <a:off x="8649484" y="3367693"/>
            <a:ext cx="3190672" cy="2422187"/>
          </a:xfrm>
          <a:prstGeom prst="wedgeEllipseCallou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Are these results good? Acceptable? Bad?</a:t>
            </a:r>
            <a:endParaRPr lang="en-US" dirty="0"/>
          </a:p>
        </p:txBody>
      </p:sp>
    </p:spTree>
    <p:extLst>
      <p:ext uri="{BB962C8B-B14F-4D97-AF65-F5344CB8AC3E}">
        <p14:creationId xmlns:p14="http://schemas.microsoft.com/office/powerpoint/2010/main" val="26146493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reading, for example… </a:t>
            </a:r>
            <a:endParaRPr lang="en-US" dirty="0"/>
          </a:p>
        </p:txBody>
      </p:sp>
      <p:sp>
        <p:nvSpPr>
          <p:cNvPr id="3" name="Content Placeholder 2"/>
          <p:cNvSpPr>
            <a:spLocks noGrp="1"/>
          </p:cNvSpPr>
          <p:nvPr>
            <p:ph idx="1"/>
          </p:nvPr>
        </p:nvSpPr>
        <p:spPr/>
        <p:txBody>
          <a:bodyPr>
            <a:normAutofit/>
          </a:bodyPr>
          <a:lstStyle/>
          <a:p>
            <a:r>
              <a:rPr lang="en-US" sz="2400" dirty="0" smtClean="0"/>
              <a:t>69% of students met grade level standards in reading at Wilson middle school. </a:t>
            </a:r>
          </a:p>
          <a:p>
            <a:r>
              <a:rPr lang="en-US" sz="2400" dirty="0" smtClean="0"/>
              <a:t>If the state average is 50%... Would you think this was good or bad?</a:t>
            </a:r>
          </a:p>
          <a:p>
            <a:r>
              <a:rPr lang="en-US" sz="2400" dirty="0" smtClean="0"/>
              <a:t>What if the state average was 90%? </a:t>
            </a:r>
            <a:endParaRPr lang="en-US" sz="2400" dirty="0"/>
          </a:p>
        </p:txBody>
      </p:sp>
      <p:graphicFrame>
        <p:nvGraphicFramePr>
          <p:cNvPr id="4" name="Chart 3"/>
          <p:cNvGraphicFramePr>
            <a:graphicFrameLocks/>
          </p:cNvGraphicFramePr>
          <p:nvPr>
            <p:extLst/>
          </p:nvPr>
        </p:nvGraphicFramePr>
        <p:xfrm>
          <a:off x="1223393" y="3280047"/>
          <a:ext cx="4372189" cy="289691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nvPr>
        </p:nvGraphicFramePr>
        <p:xfrm>
          <a:off x="6382602" y="3145110"/>
          <a:ext cx="4440072" cy="303185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976394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let’s make things more complicated… </a:t>
            </a:r>
            <a:endParaRPr lang="en-US" dirty="0"/>
          </a:p>
        </p:txBody>
      </p:sp>
      <p:sp>
        <p:nvSpPr>
          <p:cNvPr id="3" name="Content Placeholder 2"/>
          <p:cNvSpPr>
            <a:spLocks noGrp="1"/>
          </p:cNvSpPr>
          <p:nvPr>
            <p:ph idx="1"/>
          </p:nvPr>
        </p:nvSpPr>
        <p:spPr/>
        <p:txBody>
          <a:bodyPr/>
          <a:lstStyle/>
          <a:p>
            <a:r>
              <a:rPr lang="en-US" dirty="0" smtClean="0"/>
              <a:t>Because behind each of these “school-wide averages” are vastly different results for each group of students. </a:t>
            </a:r>
            <a:endParaRPr lang="en-US" dirty="0"/>
          </a:p>
        </p:txBody>
      </p:sp>
      <p:graphicFrame>
        <p:nvGraphicFramePr>
          <p:cNvPr id="4" name="Chart 3"/>
          <p:cNvGraphicFramePr>
            <a:graphicFrameLocks/>
          </p:cNvGraphicFramePr>
          <p:nvPr>
            <p:extLst/>
          </p:nvPr>
        </p:nvGraphicFramePr>
        <p:xfrm>
          <a:off x="663476" y="2778616"/>
          <a:ext cx="5197485" cy="325642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nvPr>
        </p:nvGraphicFramePr>
        <p:xfrm>
          <a:off x="6035684" y="2778615"/>
          <a:ext cx="5492839" cy="339834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4466483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Oh, and remember that one year’s worth of data only tells us so much… </a:t>
            </a:r>
            <a:endParaRPr lang="en-US" dirty="0"/>
          </a:p>
        </p:txBody>
      </p:sp>
      <p:sp>
        <p:nvSpPr>
          <p:cNvPr id="3" name="Content Placeholder 2"/>
          <p:cNvSpPr>
            <a:spLocks noGrp="1"/>
          </p:cNvSpPr>
          <p:nvPr>
            <p:ph idx="1"/>
          </p:nvPr>
        </p:nvSpPr>
        <p:spPr/>
        <p:txBody>
          <a:bodyPr>
            <a:normAutofit/>
          </a:bodyPr>
          <a:lstStyle/>
          <a:p>
            <a:r>
              <a:rPr lang="en-US" sz="2400" dirty="0" smtClean="0"/>
              <a:t>For example, results in reading at this school have been going up, both overall and by group. </a:t>
            </a:r>
          </a:p>
          <a:p>
            <a:r>
              <a:rPr lang="en-US" sz="2400" dirty="0" smtClean="0"/>
              <a:t>In math, the trends are much more mixed. </a:t>
            </a:r>
            <a:endParaRPr lang="en-US" sz="2400" dirty="0"/>
          </a:p>
        </p:txBody>
      </p:sp>
      <p:graphicFrame>
        <p:nvGraphicFramePr>
          <p:cNvPr id="6" name="Chart 5"/>
          <p:cNvGraphicFramePr>
            <a:graphicFrameLocks/>
          </p:cNvGraphicFramePr>
          <p:nvPr>
            <p:extLst/>
          </p:nvPr>
        </p:nvGraphicFramePr>
        <p:xfrm>
          <a:off x="342897" y="3103504"/>
          <a:ext cx="5568506" cy="28479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extLst/>
          </p:nvPr>
        </p:nvGraphicFramePr>
        <p:xfrm>
          <a:off x="5911403" y="3103504"/>
          <a:ext cx="5718623" cy="284797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232281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6438" y="2605817"/>
            <a:ext cx="10515600" cy="1325563"/>
          </a:xfrm>
        </p:spPr>
        <p:txBody>
          <a:bodyPr>
            <a:normAutofit fontScale="90000"/>
          </a:bodyPr>
          <a:lstStyle/>
          <a:p>
            <a:r>
              <a:rPr lang="en-US" dirty="0" smtClean="0"/>
              <a:t>Having clear expectations for </a:t>
            </a:r>
            <a:r>
              <a:rPr lang="en-US" b="1" u="sng" dirty="0" smtClean="0"/>
              <a:t>both performance and improvement</a:t>
            </a:r>
            <a:r>
              <a:rPr lang="en-US" b="1" dirty="0" smtClean="0"/>
              <a:t> </a:t>
            </a:r>
            <a:r>
              <a:rPr lang="en-US" dirty="0" smtClean="0"/>
              <a:t>is critical to making sense of all this information. </a:t>
            </a:r>
            <a:endParaRPr lang="en-US" dirty="0"/>
          </a:p>
        </p:txBody>
      </p:sp>
    </p:spTree>
    <p:extLst>
      <p:ext uri="{BB962C8B-B14F-4D97-AF65-F5344CB8AC3E}">
        <p14:creationId xmlns:p14="http://schemas.microsoft.com/office/powerpoint/2010/main" val="18254116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Key principles: Expectations</a:t>
            </a:r>
            <a:endParaRPr lang="en-US" b="1" dirty="0"/>
          </a:p>
        </p:txBody>
      </p:sp>
      <p:sp>
        <p:nvSpPr>
          <p:cNvPr id="3" name="Content Placeholder 2"/>
          <p:cNvSpPr>
            <a:spLocks noGrp="1"/>
          </p:cNvSpPr>
          <p:nvPr>
            <p:ph idx="1"/>
          </p:nvPr>
        </p:nvSpPr>
        <p:spPr/>
        <p:txBody>
          <a:bodyPr/>
          <a:lstStyle/>
          <a:p>
            <a:r>
              <a:rPr lang="en-US" dirty="0" smtClean="0"/>
              <a:t>Schools should know what they are expected to do </a:t>
            </a:r>
            <a:r>
              <a:rPr lang="en-US" b="1" u="sng" dirty="0" smtClean="0"/>
              <a:t>before the school year begins</a:t>
            </a:r>
            <a:r>
              <a:rPr lang="en-US" dirty="0" smtClean="0"/>
              <a:t> to reach a certain rating. </a:t>
            </a:r>
          </a:p>
          <a:p>
            <a:r>
              <a:rPr lang="en-US" dirty="0" smtClean="0"/>
              <a:t>Expectations should be rigorous.</a:t>
            </a:r>
          </a:p>
          <a:p>
            <a:r>
              <a:rPr lang="en-US" dirty="0" smtClean="0"/>
              <a:t>Expectations for performance should be the same for all groups of students. </a:t>
            </a:r>
          </a:p>
          <a:p>
            <a:r>
              <a:rPr lang="en-US" dirty="0" smtClean="0"/>
              <a:t>Expectations for improvement should demand more gains for groups of students who are further behind. </a:t>
            </a:r>
            <a:endParaRPr lang="en-US" dirty="0"/>
          </a:p>
        </p:txBody>
      </p:sp>
    </p:spTree>
    <p:extLst>
      <p:ext uri="{BB962C8B-B14F-4D97-AF65-F5344CB8AC3E}">
        <p14:creationId xmlns:p14="http://schemas.microsoft.com/office/powerpoint/2010/main" val="25558713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4208" y="3004926"/>
            <a:ext cx="10515600" cy="1325563"/>
          </a:xfrm>
          <a:solidFill>
            <a:srgbClr val="63B2B8"/>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algn="ctr"/>
            <a:r>
              <a:rPr lang="en-US" sz="3600" b="1" dirty="0" smtClean="0"/>
              <a:t>Questions to ask about performance expectations</a:t>
            </a:r>
            <a:endParaRPr lang="en-US" sz="3600" b="1" dirty="0"/>
          </a:p>
        </p:txBody>
      </p:sp>
    </p:spTree>
    <p:extLst>
      <p:ext uri="{BB962C8B-B14F-4D97-AF65-F5344CB8AC3E}">
        <p14:creationId xmlns:p14="http://schemas.microsoft.com/office/powerpoint/2010/main" val="6207694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88579"/>
            <a:ext cx="10515600" cy="1081088"/>
          </a:xfrm>
        </p:spPr>
        <p:txBody>
          <a:bodyPr>
            <a:noAutofit/>
          </a:bodyPr>
          <a:lstStyle/>
          <a:p>
            <a:r>
              <a:rPr lang="en-US" sz="3200" b="1" dirty="0" smtClean="0"/>
              <a:t>Do schools know how they are expected </a:t>
            </a:r>
            <a:r>
              <a:rPr lang="en-US" sz="3200" b="1" dirty="0"/>
              <a:t>to </a:t>
            </a:r>
            <a:r>
              <a:rPr lang="en-US" sz="3200" b="1" dirty="0" smtClean="0"/>
              <a:t>perform </a:t>
            </a:r>
            <a:r>
              <a:rPr lang="en-US" sz="3200" b="1" u="sng" dirty="0"/>
              <a:t>before the school year begins</a:t>
            </a:r>
            <a:r>
              <a:rPr lang="en-US" sz="3200" b="1" dirty="0"/>
              <a:t> to reach a certain </a:t>
            </a:r>
            <a:r>
              <a:rPr lang="en-US" sz="3200" b="1" dirty="0" smtClean="0"/>
              <a:t>rating?</a:t>
            </a:r>
            <a:endParaRPr lang="en-US" sz="3200" b="1" dirty="0"/>
          </a:p>
        </p:txBody>
      </p:sp>
      <p:sp>
        <p:nvSpPr>
          <p:cNvPr id="3" name="Content Placeholder 2"/>
          <p:cNvSpPr>
            <a:spLocks noGrp="1"/>
          </p:cNvSpPr>
          <p:nvPr>
            <p:ph idx="1"/>
          </p:nvPr>
        </p:nvSpPr>
        <p:spPr>
          <a:xfrm>
            <a:off x="838200" y="1825625"/>
            <a:ext cx="7538545" cy="1830858"/>
          </a:xfrm>
        </p:spPr>
        <p:txBody>
          <a:bodyPr/>
          <a:lstStyle/>
          <a:p>
            <a:r>
              <a:rPr lang="en-US" i="1" dirty="0" smtClean="0"/>
              <a:t>Has the state set specific performance thresholds for each indicator? (see example)</a:t>
            </a:r>
          </a:p>
          <a:p>
            <a:r>
              <a:rPr lang="en-US" i="1" dirty="0" smtClean="0"/>
              <a:t>Is that information available the summer before school starts?</a:t>
            </a:r>
          </a:p>
          <a:p>
            <a:endParaRPr lang="en-US" i="1" dirty="0" smtClean="0"/>
          </a:p>
          <a:p>
            <a:pPr marL="0" indent="0">
              <a:buNone/>
            </a:pPr>
            <a:endParaRPr lang="en-US" i="1" dirty="0" smtClean="0"/>
          </a:p>
          <a:p>
            <a:pPr marL="0" indent="0">
              <a:buNone/>
            </a:pPr>
            <a:endParaRPr lang="en-US" i="1" dirty="0"/>
          </a:p>
          <a:p>
            <a:pPr marL="0" indent="0">
              <a:buNone/>
            </a:pPr>
            <a:endParaRPr lang="en-US" i="1" dirty="0"/>
          </a:p>
        </p:txBody>
      </p:sp>
      <p:graphicFrame>
        <p:nvGraphicFramePr>
          <p:cNvPr id="4" name="Table 3"/>
          <p:cNvGraphicFramePr>
            <a:graphicFrameLocks noGrp="1"/>
          </p:cNvGraphicFramePr>
          <p:nvPr>
            <p:extLst>
              <p:ext uri="{D42A27DB-BD31-4B8C-83A1-F6EECF244321}">
                <p14:modId xmlns:p14="http://schemas.microsoft.com/office/powerpoint/2010/main" val="2602044145"/>
              </p:ext>
            </p:extLst>
          </p:nvPr>
        </p:nvGraphicFramePr>
        <p:xfrm>
          <a:off x="8586952" y="1825625"/>
          <a:ext cx="2844800" cy="1830858"/>
        </p:xfrm>
        <a:graphic>
          <a:graphicData uri="http://schemas.openxmlformats.org/drawingml/2006/table">
            <a:tbl>
              <a:tblPr firstRow="1" bandRow="1">
                <a:tableStyleId>{5940675A-B579-460E-94D1-54222C63F5DA}</a:tableStyleId>
              </a:tblPr>
              <a:tblGrid>
                <a:gridCol w="1422400"/>
                <a:gridCol w="1422400"/>
              </a:tblGrid>
              <a:tr h="43152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smtClean="0"/>
                        <a:t>Percent on grade level</a:t>
                      </a:r>
                    </a:p>
                  </a:txBody>
                  <a:tcPr>
                    <a:solidFill>
                      <a:schemeClr val="bg1">
                        <a:lumMod val="75000"/>
                      </a:schemeClr>
                    </a:solidFill>
                  </a:tcPr>
                </a:tc>
                <a:tc>
                  <a:txBody>
                    <a:bodyPr/>
                    <a:lstStyle/>
                    <a:p>
                      <a:pPr algn="ctr"/>
                      <a:r>
                        <a:rPr lang="en-US" sz="1200" b="1" dirty="0" smtClean="0"/>
                        <a:t>Points</a:t>
                      </a:r>
                    </a:p>
                    <a:p>
                      <a:pPr algn="ctr"/>
                      <a:r>
                        <a:rPr lang="en-US" sz="1200" b="1" dirty="0" smtClean="0"/>
                        <a:t> awarded</a:t>
                      </a:r>
                    </a:p>
                  </a:txBody>
                  <a:tcPr>
                    <a:solidFill>
                      <a:schemeClr val="bg1">
                        <a:lumMod val="75000"/>
                      </a:schemeClr>
                    </a:solidFill>
                  </a:tcPr>
                </a:tc>
              </a:tr>
              <a:tr h="251667">
                <a:tc>
                  <a:txBody>
                    <a:bodyPr/>
                    <a:lstStyle/>
                    <a:p>
                      <a:pPr algn="ctr"/>
                      <a:r>
                        <a:rPr lang="en-US" sz="1200" dirty="0" smtClean="0"/>
                        <a:t>80% or greater</a:t>
                      </a:r>
                      <a:endParaRPr lang="en-US" sz="1200" dirty="0"/>
                    </a:p>
                  </a:txBody>
                  <a:tcPr>
                    <a:solidFill>
                      <a:srgbClr val="00B050"/>
                    </a:solidFill>
                  </a:tcPr>
                </a:tc>
                <a:tc>
                  <a:txBody>
                    <a:bodyPr/>
                    <a:lstStyle/>
                    <a:p>
                      <a:pPr algn="ctr"/>
                      <a:r>
                        <a:rPr lang="en-US" sz="1200" dirty="0" smtClean="0"/>
                        <a:t>5 points</a:t>
                      </a:r>
                      <a:endParaRPr lang="en-US" sz="1200" dirty="0"/>
                    </a:p>
                  </a:txBody>
                  <a:tcPr>
                    <a:solidFill>
                      <a:srgbClr val="00B050"/>
                    </a:solidFill>
                  </a:tcPr>
                </a:tc>
              </a:tr>
              <a:tr h="0">
                <a:tc>
                  <a:txBody>
                    <a:bodyPr/>
                    <a:lstStyle/>
                    <a:p>
                      <a:pPr algn="ctr"/>
                      <a:r>
                        <a:rPr lang="en-US" sz="1200" dirty="0" smtClean="0"/>
                        <a:t>65</a:t>
                      </a:r>
                      <a:r>
                        <a:rPr lang="en-US" sz="1200" baseline="0" dirty="0" smtClean="0"/>
                        <a:t> – 80%</a:t>
                      </a:r>
                      <a:endParaRPr lang="en-US" sz="1200" dirty="0"/>
                    </a:p>
                  </a:txBody>
                  <a:tcPr>
                    <a:solidFill>
                      <a:srgbClr val="92D050"/>
                    </a:solidFill>
                  </a:tcPr>
                </a:tc>
                <a:tc>
                  <a:txBody>
                    <a:bodyPr/>
                    <a:lstStyle/>
                    <a:p>
                      <a:pPr algn="ctr"/>
                      <a:r>
                        <a:rPr lang="en-US" sz="1200" dirty="0" smtClean="0"/>
                        <a:t>4 points</a:t>
                      </a:r>
                      <a:endParaRPr lang="en-US" sz="1200" dirty="0"/>
                    </a:p>
                  </a:txBody>
                  <a:tcPr>
                    <a:solidFill>
                      <a:srgbClr val="92D050"/>
                    </a:solidFill>
                  </a:tcPr>
                </a:tc>
              </a:tr>
              <a:tr h="0">
                <a:tc>
                  <a:txBody>
                    <a:bodyPr/>
                    <a:lstStyle/>
                    <a:p>
                      <a:pPr algn="ctr"/>
                      <a:r>
                        <a:rPr lang="en-US" sz="1200" dirty="0" smtClean="0"/>
                        <a:t>55 - 65%</a:t>
                      </a:r>
                      <a:endParaRPr lang="en-US" sz="1200" dirty="0"/>
                    </a:p>
                  </a:txBody>
                  <a:tcPr>
                    <a:solidFill>
                      <a:srgbClr val="FFFF00"/>
                    </a:solidFill>
                  </a:tcPr>
                </a:tc>
                <a:tc>
                  <a:txBody>
                    <a:bodyPr/>
                    <a:lstStyle/>
                    <a:p>
                      <a:pPr algn="ctr"/>
                      <a:r>
                        <a:rPr lang="en-US" sz="1200" dirty="0" smtClean="0"/>
                        <a:t>3</a:t>
                      </a:r>
                      <a:r>
                        <a:rPr lang="en-US" sz="1200" baseline="0" dirty="0" smtClean="0"/>
                        <a:t> points</a:t>
                      </a:r>
                      <a:endParaRPr lang="en-US" sz="1200" dirty="0"/>
                    </a:p>
                  </a:txBody>
                  <a:tcPr>
                    <a:solidFill>
                      <a:srgbClr val="FFFF00"/>
                    </a:solidFill>
                  </a:tcPr>
                </a:tc>
              </a:tr>
              <a:tr h="0">
                <a:tc>
                  <a:txBody>
                    <a:bodyPr/>
                    <a:lstStyle/>
                    <a:p>
                      <a:pPr algn="ctr"/>
                      <a:r>
                        <a:rPr lang="en-US" sz="1200" dirty="0" smtClean="0"/>
                        <a:t>45</a:t>
                      </a:r>
                      <a:r>
                        <a:rPr lang="en-US" sz="1200" baseline="0" dirty="0" smtClean="0"/>
                        <a:t> – 55%</a:t>
                      </a:r>
                      <a:endParaRPr lang="en-US" sz="1200" dirty="0"/>
                    </a:p>
                  </a:txBody>
                  <a:tcPr>
                    <a:solidFill>
                      <a:srgbClr val="FFC000"/>
                    </a:solidFill>
                  </a:tcPr>
                </a:tc>
                <a:tc>
                  <a:txBody>
                    <a:bodyPr/>
                    <a:lstStyle/>
                    <a:p>
                      <a:pPr algn="ctr"/>
                      <a:r>
                        <a:rPr lang="en-US" sz="1200" dirty="0" smtClean="0"/>
                        <a:t>2 points</a:t>
                      </a:r>
                      <a:endParaRPr lang="en-US" sz="1200" dirty="0"/>
                    </a:p>
                  </a:txBody>
                  <a:tcPr>
                    <a:solidFill>
                      <a:srgbClr val="FFC000"/>
                    </a:solidFill>
                  </a:tcPr>
                </a:tc>
              </a:tr>
              <a:tr h="276378">
                <a:tc>
                  <a:txBody>
                    <a:bodyPr/>
                    <a:lstStyle/>
                    <a:p>
                      <a:pPr algn="ctr"/>
                      <a:r>
                        <a:rPr lang="en-US" sz="1200" dirty="0" smtClean="0"/>
                        <a:t>Less</a:t>
                      </a:r>
                      <a:r>
                        <a:rPr lang="en-US" sz="1200" baseline="0" dirty="0" smtClean="0"/>
                        <a:t> than 45%</a:t>
                      </a:r>
                      <a:endParaRPr lang="en-US" sz="1200" dirty="0"/>
                    </a:p>
                  </a:txBody>
                  <a:tcPr>
                    <a:solidFill>
                      <a:srgbClr val="FF0000"/>
                    </a:solidFill>
                  </a:tcPr>
                </a:tc>
                <a:tc>
                  <a:txBody>
                    <a:bodyPr/>
                    <a:lstStyle/>
                    <a:p>
                      <a:pPr algn="ctr"/>
                      <a:r>
                        <a:rPr lang="en-US" sz="1200" dirty="0" smtClean="0"/>
                        <a:t>1 point</a:t>
                      </a:r>
                      <a:endParaRPr lang="en-US" sz="1200" dirty="0"/>
                    </a:p>
                  </a:txBody>
                  <a:tcPr>
                    <a:solidFill>
                      <a:srgbClr val="FF0000"/>
                    </a:solidFill>
                  </a:tcPr>
                </a:tc>
              </a:tr>
            </a:tbl>
          </a:graphicData>
        </a:graphic>
      </p:graphicFrame>
      <p:sp>
        <p:nvSpPr>
          <p:cNvPr id="8" name="Rectangle 7"/>
          <p:cNvSpPr/>
          <p:nvPr/>
        </p:nvSpPr>
        <p:spPr>
          <a:xfrm>
            <a:off x="838200" y="3812441"/>
            <a:ext cx="10838793" cy="2308324"/>
          </a:xfrm>
          <a:prstGeom prst="rect">
            <a:avLst/>
          </a:prstGeom>
        </p:spPr>
        <p:txBody>
          <a:bodyPr wrap="square">
            <a:spAutoFit/>
          </a:bodyPr>
          <a:lstStyle/>
          <a:p>
            <a:r>
              <a:rPr lang="en-US" sz="2400" b="1" dirty="0">
                <a:solidFill>
                  <a:srgbClr val="C00000"/>
                </a:solidFill>
              </a:rPr>
              <a:t>Things to watch out for</a:t>
            </a:r>
            <a:r>
              <a:rPr lang="en-US" sz="2400" b="1" dirty="0" smtClean="0">
                <a:solidFill>
                  <a:srgbClr val="C00000"/>
                </a:solidFill>
              </a:rPr>
              <a:t>:</a:t>
            </a:r>
          </a:p>
          <a:p>
            <a:pPr marL="457200" indent="-457200">
              <a:buFont typeface="Arial" panose="020B0604020202020204" pitchFamily="34" charset="0"/>
              <a:buChar char="•"/>
            </a:pPr>
            <a:r>
              <a:rPr lang="en-US" sz="2400" dirty="0" smtClean="0">
                <a:solidFill>
                  <a:srgbClr val="C00000"/>
                </a:solidFill>
              </a:rPr>
              <a:t>The state doesn’t set expectations for each indicator. This makes it harder for schools to figure out what they need to do to get a particular rating. </a:t>
            </a:r>
          </a:p>
          <a:p>
            <a:pPr marL="457200" indent="-457200">
              <a:buFont typeface="Arial" panose="020B0604020202020204" pitchFamily="34" charset="0"/>
              <a:buChar char="•"/>
            </a:pPr>
            <a:r>
              <a:rPr lang="en-US" sz="2400" dirty="0" smtClean="0">
                <a:solidFill>
                  <a:srgbClr val="C00000"/>
                </a:solidFill>
              </a:rPr>
              <a:t>The state bases ratings or points based on school </a:t>
            </a:r>
            <a:r>
              <a:rPr lang="en-US" sz="2400" b="1" dirty="0" smtClean="0">
                <a:solidFill>
                  <a:srgbClr val="C00000"/>
                </a:solidFill>
              </a:rPr>
              <a:t>rankings. </a:t>
            </a:r>
            <a:r>
              <a:rPr lang="en-US" sz="2400" dirty="0" smtClean="0">
                <a:solidFill>
                  <a:srgbClr val="C00000"/>
                </a:solidFill>
              </a:rPr>
              <a:t>This means that a school’s rating depends not just on how it performs, but on how other schools perform. </a:t>
            </a:r>
          </a:p>
        </p:txBody>
      </p:sp>
    </p:spTree>
    <p:extLst>
      <p:ext uri="{BB962C8B-B14F-4D97-AF65-F5344CB8AC3E}">
        <p14:creationId xmlns:p14="http://schemas.microsoft.com/office/powerpoint/2010/main" val="25841678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Are expectations rigorous?</a:t>
            </a:r>
            <a:endParaRPr lang="en-US" b="1" dirty="0"/>
          </a:p>
        </p:txBody>
      </p:sp>
      <p:sp>
        <p:nvSpPr>
          <p:cNvPr id="3" name="Content Placeholder 2"/>
          <p:cNvSpPr>
            <a:spLocks noGrp="1"/>
          </p:cNvSpPr>
          <p:nvPr>
            <p:ph idx="1"/>
          </p:nvPr>
        </p:nvSpPr>
        <p:spPr/>
        <p:txBody>
          <a:bodyPr/>
          <a:lstStyle/>
          <a:p>
            <a:r>
              <a:rPr lang="en-US" b="1" dirty="0" smtClean="0"/>
              <a:t>What percent of schools earns each amount of points (or each rating) based on results for all students? How about each group of students?</a:t>
            </a:r>
          </a:p>
          <a:p>
            <a:pPr lvl="1"/>
            <a:r>
              <a:rPr lang="en-US" dirty="0" smtClean="0"/>
              <a:t>i.e. If half of schools are reaching the top level of performance, the expectations are probably not high enough. </a:t>
            </a:r>
            <a:endParaRPr lang="en-US" dirty="0"/>
          </a:p>
        </p:txBody>
      </p:sp>
    </p:spTree>
    <p:extLst>
      <p:ext uri="{BB962C8B-B14F-4D97-AF65-F5344CB8AC3E}">
        <p14:creationId xmlns:p14="http://schemas.microsoft.com/office/powerpoint/2010/main" val="23019429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2763" y="374456"/>
            <a:ext cx="10515600" cy="1325563"/>
          </a:xfrm>
        </p:spPr>
        <p:txBody>
          <a:bodyPr/>
          <a:lstStyle/>
          <a:p>
            <a:pPr algn="ctr"/>
            <a:r>
              <a:rPr lang="en-US" b="1" dirty="0" smtClean="0"/>
              <a:t>School ratings can be a powerful tool for equity</a:t>
            </a:r>
            <a:endParaRPr lang="en-US" b="1" dirty="0"/>
          </a:p>
        </p:txBody>
      </p:sp>
      <p:sp>
        <p:nvSpPr>
          <p:cNvPr id="3" name="Content Placeholder 2"/>
          <p:cNvSpPr>
            <a:spLocks noGrp="1"/>
          </p:cNvSpPr>
          <p:nvPr>
            <p:ph idx="1"/>
          </p:nvPr>
        </p:nvSpPr>
        <p:spPr>
          <a:xfrm>
            <a:off x="838200" y="1915297"/>
            <a:ext cx="7643327" cy="4261666"/>
          </a:xfrm>
        </p:spPr>
        <p:txBody>
          <a:bodyPr>
            <a:normAutofit/>
          </a:bodyPr>
          <a:lstStyle/>
          <a:p>
            <a:r>
              <a:rPr lang="en-US" sz="2400" dirty="0" smtClean="0"/>
              <a:t>By defining what it means to get an “Excellent” or a “Good” rating, rating criteria can make clear that to be considered a </a:t>
            </a:r>
            <a:r>
              <a:rPr lang="en-US" sz="2400" b="1" dirty="0" smtClean="0">
                <a:solidFill>
                  <a:srgbClr val="00B050"/>
                </a:solidFill>
              </a:rPr>
              <a:t>high-performing school</a:t>
            </a:r>
            <a:r>
              <a:rPr lang="en-US" sz="2400" dirty="0" smtClean="0"/>
              <a:t>, a school has to be serving </a:t>
            </a:r>
            <a:r>
              <a:rPr lang="en-US" sz="2400" u="sng" dirty="0" smtClean="0"/>
              <a:t>all of its students</a:t>
            </a:r>
            <a:r>
              <a:rPr lang="en-US" sz="2400" dirty="0" smtClean="0"/>
              <a:t> – </a:t>
            </a:r>
            <a:r>
              <a:rPr lang="en-US" sz="2400" u="sng" dirty="0" smtClean="0"/>
              <a:t>not just some</a:t>
            </a:r>
            <a:r>
              <a:rPr lang="en-US" sz="2400" dirty="0" smtClean="0"/>
              <a:t> – well. </a:t>
            </a:r>
          </a:p>
          <a:p>
            <a:pPr marL="0" indent="0">
              <a:buNone/>
            </a:pPr>
            <a:endParaRPr lang="en-US" sz="2400" dirty="0" smtClean="0"/>
          </a:p>
          <a:p>
            <a:r>
              <a:rPr lang="en-US" sz="2400" dirty="0" smtClean="0"/>
              <a:t>By identifying schools that are </a:t>
            </a:r>
            <a:r>
              <a:rPr lang="en-US" sz="2400" b="1" dirty="0" smtClean="0">
                <a:solidFill>
                  <a:schemeClr val="accent2">
                    <a:lumMod val="75000"/>
                  </a:schemeClr>
                </a:solidFill>
              </a:rPr>
              <a:t>not meeting expectations </a:t>
            </a:r>
            <a:r>
              <a:rPr lang="en-US" sz="2400" dirty="0" smtClean="0"/>
              <a:t>for one or more groups of students, ratings can </a:t>
            </a:r>
            <a:r>
              <a:rPr lang="en-US" sz="2400" u="sng" dirty="0" smtClean="0"/>
              <a:t>prompt action</a:t>
            </a:r>
            <a:r>
              <a:rPr lang="en-US" sz="2400" dirty="0" smtClean="0"/>
              <a:t> and help districts and states better target </a:t>
            </a:r>
            <a:r>
              <a:rPr lang="en-US" sz="2400" u="sng" dirty="0" smtClean="0"/>
              <a:t>resources and supports</a:t>
            </a:r>
            <a:r>
              <a:rPr lang="en-US" sz="2400" dirty="0" smtClean="0"/>
              <a:t>. </a:t>
            </a:r>
            <a:endParaRPr lang="en-US" sz="2400" dirty="0"/>
          </a:p>
        </p:txBody>
      </p:sp>
      <p:graphicFrame>
        <p:nvGraphicFramePr>
          <p:cNvPr id="5" name="Table 4"/>
          <p:cNvGraphicFramePr>
            <a:graphicFrameLocks noGrp="1"/>
          </p:cNvGraphicFramePr>
          <p:nvPr>
            <p:extLst/>
          </p:nvPr>
        </p:nvGraphicFramePr>
        <p:xfrm>
          <a:off x="8677470" y="1915297"/>
          <a:ext cx="2721231" cy="3636416"/>
        </p:xfrm>
        <a:graphic>
          <a:graphicData uri="http://schemas.openxmlformats.org/drawingml/2006/table">
            <a:tbl>
              <a:tblPr firstRow="1" bandRow="1">
                <a:tableStyleId>{2D5ABB26-0587-4C30-8999-92F81FD0307C}</a:tableStyleId>
              </a:tblPr>
              <a:tblGrid>
                <a:gridCol w="2721231"/>
              </a:tblGrid>
              <a:tr h="758336">
                <a:tc>
                  <a:txBody>
                    <a:bodyPr/>
                    <a:lstStyle/>
                    <a:p>
                      <a:pPr algn="ctr"/>
                      <a:r>
                        <a:rPr lang="en-US" sz="2000" b="1" dirty="0" smtClean="0"/>
                        <a:t>Excellent</a:t>
                      </a:r>
                      <a:endParaRPr 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00B050"/>
                    </a:solidFill>
                  </a:tcPr>
                </a:tc>
              </a:tr>
              <a:tr h="719520">
                <a:tc>
                  <a:txBody>
                    <a:bodyPr/>
                    <a:lstStyle/>
                    <a:p>
                      <a:pPr algn="ctr"/>
                      <a:r>
                        <a:rPr lang="en-US" sz="2000" b="1" dirty="0" smtClean="0"/>
                        <a:t>Good</a:t>
                      </a:r>
                      <a:endParaRPr 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92D050"/>
                    </a:solidFill>
                  </a:tcPr>
                </a:tc>
              </a:tr>
              <a:tr h="719520">
                <a:tc>
                  <a:txBody>
                    <a:bodyPr/>
                    <a:lstStyle/>
                    <a:p>
                      <a:pPr algn="ctr"/>
                      <a:r>
                        <a:rPr lang="en-US" sz="2000" b="1" dirty="0" smtClean="0"/>
                        <a:t>Acceptable</a:t>
                      </a:r>
                      <a:endParaRPr 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00"/>
                    </a:solidFill>
                  </a:tcPr>
                </a:tc>
              </a:tr>
              <a:tr h="719520">
                <a:tc>
                  <a:txBody>
                    <a:bodyPr/>
                    <a:lstStyle/>
                    <a:p>
                      <a:pPr algn="ctr"/>
                      <a:r>
                        <a:rPr lang="en-US" sz="2000" b="1" dirty="0" smtClean="0"/>
                        <a:t>Needs Improvement</a:t>
                      </a:r>
                      <a:endParaRPr 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C000"/>
                    </a:solidFill>
                  </a:tcPr>
                </a:tc>
              </a:tr>
              <a:tr h="719520">
                <a:tc>
                  <a:txBody>
                    <a:bodyPr/>
                    <a:lstStyle/>
                    <a:p>
                      <a:pPr algn="ctr"/>
                      <a:r>
                        <a:rPr lang="en-US" sz="2000" b="1" dirty="0" smtClean="0"/>
                        <a:t>Struggling</a:t>
                      </a:r>
                      <a:endParaRPr 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bl>
          </a:graphicData>
        </a:graphic>
      </p:graphicFrame>
    </p:spTree>
    <p:extLst>
      <p:ext uri="{BB962C8B-B14F-4D97-AF65-F5344CB8AC3E}">
        <p14:creationId xmlns:p14="http://schemas.microsoft.com/office/powerpoint/2010/main" val="35425842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Are expectations for performance the same for all groups of students?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02072967"/>
              </p:ext>
            </p:extLst>
          </p:nvPr>
        </p:nvGraphicFramePr>
        <p:xfrm>
          <a:off x="294291" y="3699645"/>
          <a:ext cx="5822730" cy="2592293"/>
        </p:xfrm>
        <a:graphic>
          <a:graphicData uri="http://schemas.openxmlformats.org/drawingml/2006/table">
            <a:tbl>
              <a:tblPr/>
              <a:tblGrid>
                <a:gridCol w="1488321"/>
                <a:gridCol w="887770"/>
                <a:gridCol w="931289"/>
                <a:gridCol w="818142"/>
                <a:gridCol w="852955"/>
                <a:gridCol w="844253"/>
              </a:tblGrid>
              <a:tr h="235663">
                <a:tc rowSpan="2">
                  <a:txBody>
                    <a:bodyPr/>
                    <a:lstStyle/>
                    <a:p>
                      <a:pPr algn="l" fontAlgn="b"/>
                      <a:r>
                        <a:rPr lang="en-US" sz="1100" b="1" i="0" u="none" strike="noStrike" dirty="0">
                          <a:solidFill>
                            <a:srgbClr val="000000"/>
                          </a:solidFill>
                          <a:effectLst/>
                          <a:latin typeface="Calibri" panose="020F0502020204030204" pitchFamily="34" charset="0"/>
                        </a:rPr>
                        <a:t>Student Group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fontAlgn="b"/>
                      <a:r>
                        <a:rPr lang="en-US" sz="1100" b="1" i="0" u="none" strike="noStrike" dirty="0">
                          <a:solidFill>
                            <a:srgbClr val="000000"/>
                          </a:solidFill>
                          <a:effectLst/>
                          <a:latin typeface="Calibri" panose="020F0502020204030204" pitchFamily="34" charset="0"/>
                        </a:rPr>
                        <a:t>Graduation rate needed to earn…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5663">
                <a:tc vMerge="1">
                  <a:txBody>
                    <a:bodyPr/>
                    <a:lstStyle/>
                    <a:p>
                      <a:pPr algn="l" fontAlgn="b"/>
                      <a:endParaRPr lang="en-US" sz="11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5 points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US" sz="1100" b="1" i="0" u="none" strike="noStrike">
                          <a:solidFill>
                            <a:srgbClr val="000000"/>
                          </a:solidFill>
                          <a:effectLst/>
                          <a:latin typeface="Calibri" panose="020F0502020204030204" pitchFamily="34" charset="0"/>
                        </a:rPr>
                        <a:t>4 points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100" b="1" i="0" u="none" strike="noStrike">
                          <a:solidFill>
                            <a:srgbClr val="000000"/>
                          </a:solidFill>
                          <a:effectLst/>
                          <a:latin typeface="Calibri" panose="020F0502020204030204" pitchFamily="34" charset="0"/>
                        </a:rPr>
                        <a:t>3 points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US" sz="1100" b="1" i="0" u="none" strike="noStrike">
                          <a:solidFill>
                            <a:srgbClr val="000000"/>
                          </a:solidFill>
                          <a:effectLst/>
                          <a:latin typeface="Calibri" panose="020F0502020204030204" pitchFamily="34" charset="0"/>
                        </a:rPr>
                        <a:t>2 points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US" sz="1100" b="1" i="0" u="none" strike="noStrike">
                          <a:solidFill>
                            <a:srgbClr val="000000"/>
                          </a:solidFill>
                          <a:effectLst/>
                          <a:latin typeface="Calibri" panose="020F0502020204030204" pitchFamily="34" charset="0"/>
                        </a:rPr>
                        <a:t>1 point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235663">
                <a:tc>
                  <a:txBody>
                    <a:bodyPr/>
                    <a:lstStyle/>
                    <a:p>
                      <a:pPr algn="l" fontAlgn="b"/>
                      <a:r>
                        <a:rPr lang="en-US" sz="1100" b="0" i="0" u="none" strike="noStrike" dirty="0">
                          <a:solidFill>
                            <a:srgbClr val="000000"/>
                          </a:solidFill>
                          <a:effectLst/>
                          <a:latin typeface="Calibri" panose="020F0502020204030204" pitchFamily="34" charset="0"/>
                        </a:rPr>
                        <a:t>All students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95 % and over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85-94 %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100" b="0" i="0" u="none" strike="noStrike">
                          <a:solidFill>
                            <a:srgbClr val="000000"/>
                          </a:solidFill>
                          <a:effectLst/>
                          <a:latin typeface="Calibri" panose="020F0502020204030204" pitchFamily="34" charset="0"/>
                        </a:rPr>
                        <a:t>75-84 %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67-74 %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US" sz="1100" b="0" i="0" u="none" strike="noStrike">
                          <a:solidFill>
                            <a:srgbClr val="000000"/>
                          </a:solidFill>
                          <a:effectLst/>
                          <a:latin typeface="Calibri" panose="020F0502020204030204" pitchFamily="34" charset="0"/>
                        </a:rPr>
                        <a:t>Below 67 %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235663">
                <a:tc>
                  <a:txBody>
                    <a:bodyPr/>
                    <a:lstStyle/>
                    <a:p>
                      <a:pPr algn="l" fontAlgn="b"/>
                      <a:r>
                        <a:rPr lang="en-US" sz="1100" b="0" i="0" u="none" strike="noStrike">
                          <a:solidFill>
                            <a:srgbClr val="000000"/>
                          </a:solidFill>
                          <a:effectLst/>
                          <a:latin typeface="Calibri" panose="020F0502020204030204" pitchFamily="34" charset="0"/>
                        </a:rPr>
                        <a:t>Black</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95 % and over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85-94 %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100" b="0" i="0" u="none" strike="noStrike">
                          <a:solidFill>
                            <a:srgbClr val="000000"/>
                          </a:solidFill>
                          <a:effectLst/>
                          <a:latin typeface="Calibri" panose="020F0502020204030204" pitchFamily="34" charset="0"/>
                        </a:rPr>
                        <a:t>75-84 %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67-74 %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US" sz="1100" b="0" i="0" u="none" strike="noStrike">
                          <a:solidFill>
                            <a:srgbClr val="000000"/>
                          </a:solidFill>
                          <a:effectLst/>
                          <a:latin typeface="Calibri" panose="020F0502020204030204" pitchFamily="34" charset="0"/>
                        </a:rPr>
                        <a:t>Below 67 %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235663">
                <a:tc>
                  <a:txBody>
                    <a:bodyPr/>
                    <a:lstStyle/>
                    <a:p>
                      <a:pPr algn="l" fontAlgn="b"/>
                      <a:r>
                        <a:rPr lang="en-US" sz="1100" b="0" i="0" u="none" strike="noStrike">
                          <a:solidFill>
                            <a:srgbClr val="000000"/>
                          </a:solidFill>
                          <a:effectLst/>
                          <a:latin typeface="Calibri" panose="020F0502020204030204" pitchFamily="34" charset="0"/>
                        </a:rPr>
                        <a:t>Latino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95 % and over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85-94 %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100" b="0" i="0" u="none" strike="noStrike">
                          <a:solidFill>
                            <a:srgbClr val="000000"/>
                          </a:solidFill>
                          <a:effectLst/>
                          <a:latin typeface="Calibri" panose="020F0502020204030204" pitchFamily="34" charset="0"/>
                        </a:rPr>
                        <a:t>75-84 %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67-74 %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US" sz="1100" b="0" i="0" u="none" strike="noStrike">
                          <a:solidFill>
                            <a:srgbClr val="000000"/>
                          </a:solidFill>
                          <a:effectLst/>
                          <a:latin typeface="Calibri" panose="020F0502020204030204" pitchFamily="34" charset="0"/>
                        </a:rPr>
                        <a:t>Below 67 %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235663">
                <a:tc>
                  <a:txBody>
                    <a:bodyPr/>
                    <a:lstStyle/>
                    <a:p>
                      <a:pPr algn="l" fontAlgn="b"/>
                      <a:r>
                        <a:rPr lang="en-US" sz="1100" b="0" i="0" u="none" strike="noStrike">
                          <a:solidFill>
                            <a:srgbClr val="000000"/>
                          </a:solidFill>
                          <a:effectLst/>
                          <a:latin typeface="Calibri" panose="020F0502020204030204" pitchFamily="34" charset="0"/>
                        </a:rPr>
                        <a:t>Native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95 % and over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85-94 %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100" b="0" i="0" u="none" strike="noStrike">
                          <a:solidFill>
                            <a:srgbClr val="000000"/>
                          </a:solidFill>
                          <a:effectLst/>
                          <a:latin typeface="Calibri" panose="020F0502020204030204" pitchFamily="34" charset="0"/>
                        </a:rPr>
                        <a:t>75-84 %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67-74 %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US" sz="1100" b="0" i="0" u="none" strike="noStrike">
                          <a:solidFill>
                            <a:srgbClr val="000000"/>
                          </a:solidFill>
                          <a:effectLst/>
                          <a:latin typeface="Calibri" panose="020F0502020204030204" pitchFamily="34" charset="0"/>
                        </a:rPr>
                        <a:t>Below 67 %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235663">
                <a:tc>
                  <a:txBody>
                    <a:bodyPr/>
                    <a:lstStyle/>
                    <a:p>
                      <a:pPr algn="l" fontAlgn="b"/>
                      <a:r>
                        <a:rPr lang="en-US" sz="1100" b="0" i="0" u="none" strike="noStrike">
                          <a:solidFill>
                            <a:srgbClr val="000000"/>
                          </a:solidFill>
                          <a:effectLst/>
                          <a:latin typeface="Calibri" panose="020F0502020204030204" pitchFamily="34" charset="0"/>
                        </a:rPr>
                        <a:t>Asian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95 % and over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85-94 %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100" b="0" i="0" u="none" strike="noStrike">
                          <a:solidFill>
                            <a:srgbClr val="000000"/>
                          </a:solidFill>
                          <a:effectLst/>
                          <a:latin typeface="Calibri" panose="020F0502020204030204" pitchFamily="34" charset="0"/>
                        </a:rPr>
                        <a:t>75-84 %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67-74 %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US" sz="1100" b="0" i="0" u="none" strike="noStrike">
                          <a:solidFill>
                            <a:srgbClr val="000000"/>
                          </a:solidFill>
                          <a:effectLst/>
                          <a:latin typeface="Calibri" panose="020F0502020204030204" pitchFamily="34" charset="0"/>
                        </a:rPr>
                        <a:t>Below 67 %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235663">
                <a:tc>
                  <a:txBody>
                    <a:bodyPr/>
                    <a:lstStyle/>
                    <a:p>
                      <a:pPr algn="l" fontAlgn="b"/>
                      <a:r>
                        <a:rPr lang="en-US" sz="1100" b="0" i="0" u="none" strike="noStrike">
                          <a:solidFill>
                            <a:srgbClr val="000000"/>
                          </a:solidFill>
                          <a:effectLst/>
                          <a:latin typeface="Calibri" panose="020F0502020204030204" pitchFamily="34" charset="0"/>
                        </a:rPr>
                        <a:t>White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95 % and over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85-94 %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100" b="0" i="0" u="none" strike="noStrike">
                          <a:solidFill>
                            <a:srgbClr val="000000"/>
                          </a:solidFill>
                          <a:effectLst/>
                          <a:latin typeface="Calibri" panose="020F0502020204030204" pitchFamily="34" charset="0"/>
                        </a:rPr>
                        <a:t>75-84 %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67-74 %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US" sz="1100" b="0" i="0" u="none" strike="noStrike">
                          <a:solidFill>
                            <a:srgbClr val="000000"/>
                          </a:solidFill>
                          <a:effectLst/>
                          <a:latin typeface="Calibri" panose="020F0502020204030204" pitchFamily="34" charset="0"/>
                        </a:rPr>
                        <a:t>Below 67 %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235663">
                <a:tc>
                  <a:txBody>
                    <a:bodyPr/>
                    <a:lstStyle/>
                    <a:p>
                      <a:pPr algn="l" fontAlgn="b"/>
                      <a:r>
                        <a:rPr lang="en-US" sz="1100" b="0" i="0" u="none" strike="noStrike">
                          <a:solidFill>
                            <a:srgbClr val="000000"/>
                          </a:solidFill>
                          <a:effectLst/>
                          <a:latin typeface="Calibri" panose="020F0502020204030204" pitchFamily="34" charset="0"/>
                        </a:rPr>
                        <a:t>Low Income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95 % and over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85-94 %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100" b="0" i="0" u="none" strike="noStrike">
                          <a:solidFill>
                            <a:srgbClr val="000000"/>
                          </a:solidFill>
                          <a:effectLst/>
                          <a:latin typeface="Calibri" panose="020F0502020204030204" pitchFamily="34" charset="0"/>
                        </a:rPr>
                        <a:t>75-84 %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67-74 %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US" sz="1100" b="0" i="0" u="none" strike="noStrike">
                          <a:solidFill>
                            <a:srgbClr val="000000"/>
                          </a:solidFill>
                          <a:effectLst/>
                          <a:latin typeface="Calibri" panose="020F0502020204030204" pitchFamily="34" charset="0"/>
                        </a:rPr>
                        <a:t>Below 67 %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235663">
                <a:tc>
                  <a:txBody>
                    <a:bodyPr/>
                    <a:lstStyle/>
                    <a:p>
                      <a:pPr algn="l" fontAlgn="b"/>
                      <a:r>
                        <a:rPr lang="en-US" sz="1100" b="0" i="0" u="none" strike="noStrike">
                          <a:solidFill>
                            <a:srgbClr val="000000"/>
                          </a:solidFill>
                          <a:effectLst/>
                          <a:latin typeface="Calibri" panose="020F0502020204030204" pitchFamily="34" charset="0"/>
                        </a:rPr>
                        <a:t>Students with Disabilities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95 % and over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85-94 %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100" b="0" i="0" u="none" strike="noStrike">
                          <a:solidFill>
                            <a:srgbClr val="000000"/>
                          </a:solidFill>
                          <a:effectLst/>
                          <a:latin typeface="Calibri" panose="020F0502020204030204" pitchFamily="34" charset="0"/>
                        </a:rPr>
                        <a:t>75-84 %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67-74 %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US" sz="1100" b="0" i="0" u="none" strike="noStrike">
                          <a:solidFill>
                            <a:srgbClr val="000000"/>
                          </a:solidFill>
                          <a:effectLst/>
                          <a:latin typeface="Calibri" panose="020F0502020204030204" pitchFamily="34" charset="0"/>
                        </a:rPr>
                        <a:t>Below 67 %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235663">
                <a:tc>
                  <a:txBody>
                    <a:bodyPr/>
                    <a:lstStyle/>
                    <a:p>
                      <a:pPr algn="l" fontAlgn="b"/>
                      <a:r>
                        <a:rPr lang="en-US" sz="1100" b="0" i="0" u="none" strike="noStrike" dirty="0">
                          <a:solidFill>
                            <a:srgbClr val="000000"/>
                          </a:solidFill>
                          <a:effectLst/>
                          <a:latin typeface="Calibri" panose="020F0502020204030204" pitchFamily="34" charset="0"/>
                        </a:rPr>
                        <a:t>English learners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95 % and over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85-94 %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100" b="0" i="0" u="none" strike="noStrike">
                          <a:solidFill>
                            <a:srgbClr val="000000"/>
                          </a:solidFill>
                          <a:effectLst/>
                          <a:latin typeface="Calibri" panose="020F0502020204030204" pitchFamily="34" charset="0"/>
                        </a:rPr>
                        <a:t>75-84 %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67-74 %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US" sz="1100" b="0" i="0" u="none" strike="noStrike" dirty="0">
                          <a:solidFill>
                            <a:srgbClr val="000000"/>
                          </a:solidFill>
                          <a:effectLst/>
                          <a:latin typeface="Calibri" panose="020F0502020204030204" pitchFamily="34" charset="0"/>
                        </a:rPr>
                        <a:t>Below 67 %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bl>
          </a:graphicData>
        </a:graphic>
      </p:graphicFrame>
      <p:sp>
        <p:nvSpPr>
          <p:cNvPr id="6" name="TextBox 5"/>
          <p:cNvSpPr txBox="1"/>
          <p:nvPr/>
        </p:nvSpPr>
        <p:spPr>
          <a:xfrm>
            <a:off x="294291" y="2001463"/>
            <a:ext cx="11256578" cy="1815882"/>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t>The state should have one set of performance thresholds that apply to all groups of students. </a:t>
            </a:r>
          </a:p>
          <a:p>
            <a:endParaRPr lang="en-US" sz="2800" dirty="0" smtClean="0"/>
          </a:p>
          <a:p>
            <a:endParaRPr lang="en-US" sz="2800" dirty="0"/>
          </a:p>
        </p:txBody>
      </p:sp>
      <p:graphicFrame>
        <p:nvGraphicFramePr>
          <p:cNvPr id="8" name="Table 7"/>
          <p:cNvGraphicFramePr>
            <a:graphicFrameLocks noGrp="1"/>
          </p:cNvGraphicFramePr>
          <p:nvPr>
            <p:extLst>
              <p:ext uri="{D42A27DB-BD31-4B8C-83A1-F6EECF244321}">
                <p14:modId xmlns:p14="http://schemas.microsoft.com/office/powerpoint/2010/main" val="3765184753"/>
              </p:ext>
            </p:extLst>
          </p:nvPr>
        </p:nvGraphicFramePr>
        <p:xfrm>
          <a:off x="6201103" y="3699645"/>
          <a:ext cx="5793828" cy="2592293"/>
        </p:xfrm>
        <a:graphic>
          <a:graphicData uri="http://schemas.openxmlformats.org/drawingml/2006/table">
            <a:tbl>
              <a:tblPr/>
              <a:tblGrid>
                <a:gridCol w="1480934"/>
                <a:gridCol w="883363"/>
                <a:gridCol w="926666"/>
                <a:gridCol w="814081"/>
                <a:gridCol w="848722"/>
                <a:gridCol w="840062"/>
              </a:tblGrid>
              <a:tr h="235663">
                <a:tc rowSpan="2">
                  <a:txBody>
                    <a:bodyPr/>
                    <a:lstStyle/>
                    <a:p>
                      <a:pPr algn="l" fontAlgn="b"/>
                      <a:r>
                        <a:rPr lang="en-US" sz="1100" b="1" i="0" u="none" strike="noStrike" dirty="0">
                          <a:solidFill>
                            <a:srgbClr val="000000"/>
                          </a:solidFill>
                          <a:effectLst/>
                          <a:latin typeface="Calibri" panose="020F0502020204030204" pitchFamily="34" charset="0"/>
                        </a:rPr>
                        <a:t>Student Group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fontAlgn="b"/>
                      <a:r>
                        <a:rPr lang="en-US" sz="1100" b="1" i="0" u="none" strike="noStrike" dirty="0">
                          <a:solidFill>
                            <a:srgbClr val="000000"/>
                          </a:solidFill>
                          <a:effectLst/>
                          <a:latin typeface="Calibri" panose="020F0502020204030204" pitchFamily="34" charset="0"/>
                        </a:rPr>
                        <a:t>Graduation rate needed to earn</a:t>
                      </a:r>
                      <a:r>
                        <a:rPr lang="en-US" sz="11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5663">
                <a:tc vMerge="1">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b="1" i="0" u="none" strike="noStrike">
                          <a:solidFill>
                            <a:srgbClr val="000000"/>
                          </a:solidFill>
                          <a:effectLst/>
                          <a:latin typeface="Calibri" panose="020F0502020204030204" pitchFamily="34" charset="0"/>
                        </a:rPr>
                        <a:t>5 points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1100" b="1" i="0" u="none" strike="noStrike">
                          <a:solidFill>
                            <a:srgbClr val="000000"/>
                          </a:solidFill>
                          <a:effectLst/>
                          <a:latin typeface="Calibri" panose="020F0502020204030204" pitchFamily="34" charset="0"/>
                        </a:rPr>
                        <a:t>4 points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r>
                        <a:rPr lang="en-US" sz="1100" b="1" i="0" u="none" strike="noStrike">
                          <a:solidFill>
                            <a:srgbClr val="000000"/>
                          </a:solidFill>
                          <a:effectLst/>
                          <a:latin typeface="Calibri" panose="020F0502020204030204" pitchFamily="34" charset="0"/>
                        </a:rPr>
                        <a:t>3 points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en-US" sz="1100" b="1" i="0" u="none" strike="noStrike">
                          <a:solidFill>
                            <a:srgbClr val="000000"/>
                          </a:solidFill>
                          <a:effectLst/>
                          <a:latin typeface="Calibri" panose="020F0502020204030204" pitchFamily="34" charset="0"/>
                        </a:rPr>
                        <a:t>2 points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b"/>
                      <a:r>
                        <a:rPr lang="en-US" sz="1100" b="1" i="0" u="none" strike="noStrike">
                          <a:solidFill>
                            <a:srgbClr val="000000"/>
                          </a:solidFill>
                          <a:effectLst/>
                          <a:latin typeface="Calibri" panose="020F0502020204030204" pitchFamily="34" charset="0"/>
                        </a:rPr>
                        <a:t>1 point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235663">
                <a:tc>
                  <a:txBody>
                    <a:bodyPr/>
                    <a:lstStyle/>
                    <a:p>
                      <a:pPr algn="l" fontAlgn="b"/>
                      <a:r>
                        <a:rPr lang="en-US" sz="1100" b="0" i="0" u="none" strike="noStrike" dirty="0">
                          <a:solidFill>
                            <a:srgbClr val="000000"/>
                          </a:solidFill>
                          <a:effectLst/>
                          <a:latin typeface="Calibri" panose="020F0502020204030204" pitchFamily="34" charset="0"/>
                        </a:rPr>
                        <a:t>All students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b="0" i="0" u="none" strike="noStrike" dirty="0">
                          <a:solidFill>
                            <a:srgbClr val="000000"/>
                          </a:solidFill>
                          <a:effectLst/>
                          <a:latin typeface="Calibri" panose="020F0502020204030204" pitchFamily="34" charset="0"/>
                        </a:rPr>
                        <a:t>95 %  and over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86-94 %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r>
                        <a:rPr lang="en-US" sz="1100" b="0" i="0" u="none" strike="noStrike">
                          <a:solidFill>
                            <a:srgbClr val="000000"/>
                          </a:solidFill>
                          <a:effectLst/>
                          <a:latin typeface="Calibri" panose="020F0502020204030204" pitchFamily="34" charset="0"/>
                        </a:rPr>
                        <a:t>76-85 %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67-75 %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b"/>
                      <a:r>
                        <a:rPr lang="en-US" sz="1100" b="0" i="0" u="none" strike="noStrike">
                          <a:solidFill>
                            <a:srgbClr val="000000"/>
                          </a:solidFill>
                          <a:effectLst/>
                          <a:latin typeface="Calibri" panose="020F0502020204030204" pitchFamily="34" charset="0"/>
                        </a:rPr>
                        <a:t>Below 67 %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235663">
                <a:tc>
                  <a:txBody>
                    <a:bodyPr/>
                    <a:lstStyle/>
                    <a:p>
                      <a:pPr algn="l" fontAlgn="b"/>
                      <a:r>
                        <a:rPr lang="en-US" sz="1100" b="0" i="0" u="none" strike="noStrike">
                          <a:solidFill>
                            <a:srgbClr val="000000"/>
                          </a:solidFill>
                          <a:effectLst/>
                          <a:latin typeface="Calibri" panose="020F0502020204030204" pitchFamily="34" charset="0"/>
                        </a:rPr>
                        <a:t>Black</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b="0" i="0" u="none" strike="noStrike" dirty="0">
                          <a:solidFill>
                            <a:srgbClr val="000000"/>
                          </a:solidFill>
                          <a:effectLst/>
                          <a:latin typeface="Calibri" panose="020F0502020204030204" pitchFamily="34" charset="0"/>
                        </a:rPr>
                        <a:t>90 % and over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1100" b="0" i="0" u="none" strike="noStrike" dirty="0">
                          <a:solidFill>
                            <a:srgbClr val="000000"/>
                          </a:solidFill>
                          <a:effectLst/>
                          <a:latin typeface="Calibri" panose="020F0502020204030204" pitchFamily="34" charset="0"/>
                        </a:rPr>
                        <a:t>84-89 %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r>
                        <a:rPr lang="en-US" sz="1100" b="0" i="0" u="none" strike="noStrike">
                          <a:solidFill>
                            <a:srgbClr val="000000"/>
                          </a:solidFill>
                          <a:effectLst/>
                          <a:latin typeface="Calibri" panose="020F0502020204030204" pitchFamily="34" charset="0"/>
                        </a:rPr>
                        <a:t>74-83%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65-73 %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b"/>
                      <a:r>
                        <a:rPr lang="en-US" sz="1100" b="0" i="0" u="none" strike="noStrike">
                          <a:solidFill>
                            <a:srgbClr val="000000"/>
                          </a:solidFill>
                          <a:effectLst/>
                          <a:latin typeface="Calibri" panose="020F0502020204030204" pitchFamily="34" charset="0"/>
                        </a:rPr>
                        <a:t>Below 65%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235663">
                <a:tc>
                  <a:txBody>
                    <a:bodyPr/>
                    <a:lstStyle/>
                    <a:p>
                      <a:pPr algn="l" fontAlgn="b"/>
                      <a:r>
                        <a:rPr lang="en-US" sz="1100" b="0" i="0" u="none" strike="noStrike">
                          <a:solidFill>
                            <a:srgbClr val="000000"/>
                          </a:solidFill>
                          <a:effectLst/>
                          <a:latin typeface="Calibri" panose="020F0502020204030204" pitchFamily="34" charset="0"/>
                        </a:rPr>
                        <a:t>Latino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b="0" i="0" u="none" strike="noStrike">
                          <a:solidFill>
                            <a:srgbClr val="000000"/>
                          </a:solidFill>
                          <a:effectLst/>
                          <a:latin typeface="Calibri" panose="020F0502020204030204" pitchFamily="34" charset="0"/>
                        </a:rPr>
                        <a:t>87 % and over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1100" b="0" i="0" u="none" strike="noStrike" dirty="0">
                          <a:solidFill>
                            <a:srgbClr val="000000"/>
                          </a:solidFill>
                          <a:effectLst/>
                          <a:latin typeface="Calibri" panose="020F0502020204030204" pitchFamily="34" charset="0"/>
                        </a:rPr>
                        <a:t>79-86 %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r>
                        <a:rPr lang="en-US" sz="1100" b="0" i="0" u="none" strike="noStrike">
                          <a:solidFill>
                            <a:srgbClr val="000000"/>
                          </a:solidFill>
                          <a:effectLst/>
                          <a:latin typeface="Calibri" panose="020F0502020204030204" pitchFamily="34" charset="0"/>
                        </a:rPr>
                        <a:t>72-78 %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62-71 %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b"/>
                      <a:r>
                        <a:rPr lang="en-US" sz="1100" b="0" i="0" u="none" strike="noStrike">
                          <a:solidFill>
                            <a:srgbClr val="000000"/>
                          </a:solidFill>
                          <a:effectLst/>
                          <a:latin typeface="Calibri" panose="020F0502020204030204" pitchFamily="34" charset="0"/>
                        </a:rPr>
                        <a:t>Below 62 %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235663">
                <a:tc>
                  <a:txBody>
                    <a:bodyPr/>
                    <a:lstStyle/>
                    <a:p>
                      <a:pPr algn="l" fontAlgn="b"/>
                      <a:r>
                        <a:rPr lang="en-US" sz="1100" b="0" i="0" u="none" strike="noStrike">
                          <a:solidFill>
                            <a:srgbClr val="000000"/>
                          </a:solidFill>
                          <a:effectLst/>
                          <a:latin typeface="Calibri" panose="020F0502020204030204" pitchFamily="34" charset="0"/>
                        </a:rPr>
                        <a:t>Native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b="0" i="0" u="none" strike="noStrike">
                          <a:solidFill>
                            <a:srgbClr val="000000"/>
                          </a:solidFill>
                          <a:effectLst/>
                          <a:latin typeface="Calibri" panose="020F0502020204030204" pitchFamily="34" charset="0"/>
                        </a:rPr>
                        <a:t> 85 % and over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76-84 %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r>
                        <a:rPr lang="en-US" sz="1100" b="0" i="0" u="none" strike="noStrike" dirty="0">
                          <a:solidFill>
                            <a:srgbClr val="000000"/>
                          </a:solidFill>
                          <a:effectLst/>
                          <a:latin typeface="Calibri" panose="020F0502020204030204" pitchFamily="34" charset="0"/>
                        </a:rPr>
                        <a:t>67-75 %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59-66 %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b"/>
                      <a:r>
                        <a:rPr lang="en-US" sz="1100" b="0" i="0" u="none" strike="noStrike">
                          <a:solidFill>
                            <a:srgbClr val="000000"/>
                          </a:solidFill>
                          <a:effectLst/>
                          <a:latin typeface="Calibri" panose="020F0502020204030204" pitchFamily="34" charset="0"/>
                        </a:rPr>
                        <a:t>Below 59 %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235663">
                <a:tc>
                  <a:txBody>
                    <a:bodyPr/>
                    <a:lstStyle/>
                    <a:p>
                      <a:pPr algn="l" fontAlgn="b"/>
                      <a:r>
                        <a:rPr lang="en-US" sz="1100" b="0" i="0" u="none" strike="noStrike">
                          <a:solidFill>
                            <a:srgbClr val="000000"/>
                          </a:solidFill>
                          <a:effectLst/>
                          <a:latin typeface="Calibri" panose="020F0502020204030204" pitchFamily="34" charset="0"/>
                        </a:rPr>
                        <a:t>Asian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b="0" i="0" u="none" strike="noStrike">
                          <a:solidFill>
                            <a:srgbClr val="000000"/>
                          </a:solidFill>
                          <a:effectLst/>
                          <a:latin typeface="Calibri" panose="020F0502020204030204" pitchFamily="34" charset="0"/>
                        </a:rPr>
                        <a:t> 96 % and over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89-95 %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r>
                        <a:rPr lang="en-US" sz="1100" b="0" i="0" u="none" strike="noStrike" dirty="0">
                          <a:solidFill>
                            <a:srgbClr val="000000"/>
                          </a:solidFill>
                          <a:effectLst/>
                          <a:latin typeface="Calibri" panose="020F0502020204030204" pitchFamily="34" charset="0"/>
                        </a:rPr>
                        <a:t>78-88 %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69-77 %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b"/>
                      <a:r>
                        <a:rPr lang="en-US" sz="1100" b="0" i="0" u="none" strike="noStrike">
                          <a:solidFill>
                            <a:srgbClr val="000000"/>
                          </a:solidFill>
                          <a:effectLst/>
                          <a:latin typeface="Calibri" panose="020F0502020204030204" pitchFamily="34" charset="0"/>
                        </a:rPr>
                        <a:t>Below 69 %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235663">
                <a:tc>
                  <a:txBody>
                    <a:bodyPr/>
                    <a:lstStyle/>
                    <a:p>
                      <a:pPr algn="l" fontAlgn="b"/>
                      <a:r>
                        <a:rPr lang="en-US" sz="1100" b="0" i="0" u="none" strike="noStrike">
                          <a:solidFill>
                            <a:srgbClr val="000000"/>
                          </a:solidFill>
                          <a:effectLst/>
                          <a:latin typeface="Calibri" panose="020F0502020204030204" pitchFamily="34" charset="0"/>
                        </a:rPr>
                        <a:t>White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b="0" i="0" u="none" strike="noStrike">
                          <a:solidFill>
                            <a:srgbClr val="000000"/>
                          </a:solidFill>
                          <a:effectLst/>
                          <a:latin typeface="Calibri" panose="020F0502020204030204" pitchFamily="34" charset="0"/>
                        </a:rPr>
                        <a:t>97 % and over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88-96%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r>
                        <a:rPr lang="en-US" sz="1100" b="0" i="0" u="none" strike="noStrike">
                          <a:solidFill>
                            <a:srgbClr val="000000"/>
                          </a:solidFill>
                          <a:effectLst/>
                          <a:latin typeface="Calibri" panose="020F0502020204030204" pitchFamily="34" charset="0"/>
                        </a:rPr>
                        <a:t>80-87 %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en-US" sz="1100" b="0" i="0" u="none" strike="noStrike" dirty="0">
                          <a:solidFill>
                            <a:srgbClr val="000000"/>
                          </a:solidFill>
                          <a:effectLst/>
                          <a:latin typeface="Calibri" panose="020F0502020204030204" pitchFamily="34" charset="0"/>
                        </a:rPr>
                        <a:t>71-79 %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b"/>
                      <a:r>
                        <a:rPr lang="en-US" sz="1100" b="0" i="0" u="none" strike="noStrike">
                          <a:solidFill>
                            <a:srgbClr val="000000"/>
                          </a:solidFill>
                          <a:effectLst/>
                          <a:latin typeface="Calibri" panose="020F0502020204030204" pitchFamily="34" charset="0"/>
                        </a:rPr>
                        <a:t>Below 71 %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235663">
                <a:tc>
                  <a:txBody>
                    <a:bodyPr/>
                    <a:lstStyle/>
                    <a:p>
                      <a:pPr algn="l" fontAlgn="b"/>
                      <a:r>
                        <a:rPr lang="en-US" sz="1100" b="0" i="0" u="none" strike="noStrike">
                          <a:solidFill>
                            <a:srgbClr val="000000"/>
                          </a:solidFill>
                          <a:effectLst/>
                          <a:latin typeface="Calibri" panose="020F0502020204030204" pitchFamily="34" charset="0"/>
                        </a:rPr>
                        <a:t>Low Income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b="0" i="0" u="none" strike="noStrike">
                          <a:solidFill>
                            <a:srgbClr val="000000"/>
                          </a:solidFill>
                          <a:effectLst/>
                          <a:latin typeface="Calibri" panose="020F0502020204030204" pitchFamily="34" charset="0"/>
                        </a:rPr>
                        <a:t> 87 % and over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79-86 %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r>
                        <a:rPr lang="en-US" sz="1100" b="0" i="0" u="none" strike="noStrike">
                          <a:solidFill>
                            <a:srgbClr val="000000"/>
                          </a:solidFill>
                          <a:effectLst/>
                          <a:latin typeface="Calibri" panose="020F0502020204030204" pitchFamily="34" charset="0"/>
                        </a:rPr>
                        <a:t>70-78 %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62-69 %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b"/>
                      <a:r>
                        <a:rPr lang="en-US" sz="1100" b="0" i="0" u="none" strike="noStrike" dirty="0">
                          <a:solidFill>
                            <a:srgbClr val="000000"/>
                          </a:solidFill>
                          <a:effectLst/>
                          <a:latin typeface="Calibri" panose="020F0502020204030204" pitchFamily="34" charset="0"/>
                        </a:rPr>
                        <a:t>Below 62 %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235663">
                <a:tc>
                  <a:txBody>
                    <a:bodyPr/>
                    <a:lstStyle/>
                    <a:p>
                      <a:pPr algn="l" fontAlgn="b"/>
                      <a:r>
                        <a:rPr lang="en-US" sz="1100" b="0" i="0" u="none" strike="noStrike">
                          <a:solidFill>
                            <a:srgbClr val="000000"/>
                          </a:solidFill>
                          <a:effectLst/>
                          <a:latin typeface="Calibri" panose="020F0502020204030204" pitchFamily="34" charset="0"/>
                        </a:rPr>
                        <a:t>Students with Disabilities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b="0" i="0" u="none" strike="noStrike">
                          <a:solidFill>
                            <a:srgbClr val="000000"/>
                          </a:solidFill>
                          <a:effectLst/>
                          <a:latin typeface="Calibri" panose="020F0502020204030204" pitchFamily="34" charset="0"/>
                        </a:rPr>
                        <a:t>75% and over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68-74 %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r>
                        <a:rPr lang="en-US" sz="1100" b="0" i="0" u="none" strike="noStrike">
                          <a:solidFill>
                            <a:srgbClr val="000000"/>
                          </a:solidFill>
                          <a:effectLst/>
                          <a:latin typeface="Calibri" panose="020F0502020204030204" pitchFamily="34" charset="0"/>
                        </a:rPr>
                        <a:t>59-67 %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50-58 %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b"/>
                      <a:r>
                        <a:rPr lang="en-US" sz="1100" b="0" i="0" u="none" strike="noStrike" dirty="0">
                          <a:solidFill>
                            <a:srgbClr val="000000"/>
                          </a:solidFill>
                          <a:effectLst/>
                          <a:latin typeface="Calibri" panose="020F0502020204030204" pitchFamily="34" charset="0"/>
                        </a:rPr>
                        <a:t>Below 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235663">
                <a:tc>
                  <a:txBody>
                    <a:bodyPr/>
                    <a:lstStyle/>
                    <a:p>
                      <a:pPr algn="l" fontAlgn="b"/>
                      <a:r>
                        <a:rPr lang="en-US" sz="1100" b="0" i="0" u="none" strike="noStrike">
                          <a:solidFill>
                            <a:srgbClr val="000000"/>
                          </a:solidFill>
                          <a:effectLst/>
                          <a:latin typeface="Calibri" panose="020F0502020204030204" pitchFamily="34" charset="0"/>
                        </a:rPr>
                        <a:t>English learners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100" b="0" i="0" u="none" strike="noStrike">
                          <a:solidFill>
                            <a:srgbClr val="000000"/>
                          </a:solidFill>
                          <a:effectLst/>
                          <a:latin typeface="Calibri" panose="020F0502020204030204" pitchFamily="34" charset="0"/>
                        </a:rPr>
                        <a:t>77 % and over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71-76 %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r>
                        <a:rPr lang="en-US" sz="1100" b="0" i="0" u="none" strike="noStrike">
                          <a:solidFill>
                            <a:srgbClr val="000000"/>
                          </a:solidFill>
                          <a:effectLst/>
                          <a:latin typeface="Calibri" panose="020F0502020204030204" pitchFamily="34" charset="0"/>
                        </a:rPr>
                        <a:t>62-70 %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52-61 %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b"/>
                      <a:r>
                        <a:rPr lang="en-US" sz="1100" b="0" i="0" u="none" strike="noStrike" dirty="0">
                          <a:solidFill>
                            <a:srgbClr val="000000"/>
                          </a:solidFill>
                          <a:effectLst/>
                          <a:latin typeface="Calibri" panose="020F0502020204030204" pitchFamily="34" charset="0"/>
                        </a:rPr>
                        <a:t>Below 52 %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bl>
          </a:graphicData>
        </a:graphic>
      </p:graphicFrame>
      <p:sp>
        <p:nvSpPr>
          <p:cNvPr id="10" name="TextBox 9"/>
          <p:cNvSpPr txBox="1"/>
          <p:nvPr/>
        </p:nvSpPr>
        <p:spPr>
          <a:xfrm>
            <a:off x="7819697" y="3330309"/>
            <a:ext cx="3195145" cy="369332"/>
          </a:xfrm>
          <a:prstGeom prst="rect">
            <a:avLst/>
          </a:prstGeom>
          <a:noFill/>
        </p:spPr>
        <p:txBody>
          <a:bodyPr wrap="square" rtlCol="0">
            <a:spAutoFit/>
          </a:bodyPr>
          <a:lstStyle/>
          <a:p>
            <a:pPr algn="ctr"/>
            <a:r>
              <a:rPr lang="en-US" b="1" dirty="0" smtClean="0"/>
              <a:t>And NOT this:</a:t>
            </a:r>
            <a:endParaRPr lang="en-US" b="1" dirty="0"/>
          </a:p>
        </p:txBody>
      </p:sp>
      <p:sp>
        <p:nvSpPr>
          <p:cNvPr id="11" name="TextBox 10"/>
          <p:cNvSpPr txBox="1"/>
          <p:nvPr/>
        </p:nvSpPr>
        <p:spPr>
          <a:xfrm>
            <a:off x="2023241" y="3330309"/>
            <a:ext cx="3195145" cy="369332"/>
          </a:xfrm>
          <a:prstGeom prst="rect">
            <a:avLst/>
          </a:prstGeom>
          <a:noFill/>
        </p:spPr>
        <p:txBody>
          <a:bodyPr wrap="square" rtlCol="0">
            <a:spAutoFit/>
          </a:bodyPr>
          <a:lstStyle/>
          <a:p>
            <a:r>
              <a:rPr lang="en-US" b="1" dirty="0" smtClean="0"/>
              <a:t>You want to see this: </a:t>
            </a:r>
            <a:endParaRPr lang="en-US" b="1" dirty="0"/>
          </a:p>
        </p:txBody>
      </p:sp>
    </p:spTree>
    <p:extLst>
      <p:ext uri="{BB962C8B-B14F-4D97-AF65-F5344CB8AC3E}">
        <p14:creationId xmlns:p14="http://schemas.microsoft.com/office/powerpoint/2010/main" val="22908495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Are expectations for performance the same for all groups of students?</a:t>
            </a:r>
            <a:endParaRPr lang="en-US" dirty="0"/>
          </a:p>
        </p:txBody>
      </p:sp>
      <p:sp>
        <p:nvSpPr>
          <p:cNvPr id="4" name="TextBox 3"/>
          <p:cNvSpPr txBox="1"/>
          <p:nvPr/>
        </p:nvSpPr>
        <p:spPr>
          <a:xfrm>
            <a:off x="567558" y="1932426"/>
            <a:ext cx="11056883" cy="2862322"/>
          </a:xfrm>
          <a:prstGeom prst="rect">
            <a:avLst/>
          </a:prstGeom>
          <a:noFill/>
        </p:spPr>
        <p:txBody>
          <a:bodyPr wrap="square" rtlCol="0">
            <a:spAutoFit/>
          </a:bodyPr>
          <a:lstStyle/>
          <a:p>
            <a:r>
              <a:rPr lang="en-US" sz="2800" b="1" dirty="0"/>
              <a:t>Watch out for</a:t>
            </a:r>
            <a:r>
              <a:rPr lang="en-US" sz="2800" b="1" dirty="0" smtClean="0"/>
              <a:t>:</a:t>
            </a:r>
          </a:p>
          <a:p>
            <a:pPr marL="342900" indent="-342900">
              <a:buFont typeface="Arial" panose="020B0604020202020204" pitchFamily="34" charset="0"/>
              <a:buChar char="•"/>
            </a:pPr>
            <a:r>
              <a:rPr lang="en-US" sz="2800" dirty="0" smtClean="0"/>
              <a:t>Attempts to compare results for a group of students with other schools’ results for the same group. </a:t>
            </a:r>
          </a:p>
          <a:p>
            <a:pPr marL="800100" lvl="1" indent="-342900">
              <a:buFont typeface="Arial" panose="020B0604020202020204" pitchFamily="34" charset="0"/>
              <a:buChar char="•"/>
            </a:pPr>
            <a:r>
              <a:rPr lang="en-US" sz="2400" dirty="0" smtClean="0"/>
              <a:t>For example, calling a school “high performing” because its low-income graduation rates are in the top 10% of graduation rates for that group. </a:t>
            </a:r>
          </a:p>
          <a:p>
            <a:pPr marL="800100" lvl="1" indent="-342900">
              <a:buFont typeface="Arial" panose="020B0604020202020204" pitchFamily="34" charset="0"/>
              <a:buChar char="•"/>
            </a:pPr>
            <a:r>
              <a:rPr lang="en-US" sz="2400" dirty="0" smtClean="0"/>
              <a:t>Or conversely, only calling a school low-performing for a group if it’s in the bottom 10% (or 20, or 30%) of the group’s results.</a:t>
            </a:r>
          </a:p>
        </p:txBody>
      </p:sp>
    </p:spTree>
    <p:extLst>
      <p:ext uri="{BB962C8B-B14F-4D97-AF65-F5344CB8AC3E}">
        <p14:creationId xmlns:p14="http://schemas.microsoft.com/office/powerpoint/2010/main" val="17741266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For our example, we’re setting the following thresholds, which apply to results for all students and each student group:</a:t>
            </a:r>
            <a:endParaRPr lang="en-US"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74533211"/>
              </p:ext>
            </p:extLst>
          </p:nvPr>
        </p:nvGraphicFramePr>
        <p:xfrm>
          <a:off x="838200" y="1825625"/>
          <a:ext cx="9677400" cy="3474719"/>
        </p:xfrm>
        <a:graphic>
          <a:graphicData uri="http://schemas.openxmlformats.org/drawingml/2006/table">
            <a:tbl>
              <a:tblPr>
                <a:tableStyleId>{5C22544A-7EE6-4342-B048-85BDC9FD1C3A}</a:tableStyleId>
              </a:tblPr>
              <a:tblGrid>
                <a:gridCol w="1209675"/>
                <a:gridCol w="1209675"/>
                <a:gridCol w="1209675"/>
                <a:gridCol w="1209675"/>
                <a:gridCol w="1209675"/>
                <a:gridCol w="1209675"/>
                <a:gridCol w="1209675"/>
                <a:gridCol w="1209675"/>
              </a:tblGrid>
              <a:tr h="1393459">
                <a:tc>
                  <a:txBody>
                    <a:bodyPr/>
                    <a:lstStyle/>
                    <a:p>
                      <a:pPr algn="ctr" fontAlgn="b"/>
                      <a:endParaRPr lang="en-US" sz="1800" b="0" i="0" u="none" strike="noStrike" dirty="0">
                        <a:solidFill>
                          <a:srgbClr val="000000"/>
                        </a:solidFill>
                        <a:effectLst/>
                        <a:latin typeface="+mn-lt"/>
                      </a:endParaRPr>
                    </a:p>
                  </a:txBody>
                  <a:tcPr marL="9525" marR="9525" marT="9525" marB="0" anchor="ctr"/>
                </a:tc>
                <a:tc>
                  <a:txBody>
                    <a:bodyPr/>
                    <a:lstStyle/>
                    <a:p>
                      <a:pPr algn="ctr" fontAlgn="b"/>
                      <a:r>
                        <a:rPr lang="en-US" sz="1800" b="1" u="none" strike="noStrike" dirty="0" smtClean="0">
                          <a:effectLst/>
                          <a:latin typeface="+mn-lt"/>
                        </a:rPr>
                        <a:t>Percent Proficient- </a:t>
                      </a:r>
                      <a:r>
                        <a:rPr lang="en-US" sz="1800" b="1" u="none" strike="noStrike" dirty="0">
                          <a:effectLst/>
                          <a:latin typeface="+mn-lt"/>
                        </a:rPr>
                        <a:t>Reading</a:t>
                      </a:r>
                      <a:endParaRPr lang="en-US" sz="1800" b="1" i="0" u="none" strike="noStrike" dirty="0">
                        <a:solidFill>
                          <a:srgbClr val="000000"/>
                        </a:solidFill>
                        <a:effectLst/>
                        <a:latin typeface="+mn-lt"/>
                      </a:endParaRPr>
                    </a:p>
                  </a:txBody>
                  <a:tcPr marL="9525" marR="9525" marT="9525" marB="0" anchor="ctr"/>
                </a:tc>
                <a:tc>
                  <a:txBody>
                    <a:bodyPr/>
                    <a:lstStyle/>
                    <a:p>
                      <a:pPr algn="ctr" fontAlgn="b"/>
                      <a:r>
                        <a:rPr lang="en-US" sz="1800" b="1" u="none" strike="noStrike" dirty="0" smtClean="0">
                          <a:effectLst/>
                          <a:latin typeface="+mn-lt"/>
                        </a:rPr>
                        <a:t>Percent</a:t>
                      </a:r>
                      <a:r>
                        <a:rPr lang="en-US" sz="1800" b="1" u="none" strike="noStrike" baseline="0" dirty="0" smtClean="0">
                          <a:effectLst/>
                          <a:latin typeface="+mn-lt"/>
                        </a:rPr>
                        <a:t> </a:t>
                      </a:r>
                      <a:r>
                        <a:rPr lang="en-US" sz="1800" b="1" u="none" strike="noStrike" dirty="0" smtClean="0">
                          <a:effectLst/>
                          <a:latin typeface="+mn-lt"/>
                        </a:rPr>
                        <a:t>Proficient </a:t>
                      </a:r>
                      <a:r>
                        <a:rPr lang="en-US" sz="1800" b="1" u="none" strike="noStrike" dirty="0">
                          <a:effectLst/>
                          <a:latin typeface="+mn-lt"/>
                        </a:rPr>
                        <a:t>- Math</a:t>
                      </a:r>
                      <a:endParaRPr lang="en-US" sz="1800" b="1" i="0" u="none" strike="noStrike" dirty="0">
                        <a:solidFill>
                          <a:srgbClr val="000000"/>
                        </a:solidFill>
                        <a:effectLst/>
                        <a:latin typeface="+mn-lt"/>
                      </a:endParaRPr>
                    </a:p>
                  </a:txBody>
                  <a:tcPr marL="9525" marR="9525" marT="9525" marB="0" anchor="ctr"/>
                </a:tc>
                <a:tc>
                  <a:txBody>
                    <a:bodyPr/>
                    <a:lstStyle/>
                    <a:p>
                      <a:pPr algn="ctr" fontAlgn="b"/>
                      <a:r>
                        <a:rPr lang="en-US" sz="1800" b="1" u="none" strike="noStrike" dirty="0" smtClean="0">
                          <a:effectLst/>
                          <a:latin typeface="+mn-lt"/>
                        </a:rPr>
                        <a:t>Percent Proficient </a:t>
                      </a:r>
                      <a:r>
                        <a:rPr lang="en-US" sz="1800" b="1" u="none" strike="noStrike" dirty="0">
                          <a:effectLst/>
                          <a:latin typeface="+mn-lt"/>
                        </a:rPr>
                        <a:t>- Science</a:t>
                      </a:r>
                      <a:endParaRPr lang="en-US" sz="1800" b="1" i="0" u="none" strike="noStrike" dirty="0">
                        <a:solidFill>
                          <a:srgbClr val="000000"/>
                        </a:solidFill>
                        <a:effectLst/>
                        <a:latin typeface="+mn-lt"/>
                      </a:endParaRPr>
                    </a:p>
                  </a:txBody>
                  <a:tcPr marL="9525" marR="9525" marT="9525" marB="0" anchor="ctr"/>
                </a:tc>
                <a:tc>
                  <a:txBody>
                    <a:bodyPr/>
                    <a:lstStyle/>
                    <a:p>
                      <a:pPr algn="ctr" fontAlgn="b"/>
                      <a:r>
                        <a:rPr lang="en-US" sz="1800" b="1" u="none" strike="noStrike" dirty="0">
                          <a:effectLst/>
                          <a:latin typeface="+mn-lt"/>
                        </a:rPr>
                        <a:t>Adequate Growth - Reading</a:t>
                      </a:r>
                      <a:endParaRPr lang="en-US" sz="1800" b="1" i="0" u="none" strike="noStrike" dirty="0">
                        <a:solidFill>
                          <a:srgbClr val="000000"/>
                        </a:solidFill>
                        <a:effectLst/>
                        <a:latin typeface="+mn-lt"/>
                      </a:endParaRPr>
                    </a:p>
                  </a:txBody>
                  <a:tcPr marL="9525" marR="9525" marT="9525" marB="0" anchor="ctr"/>
                </a:tc>
                <a:tc>
                  <a:txBody>
                    <a:bodyPr/>
                    <a:lstStyle/>
                    <a:p>
                      <a:pPr algn="ctr" fontAlgn="b"/>
                      <a:r>
                        <a:rPr lang="en-US" sz="1800" b="1" u="none" strike="noStrike" dirty="0">
                          <a:effectLst/>
                          <a:latin typeface="+mn-lt"/>
                        </a:rPr>
                        <a:t>Adequate Growth - Math</a:t>
                      </a:r>
                      <a:endParaRPr lang="en-US" sz="1800" b="1" i="0" u="none" strike="noStrike" dirty="0">
                        <a:solidFill>
                          <a:srgbClr val="000000"/>
                        </a:solidFill>
                        <a:effectLst/>
                        <a:latin typeface="+mn-lt"/>
                      </a:endParaRPr>
                    </a:p>
                  </a:txBody>
                  <a:tcPr marL="9525" marR="9525" marT="9525" marB="0" anchor="ctr"/>
                </a:tc>
                <a:tc>
                  <a:txBody>
                    <a:bodyPr/>
                    <a:lstStyle/>
                    <a:p>
                      <a:pPr algn="ctr" fontAlgn="b"/>
                      <a:r>
                        <a:rPr lang="en-US" sz="1800" b="1" u="none" strike="noStrike" dirty="0">
                          <a:effectLst/>
                          <a:latin typeface="+mn-lt"/>
                        </a:rPr>
                        <a:t>Percent suspended or </a:t>
                      </a:r>
                      <a:r>
                        <a:rPr lang="en-US" sz="1800" b="1" u="none" strike="noStrike" dirty="0" smtClean="0">
                          <a:effectLst/>
                          <a:latin typeface="+mn-lt"/>
                        </a:rPr>
                        <a:t>expelled</a:t>
                      </a:r>
                      <a:endParaRPr lang="en-US" sz="1800" b="1" i="0" u="none" strike="noStrike" dirty="0">
                        <a:solidFill>
                          <a:srgbClr val="000000"/>
                        </a:solidFill>
                        <a:effectLst/>
                        <a:latin typeface="+mn-lt"/>
                      </a:endParaRPr>
                    </a:p>
                  </a:txBody>
                  <a:tcPr marL="9525" marR="9525" marT="9525" marB="0" anchor="ctr"/>
                </a:tc>
                <a:tc>
                  <a:txBody>
                    <a:bodyPr/>
                    <a:lstStyle/>
                    <a:p>
                      <a:pPr algn="ctr" fontAlgn="b"/>
                      <a:r>
                        <a:rPr lang="en-US" sz="1800" b="1" u="none" strike="noStrike" dirty="0">
                          <a:effectLst/>
                          <a:latin typeface="+mn-lt"/>
                        </a:rPr>
                        <a:t>Percent earning High School Credit</a:t>
                      </a:r>
                      <a:endParaRPr lang="en-US" sz="1800" b="1" i="0" u="none" strike="noStrike" dirty="0">
                        <a:solidFill>
                          <a:srgbClr val="000000"/>
                        </a:solidFill>
                        <a:effectLst/>
                        <a:latin typeface="+mn-lt"/>
                      </a:endParaRPr>
                    </a:p>
                  </a:txBody>
                  <a:tcPr marL="9525" marR="9525" marT="9525" marB="0" anchor="ctr"/>
                </a:tc>
              </a:tr>
              <a:tr h="416252">
                <a:tc>
                  <a:txBody>
                    <a:bodyPr/>
                    <a:lstStyle/>
                    <a:p>
                      <a:pPr algn="ctr" fontAlgn="b"/>
                      <a:r>
                        <a:rPr lang="en-US" sz="1800" b="1" u="none" strike="noStrike" dirty="0">
                          <a:effectLst/>
                          <a:latin typeface="+mn-lt"/>
                        </a:rPr>
                        <a:t>5 Points</a:t>
                      </a:r>
                      <a:endParaRPr lang="en-US" sz="1800" b="1" i="0" u="none" strike="noStrike" dirty="0">
                        <a:solidFill>
                          <a:srgbClr val="000000"/>
                        </a:solidFill>
                        <a:effectLst/>
                        <a:latin typeface="+mn-lt"/>
                      </a:endParaRPr>
                    </a:p>
                  </a:txBody>
                  <a:tcPr marL="9525" marR="9525" marT="9525" marB="0" anchor="ctr">
                    <a:solidFill>
                      <a:srgbClr val="00B050"/>
                    </a:solidFill>
                  </a:tcPr>
                </a:tc>
                <a:tc>
                  <a:txBody>
                    <a:bodyPr/>
                    <a:lstStyle/>
                    <a:p>
                      <a:pPr algn="ctr" fontAlgn="b"/>
                      <a:r>
                        <a:rPr lang="en-US" sz="1600" u="none" strike="noStrike" dirty="0" smtClean="0">
                          <a:effectLst/>
                          <a:latin typeface="+mn-lt"/>
                        </a:rPr>
                        <a:t>&gt;71%</a:t>
                      </a:r>
                      <a:endParaRPr lang="en-US" sz="1600" b="0" i="0" u="none" strike="noStrike" dirty="0">
                        <a:solidFill>
                          <a:srgbClr val="000000"/>
                        </a:solidFill>
                        <a:effectLst/>
                        <a:latin typeface="+mn-lt"/>
                      </a:endParaRPr>
                    </a:p>
                  </a:txBody>
                  <a:tcPr marL="9525" marR="9525" marT="9525" marB="0" anchor="ctr">
                    <a:solidFill>
                      <a:srgbClr val="00B050"/>
                    </a:solidFill>
                  </a:tcPr>
                </a:tc>
                <a:tc>
                  <a:txBody>
                    <a:bodyPr/>
                    <a:lstStyle/>
                    <a:p>
                      <a:pPr algn="ctr" fontAlgn="b"/>
                      <a:r>
                        <a:rPr lang="en-US" sz="1600" u="none" strike="noStrike" dirty="0" smtClean="0">
                          <a:effectLst/>
                          <a:latin typeface="+mn-lt"/>
                        </a:rPr>
                        <a:t>&gt;70%</a:t>
                      </a:r>
                      <a:endParaRPr lang="en-US" sz="1600" b="0" i="0" u="none" strike="noStrike" dirty="0">
                        <a:solidFill>
                          <a:srgbClr val="000000"/>
                        </a:solidFill>
                        <a:effectLst/>
                        <a:latin typeface="+mn-lt"/>
                      </a:endParaRPr>
                    </a:p>
                  </a:txBody>
                  <a:tcPr marL="9525" marR="9525" marT="9525" marB="0" anchor="ctr">
                    <a:solidFill>
                      <a:srgbClr val="00B050"/>
                    </a:solidFill>
                  </a:tcPr>
                </a:tc>
                <a:tc>
                  <a:txBody>
                    <a:bodyPr/>
                    <a:lstStyle/>
                    <a:p>
                      <a:pPr algn="ctr" fontAlgn="b"/>
                      <a:r>
                        <a:rPr lang="en-US" sz="1600" u="none" strike="noStrike" dirty="0" smtClean="0">
                          <a:effectLst/>
                          <a:latin typeface="+mn-lt"/>
                        </a:rPr>
                        <a:t>&gt;75%</a:t>
                      </a:r>
                      <a:endParaRPr lang="en-US" sz="1600" b="0" i="0" u="none" strike="noStrike" dirty="0">
                        <a:solidFill>
                          <a:srgbClr val="000000"/>
                        </a:solidFill>
                        <a:effectLst/>
                        <a:latin typeface="+mn-lt"/>
                      </a:endParaRPr>
                    </a:p>
                  </a:txBody>
                  <a:tcPr marL="9525" marR="9525" marT="9525" marB="0" anchor="ctr">
                    <a:solidFill>
                      <a:srgbClr val="00B050"/>
                    </a:solidFill>
                  </a:tcPr>
                </a:tc>
                <a:tc>
                  <a:txBody>
                    <a:bodyPr/>
                    <a:lstStyle/>
                    <a:p>
                      <a:pPr algn="ctr" fontAlgn="b"/>
                      <a:r>
                        <a:rPr lang="en-US" sz="1600" u="none" strike="noStrike" dirty="0" smtClean="0">
                          <a:effectLst/>
                          <a:latin typeface="+mn-lt"/>
                        </a:rPr>
                        <a:t>&gt;68</a:t>
                      </a:r>
                      <a:r>
                        <a:rPr lang="en-US" sz="1600" u="none" strike="noStrike" dirty="0">
                          <a:effectLst/>
                          <a:latin typeface="+mn-lt"/>
                        </a:rPr>
                        <a:t>%</a:t>
                      </a:r>
                      <a:endParaRPr lang="en-US" sz="1600" b="0" i="0" u="none" strike="noStrike" dirty="0">
                        <a:solidFill>
                          <a:srgbClr val="000000"/>
                        </a:solidFill>
                        <a:effectLst/>
                        <a:latin typeface="+mn-lt"/>
                      </a:endParaRPr>
                    </a:p>
                  </a:txBody>
                  <a:tcPr marL="9525" marR="9525" marT="9525" marB="0" anchor="ctr">
                    <a:solidFill>
                      <a:srgbClr val="00B050"/>
                    </a:solidFill>
                  </a:tcPr>
                </a:tc>
                <a:tc>
                  <a:txBody>
                    <a:bodyPr/>
                    <a:lstStyle/>
                    <a:p>
                      <a:pPr algn="ctr" fontAlgn="b"/>
                      <a:r>
                        <a:rPr lang="en-US" sz="1600" u="none" strike="noStrike" dirty="0" smtClean="0">
                          <a:effectLst/>
                          <a:latin typeface="+mn-lt"/>
                        </a:rPr>
                        <a:t>&gt;64%</a:t>
                      </a:r>
                      <a:endParaRPr lang="en-US" sz="1600" b="0" i="0" u="none" strike="noStrike" dirty="0">
                        <a:solidFill>
                          <a:srgbClr val="000000"/>
                        </a:solidFill>
                        <a:effectLst/>
                        <a:latin typeface="+mn-lt"/>
                      </a:endParaRPr>
                    </a:p>
                  </a:txBody>
                  <a:tcPr marL="9525" marR="9525" marT="9525" marB="0" anchor="ctr">
                    <a:solidFill>
                      <a:srgbClr val="00B050"/>
                    </a:solidFill>
                  </a:tcPr>
                </a:tc>
                <a:tc>
                  <a:txBody>
                    <a:bodyPr/>
                    <a:lstStyle/>
                    <a:p>
                      <a:pPr algn="ctr" fontAlgn="b"/>
                      <a:r>
                        <a:rPr lang="en-US" sz="1600" u="none" strike="noStrike" dirty="0" smtClean="0">
                          <a:effectLst/>
                          <a:latin typeface="+mn-lt"/>
                        </a:rPr>
                        <a:t>&lt;2%</a:t>
                      </a:r>
                      <a:endParaRPr lang="en-US" sz="1600" b="0" i="0" u="none" strike="noStrike" dirty="0">
                        <a:solidFill>
                          <a:srgbClr val="000000"/>
                        </a:solidFill>
                        <a:effectLst/>
                        <a:latin typeface="+mn-lt"/>
                      </a:endParaRPr>
                    </a:p>
                  </a:txBody>
                  <a:tcPr marL="9525" marR="9525" marT="9525" marB="0" anchor="ctr">
                    <a:solidFill>
                      <a:srgbClr val="00B050"/>
                    </a:solidFill>
                  </a:tcPr>
                </a:tc>
                <a:tc>
                  <a:txBody>
                    <a:bodyPr/>
                    <a:lstStyle/>
                    <a:p>
                      <a:pPr algn="ctr" fontAlgn="b"/>
                      <a:r>
                        <a:rPr lang="en-US" sz="1600" u="none" strike="noStrike" dirty="0" smtClean="0">
                          <a:effectLst/>
                          <a:latin typeface="+mn-lt"/>
                        </a:rPr>
                        <a:t>&gt;53%</a:t>
                      </a:r>
                      <a:endParaRPr lang="en-US" sz="1600" b="0" i="0" u="none" strike="noStrike" dirty="0">
                        <a:solidFill>
                          <a:srgbClr val="000000"/>
                        </a:solidFill>
                        <a:effectLst/>
                        <a:latin typeface="+mn-lt"/>
                      </a:endParaRPr>
                    </a:p>
                  </a:txBody>
                  <a:tcPr marL="9525" marR="9525" marT="9525" marB="0" anchor="ctr">
                    <a:solidFill>
                      <a:srgbClr val="00B050"/>
                    </a:solidFill>
                  </a:tcPr>
                </a:tc>
              </a:tr>
              <a:tr h="416252">
                <a:tc>
                  <a:txBody>
                    <a:bodyPr/>
                    <a:lstStyle/>
                    <a:p>
                      <a:pPr algn="ctr" fontAlgn="b"/>
                      <a:r>
                        <a:rPr lang="en-US" sz="1800" b="1" u="none" strike="noStrike" dirty="0">
                          <a:effectLst/>
                          <a:latin typeface="+mn-lt"/>
                        </a:rPr>
                        <a:t>4 Points</a:t>
                      </a:r>
                      <a:endParaRPr lang="en-US" sz="1800" b="1" i="0" u="none" strike="noStrike" dirty="0">
                        <a:solidFill>
                          <a:srgbClr val="000000"/>
                        </a:solidFill>
                        <a:effectLst/>
                        <a:latin typeface="+mn-lt"/>
                      </a:endParaRPr>
                    </a:p>
                  </a:txBody>
                  <a:tcPr marL="9525" marR="9525" marT="9525" marB="0" anchor="ctr">
                    <a:solidFill>
                      <a:srgbClr val="92D050"/>
                    </a:solidFill>
                  </a:tcPr>
                </a:tc>
                <a:tc>
                  <a:txBody>
                    <a:bodyPr/>
                    <a:lstStyle/>
                    <a:p>
                      <a:pPr algn="ctr" fontAlgn="b"/>
                      <a:r>
                        <a:rPr lang="en-US" sz="1600" u="none" strike="noStrike" dirty="0" smtClean="0">
                          <a:effectLst/>
                          <a:latin typeface="+mn-lt"/>
                        </a:rPr>
                        <a:t>56%-71%</a:t>
                      </a:r>
                      <a:endParaRPr lang="en-US" sz="1600" b="0" i="0" u="none" strike="noStrike" dirty="0">
                        <a:solidFill>
                          <a:srgbClr val="000000"/>
                        </a:solidFill>
                        <a:effectLst/>
                        <a:latin typeface="+mn-lt"/>
                      </a:endParaRPr>
                    </a:p>
                  </a:txBody>
                  <a:tcPr marL="9525" marR="9525" marT="9525" marB="0" anchor="ctr">
                    <a:solidFill>
                      <a:srgbClr val="92D050"/>
                    </a:solidFill>
                  </a:tcPr>
                </a:tc>
                <a:tc>
                  <a:txBody>
                    <a:bodyPr/>
                    <a:lstStyle/>
                    <a:p>
                      <a:pPr algn="ctr" fontAlgn="b"/>
                      <a:r>
                        <a:rPr lang="en-US" sz="1600" u="none" strike="noStrike" dirty="0" smtClean="0">
                          <a:effectLst/>
                          <a:latin typeface="+mn-lt"/>
                        </a:rPr>
                        <a:t>54% - 70%</a:t>
                      </a:r>
                      <a:endParaRPr lang="en-US" sz="1600" b="0" i="0" u="none" strike="noStrike" dirty="0">
                        <a:solidFill>
                          <a:srgbClr val="000000"/>
                        </a:solidFill>
                        <a:effectLst/>
                        <a:latin typeface="+mn-lt"/>
                      </a:endParaRPr>
                    </a:p>
                  </a:txBody>
                  <a:tcPr marL="9525" marR="9525" marT="9525" marB="0" anchor="ctr">
                    <a:solidFill>
                      <a:srgbClr val="92D050"/>
                    </a:solidFill>
                  </a:tcPr>
                </a:tc>
                <a:tc>
                  <a:txBody>
                    <a:bodyPr/>
                    <a:lstStyle/>
                    <a:p>
                      <a:pPr algn="ctr" fontAlgn="b"/>
                      <a:r>
                        <a:rPr lang="en-US" sz="1600" u="none" strike="noStrike" dirty="0" smtClean="0">
                          <a:effectLst/>
                          <a:latin typeface="+mn-lt"/>
                        </a:rPr>
                        <a:t>61%-75%</a:t>
                      </a:r>
                      <a:endParaRPr lang="en-US" sz="1600" b="0" i="0" u="none" strike="noStrike" dirty="0">
                        <a:solidFill>
                          <a:srgbClr val="000000"/>
                        </a:solidFill>
                        <a:effectLst/>
                        <a:latin typeface="+mn-lt"/>
                      </a:endParaRPr>
                    </a:p>
                  </a:txBody>
                  <a:tcPr marL="9525" marR="9525" marT="9525" marB="0" anchor="ctr">
                    <a:solidFill>
                      <a:srgbClr val="92D050"/>
                    </a:solidFill>
                  </a:tcPr>
                </a:tc>
                <a:tc>
                  <a:txBody>
                    <a:bodyPr/>
                    <a:lstStyle/>
                    <a:p>
                      <a:pPr algn="ctr" fontAlgn="b"/>
                      <a:r>
                        <a:rPr lang="en-US" sz="1600" u="none" strike="noStrike" dirty="0" smtClean="0">
                          <a:effectLst/>
                          <a:latin typeface="+mn-lt"/>
                        </a:rPr>
                        <a:t>58%-68%</a:t>
                      </a:r>
                      <a:endParaRPr lang="en-US" sz="1600" b="0" i="0" u="none" strike="noStrike" dirty="0">
                        <a:solidFill>
                          <a:srgbClr val="000000"/>
                        </a:solidFill>
                        <a:effectLst/>
                        <a:latin typeface="+mn-lt"/>
                      </a:endParaRPr>
                    </a:p>
                  </a:txBody>
                  <a:tcPr marL="9525" marR="9525" marT="9525" marB="0" anchor="ctr">
                    <a:solidFill>
                      <a:srgbClr val="92D050"/>
                    </a:solidFill>
                  </a:tcPr>
                </a:tc>
                <a:tc>
                  <a:txBody>
                    <a:bodyPr/>
                    <a:lstStyle/>
                    <a:p>
                      <a:pPr algn="ctr" fontAlgn="b"/>
                      <a:r>
                        <a:rPr lang="en-US" sz="1600" u="none" strike="noStrike" dirty="0" smtClean="0">
                          <a:effectLst/>
                          <a:latin typeface="+mn-lt"/>
                        </a:rPr>
                        <a:t>45%-64%</a:t>
                      </a:r>
                      <a:endParaRPr lang="en-US" sz="1600" b="0" i="0" u="none" strike="noStrike" dirty="0">
                        <a:solidFill>
                          <a:srgbClr val="000000"/>
                        </a:solidFill>
                        <a:effectLst/>
                        <a:latin typeface="+mn-lt"/>
                      </a:endParaRPr>
                    </a:p>
                  </a:txBody>
                  <a:tcPr marL="9525" marR="9525" marT="9525" marB="0" anchor="ctr">
                    <a:solidFill>
                      <a:srgbClr val="92D050"/>
                    </a:solidFill>
                  </a:tcPr>
                </a:tc>
                <a:tc>
                  <a:txBody>
                    <a:bodyPr/>
                    <a:lstStyle/>
                    <a:p>
                      <a:pPr algn="ctr" fontAlgn="b"/>
                      <a:r>
                        <a:rPr lang="en-US" sz="1600" u="none" strike="noStrike" dirty="0" smtClean="0">
                          <a:effectLst/>
                          <a:latin typeface="+mn-lt"/>
                        </a:rPr>
                        <a:t>2%-8%</a:t>
                      </a:r>
                      <a:endParaRPr lang="en-US" sz="1600" b="0" i="0" u="none" strike="noStrike" dirty="0">
                        <a:solidFill>
                          <a:srgbClr val="000000"/>
                        </a:solidFill>
                        <a:effectLst/>
                        <a:latin typeface="+mn-lt"/>
                      </a:endParaRPr>
                    </a:p>
                  </a:txBody>
                  <a:tcPr marL="9525" marR="9525" marT="9525" marB="0" anchor="ctr">
                    <a:solidFill>
                      <a:srgbClr val="92D050"/>
                    </a:solidFill>
                  </a:tcPr>
                </a:tc>
                <a:tc>
                  <a:txBody>
                    <a:bodyPr/>
                    <a:lstStyle/>
                    <a:p>
                      <a:pPr algn="ctr" fontAlgn="b"/>
                      <a:r>
                        <a:rPr lang="en-US" sz="1600" u="none" strike="noStrike" dirty="0" smtClean="0">
                          <a:effectLst/>
                          <a:latin typeface="+mn-lt"/>
                        </a:rPr>
                        <a:t>44%-53%</a:t>
                      </a:r>
                      <a:endParaRPr lang="en-US" sz="1600" b="0" i="0" u="none" strike="noStrike" dirty="0">
                        <a:solidFill>
                          <a:srgbClr val="000000"/>
                        </a:solidFill>
                        <a:effectLst/>
                        <a:latin typeface="+mn-lt"/>
                      </a:endParaRPr>
                    </a:p>
                  </a:txBody>
                  <a:tcPr marL="9525" marR="9525" marT="9525" marB="0" anchor="ctr">
                    <a:solidFill>
                      <a:srgbClr val="92D050"/>
                    </a:solidFill>
                  </a:tcPr>
                </a:tc>
              </a:tr>
              <a:tr h="416252">
                <a:tc>
                  <a:txBody>
                    <a:bodyPr/>
                    <a:lstStyle/>
                    <a:p>
                      <a:pPr algn="ctr" fontAlgn="b"/>
                      <a:r>
                        <a:rPr lang="en-US" sz="1800" b="1" u="none" strike="noStrike" dirty="0">
                          <a:effectLst/>
                          <a:latin typeface="+mn-lt"/>
                        </a:rPr>
                        <a:t>3 Points</a:t>
                      </a:r>
                      <a:endParaRPr lang="en-US" sz="1800" b="1" i="0" u="none" strike="noStrike" dirty="0">
                        <a:solidFill>
                          <a:srgbClr val="000000"/>
                        </a:solidFill>
                        <a:effectLst/>
                        <a:latin typeface="+mn-lt"/>
                      </a:endParaRPr>
                    </a:p>
                  </a:txBody>
                  <a:tcPr marL="9525" marR="9525" marT="9525" marB="0" anchor="ctr">
                    <a:solidFill>
                      <a:srgbClr val="FFFF00"/>
                    </a:solidFill>
                  </a:tcPr>
                </a:tc>
                <a:tc>
                  <a:txBody>
                    <a:bodyPr/>
                    <a:lstStyle/>
                    <a:p>
                      <a:pPr algn="ctr" fontAlgn="b"/>
                      <a:r>
                        <a:rPr lang="en-US" sz="1600" u="none" strike="noStrike" dirty="0" smtClean="0">
                          <a:effectLst/>
                          <a:latin typeface="+mn-lt"/>
                        </a:rPr>
                        <a:t>47%-55</a:t>
                      </a:r>
                      <a:r>
                        <a:rPr lang="en-US" sz="1600" u="none" strike="noStrike" dirty="0">
                          <a:effectLst/>
                          <a:latin typeface="+mn-lt"/>
                        </a:rPr>
                        <a:t>%</a:t>
                      </a:r>
                      <a:endParaRPr lang="en-US" sz="1600" b="0" i="0" u="none" strike="noStrike" dirty="0">
                        <a:solidFill>
                          <a:srgbClr val="000000"/>
                        </a:solidFill>
                        <a:effectLst/>
                        <a:latin typeface="+mn-lt"/>
                      </a:endParaRPr>
                    </a:p>
                  </a:txBody>
                  <a:tcPr marL="9525" marR="9525" marT="9525" marB="0" anchor="ctr">
                    <a:solidFill>
                      <a:srgbClr val="FFFF00"/>
                    </a:solidFill>
                  </a:tcPr>
                </a:tc>
                <a:tc>
                  <a:txBody>
                    <a:bodyPr/>
                    <a:lstStyle/>
                    <a:p>
                      <a:pPr algn="ctr" fontAlgn="b"/>
                      <a:r>
                        <a:rPr lang="en-US" sz="1600" u="none" strike="noStrike" dirty="0" smtClean="0">
                          <a:effectLst/>
                          <a:latin typeface="+mn-lt"/>
                        </a:rPr>
                        <a:t>42%-53</a:t>
                      </a:r>
                      <a:r>
                        <a:rPr lang="en-US" sz="1600" u="none" strike="noStrike" dirty="0">
                          <a:effectLst/>
                          <a:latin typeface="+mn-lt"/>
                        </a:rPr>
                        <a:t>%</a:t>
                      </a:r>
                      <a:endParaRPr lang="en-US" sz="1600" b="0" i="0" u="none" strike="noStrike" dirty="0">
                        <a:solidFill>
                          <a:srgbClr val="000000"/>
                        </a:solidFill>
                        <a:effectLst/>
                        <a:latin typeface="+mn-lt"/>
                      </a:endParaRPr>
                    </a:p>
                  </a:txBody>
                  <a:tcPr marL="9525" marR="9525" marT="9525" marB="0" anchor="ctr">
                    <a:solidFill>
                      <a:srgbClr val="FFFF00"/>
                    </a:solidFill>
                  </a:tcPr>
                </a:tc>
                <a:tc>
                  <a:txBody>
                    <a:bodyPr/>
                    <a:lstStyle/>
                    <a:p>
                      <a:pPr algn="ctr" fontAlgn="b"/>
                      <a:r>
                        <a:rPr lang="en-US" sz="1600" u="none" strike="noStrike" dirty="0" smtClean="0">
                          <a:effectLst/>
                          <a:latin typeface="+mn-lt"/>
                        </a:rPr>
                        <a:t>50%-60</a:t>
                      </a:r>
                      <a:r>
                        <a:rPr lang="en-US" sz="1600" u="none" strike="noStrike" dirty="0">
                          <a:effectLst/>
                          <a:latin typeface="+mn-lt"/>
                        </a:rPr>
                        <a:t>%</a:t>
                      </a:r>
                      <a:endParaRPr lang="en-US" sz="1600" b="0" i="0" u="none" strike="noStrike" dirty="0">
                        <a:solidFill>
                          <a:srgbClr val="000000"/>
                        </a:solidFill>
                        <a:effectLst/>
                        <a:latin typeface="+mn-lt"/>
                      </a:endParaRPr>
                    </a:p>
                  </a:txBody>
                  <a:tcPr marL="9525" marR="9525" marT="9525" marB="0" anchor="ctr">
                    <a:solidFill>
                      <a:srgbClr val="FFFF00"/>
                    </a:solidFill>
                  </a:tcPr>
                </a:tc>
                <a:tc>
                  <a:txBody>
                    <a:bodyPr/>
                    <a:lstStyle/>
                    <a:p>
                      <a:pPr algn="ctr" fontAlgn="b"/>
                      <a:r>
                        <a:rPr lang="en-US" sz="1600" u="none" strike="noStrike" dirty="0" smtClean="0">
                          <a:effectLst/>
                          <a:latin typeface="+mn-lt"/>
                        </a:rPr>
                        <a:t>40%-57</a:t>
                      </a:r>
                      <a:r>
                        <a:rPr lang="en-US" sz="1600" u="none" strike="noStrike" dirty="0">
                          <a:effectLst/>
                          <a:latin typeface="+mn-lt"/>
                        </a:rPr>
                        <a:t>%</a:t>
                      </a:r>
                      <a:endParaRPr lang="en-US" sz="1600" b="0" i="0" u="none" strike="noStrike" dirty="0">
                        <a:solidFill>
                          <a:srgbClr val="000000"/>
                        </a:solidFill>
                        <a:effectLst/>
                        <a:latin typeface="+mn-lt"/>
                      </a:endParaRPr>
                    </a:p>
                  </a:txBody>
                  <a:tcPr marL="9525" marR="9525" marT="9525" marB="0" anchor="ctr">
                    <a:solidFill>
                      <a:srgbClr val="FFFF00"/>
                    </a:solidFill>
                  </a:tcPr>
                </a:tc>
                <a:tc>
                  <a:txBody>
                    <a:bodyPr/>
                    <a:lstStyle/>
                    <a:p>
                      <a:pPr algn="ctr" fontAlgn="b"/>
                      <a:r>
                        <a:rPr lang="en-US" sz="1600" u="none" strike="noStrike" dirty="0" smtClean="0">
                          <a:effectLst/>
                          <a:latin typeface="+mn-lt"/>
                        </a:rPr>
                        <a:t>37%-44</a:t>
                      </a:r>
                      <a:r>
                        <a:rPr lang="en-US" sz="1600" u="none" strike="noStrike" dirty="0">
                          <a:effectLst/>
                          <a:latin typeface="+mn-lt"/>
                        </a:rPr>
                        <a:t>%</a:t>
                      </a:r>
                      <a:endParaRPr lang="en-US" sz="1600" b="0" i="0" u="none" strike="noStrike" dirty="0">
                        <a:solidFill>
                          <a:srgbClr val="000000"/>
                        </a:solidFill>
                        <a:effectLst/>
                        <a:latin typeface="+mn-lt"/>
                      </a:endParaRPr>
                    </a:p>
                  </a:txBody>
                  <a:tcPr marL="9525" marR="9525" marT="9525" marB="0" anchor="ctr">
                    <a:solidFill>
                      <a:srgbClr val="FFFF00"/>
                    </a:solidFill>
                  </a:tcPr>
                </a:tc>
                <a:tc>
                  <a:txBody>
                    <a:bodyPr/>
                    <a:lstStyle/>
                    <a:p>
                      <a:pPr algn="ctr" fontAlgn="b"/>
                      <a:r>
                        <a:rPr lang="en-US" sz="1600" u="none" strike="noStrike" dirty="0">
                          <a:effectLst/>
                          <a:latin typeface="+mn-lt"/>
                        </a:rPr>
                        <a:t>9</a:t>
                      </a:r>
                      <a:r>
                        <a:rPr lang="en-US" sz="1600" u="none" strike="noStrike" dirty="0" smtClean="0">
                          <a:effectLst/>
                          <a:latin typeface="+mn-lt"/>
                        </a:rPr>
                        <a:t>%-13%</a:t>
                      </a:r>
                      <a:endParaRPr lang="en-US" sz="1600" b="0" i="0" u="none" strike="noStrike" dirty="0">
                        <a:solidFill>
                          <a:srgbClr val="000000"/>
                        </a:solidFill>
                        <a:effectLst/>
                        <a:latin typeface="+mn-lt"/>
                      </a:endParaRPr>
                    </a:p>
                  </a:txBody>
                  <a:tcPr marL="9525" marR="9525" marT="9525" marB="0" anchor="ctr">
                    <a:solidFill>
                      <a:srgbClr val="FFFF00"/>
                    </a:solidFill>
                  </a:tcPr>
                </a:tc>
                <a:tc>
                  <a:txBody>
                    <a:bodyPr/>
                    <a:lstStyle/>
                    <a:p>
                      <a:pPr algn="ctr" fontAlgn="b"/>
                      <a:r>
                        <a:rPr lang="en-US" sz="1600" u="none" strike="noStrike" dirty="0" smtClean="0">
                          <a:effectLst/>
                          <a:latin typeface="+mn-lt"/>
                        </a:rPr>
                        <a:t>32%-43</a:t>
                      </a:r>
                      <a:r>
                        <a:rPr lang="en-US" sz="1600" u="none" strike="noStrike" dirty="0">
                          <a:effectLst/>
                          <a:latin typeface="+mn-lt"/>
                        </a:rPr>
                        <a:t>%</a:t>
                      </a:r>
                      <a:endParaRPr lang="en-US" sz="1600" b="0" i="0" u="none" strike="noStrike" dirty="0">
                        <a:solidFill>
                          <a:srgbClr val="000000"/>
                        </a:solidFill>
                        <a:effectLst/>
                        <a:latin typeface="+mn-lt"/>
                      </a:endParaRPr>
                    </a:p>
                  </a:txBody>
                  <a:tcPr marL="9525" marR="9525" marT="9525" marB="0" anchor="ctr">
                    <a:solidFill>
                      <a:srgbClr val="FFFF00"/>
                    </a:solidFill>
                  </a:tcPr>
                </a:tc>
              </a:tr>
              <a:tr h="416252">
                <a:tc>
                  <a:txBody>
                    <a:bodyPr/>
                    <a:lstStyle/>
                    <a:p>
                      <a:pPr algn="ctr" fontAlgn="b"/>
                      <a:r>
                        <a:rPr lang="en-US" sz="1800" b="1" u="none" strike="noStrike" dirty="0">
                          <a:effectLst/>
                          <a:latin typeface="+mn-lt"/>
                        </a:rPr>
                        <a:t>2 Points</a:t>
                      </a:r>
                      <a:endParaRPr lang="en-US" sz="1800" b="1" i="0" u="none" strike="noStrike" dirty="0">
                        <a:solidFill>
                          <a:srgbClr val="000000"/>
                        </a:solidFill>
                        <a:effectLst/>
                        <a:latin typeface="+mn-lt"/>
                      </a:endParaRPr>
                    </a:p>
                  </a:txBody>
                  <a:tcPr marL="9525" marR="9525" marT="9525" marB="0" anchor="ctr">
                    <a:solidFill>
                      <a:srgbClr val="FFC000"/>
                    </a:solidFill>
                  </a:tcPr>
                </a:tc>
                <a:tc>
                  <a:txBody>
                    <a:bodyPr/>
                    <a:lstStyle/>
                    <a:p>
                      <a:pPr algn="ctr" fontAlgn="b"/>
                      <a:r>
                        <a:rPr lang="en-US" sz="1600" u="none" strike="noStrike" dirty="0" smtClean="0">
                          <a:effectLst/>
                          <a:latin typeface="+mn-lt"/>
                        </a:rPr>
                        <a:t>33%-46</a:t>
                      </a:r>
                      <a:r>
                        <a:rPr lang="en-US" sz="1600" u="none" strike="noStrike" dirty="0">
                          <a:effectLst/>
                          <a:latin typeface="+mn-lt"/>
                        </a:rPr>
                        <a:t>%</a:t>
                      </a:r>
                      <a:endParaRPr lang="en-US" sz="1600" b="0" i="0" u="none" strike="noStrike" dirty="0">
                        <a:solidFill>
                          <a:srgbClr val="000000"/>
                        </a:solidFill>
                        <a:effectLst/>
                        <a:latin typeface="+mn-lt"/>
                      </a:endParaRPr>
                    </a:p>
                  </a:txBody>
                  <a:tcPr marL="9525" marR="9525" marT="9525" marB="0" anchor="ctr">
                    <a:solidFill>
                      <a:srgbClr val="FFC000"/>
                    </a:solidFill>
                  </a:tcPr>
                </a:tc>
                <a:tc>
                  <a:txBody>
                    <a:bodyPr/>
                    <a:lstStyle/>
                    <a:p>
                      <a:pPr algn="ctr" fontAlgn="b"/>
                      <a:r>
                        <a:rPr lang="en-US" sz="1600" u="none" strike="noStrike" dirty="0" smtClean="0">
                          <a:effectLst/>
                          <a:latin typeface="+mn-lt"/>
                        </a:rPr>
                        <a:t>31-41%</a:t>
                      </a:r>
                      <a:endParaRPr lang="en-US" sz="1600" b="0" i="0" u="none" strike="noStrike" dirty="0">
                        <a:solidFill>
                          <a:srgbClr val="000000"/>
                        </a:solidFill>
                        <a:effectLst/>
                        <a:latin typeface="+mn-lt"/>
                      </a:endParaRPr>
                    </a:p>
                  </a:txBody>
                  <a:tcPr marL="9525" marR="9525" marT="9525" marB="0" anchor="ctr">
                    <a:solidFill>
                      <a:srgbClr val="FFC000"/>
                    </a:solidFill>
                  </a:tcPr>
                </a:tc>
                <a:tc>
                  <a:txBody>
                    <a:bodyPr/>
                    <a:lstStyle/>
                    <a:p>
                      <a:pPr algn="ctr" fontAlgn="b"/>
                      <a:r>
                        <a:rPr lang="en-US" sz="1600" u="none" strike="noStrike" dirty="0" smtClean="0">
                          <a:effectLst/>
                          <a:latin typeface="+mn-lt"/>
                        </a:rPr>
                        <a:t>40-49%</a:t>
                      </a:r>
                      <a:endParaRPr lang="en-US" sz="1600" b="0" i="0" u="none" strike="noStrike" dirty="0">
                        <a:solidFill>
                          <a:srgbClr val="000000"/>
                        </a:solidFill>
                        <a:effectLst/>
                        <a:latin typeface="+mn-lt"/>
                      </a:endParaRPr>
                    </a:p>
                  </a:txBody>
                  <a:tcPr marL="9525" marR="9525" marT="9525" marB="0" anchor="ctr">
                    <a:solidFill>
                      <a:srgbClr val="FFC000"/>
                    </a:solidFill>
                  </a:tcPr>
                </a:tc>
                <a:tc>
                  <a:txBody>
                    <a:bodyPr/>
                    <a:lstStyle/>
                    <a:p>
                      <a:pPr algn="ctr" fontAlgn="b"/>
                      <a:r>
                        <a:rPr lang="en-US" sz="1600" u="none" strike="noStrike" dirty="0" smtClean="0">
                          <a:effectLst/>
                          <a:latin typeface="+mn-lt"/>
                        </a:rPr>
                        <a:t>27%-39%</a:t>
                      </a:r>
                      <a:endParaRPr lang="en-US" sz="1600" b="0" i="0" u="none" strike="noStrike" dirty="0">
                        <a:solidFill>
                          <a:srgbClr val="000000"/>
                        </a:solidFill>
                        <a:effectLst/>
                        <a:latin typeface="+mn-lt"/>
                      </a:endParaRPr>
                    </a:p>
                  </a:txBody>
                  <a:tcPr marL="9525" marR="9525" marT="9525" marB="0" anchor="ctr">
                    <a:solidFill>
                      <a:srgbClr val="FFC000"/>
                    </a:solidFill>
                  </a:tcPr>
                </a:tc>
                <a:tc>
                  <a:txBody>
                    <a:bodyPr/>
                    <a:lstStyle/>
                    <a:p>
                      <a:pPr algn="ctr" fontAlgn="b"/>
                      <a:r>
                        <a:rPr lang="en-US" sz="1600" u="none" strike="noStrike" dirty="0" smtClean="0">
                          <a:effectLst/>
                          <a:latin typeface="+mn-lt"/>
                        </a:rPr>
                        <a:t>24%-36%</a:t>
                      </a:r>
                      <a:endParaRPr lang="en-US" sz="1600" b="0" i="0" u="none" strike="noStrike" dirty="0">
                        <a:solidFill>
                          <a:srgbClr val="000000"/>
                        </a:solidFill>
                        <a:effectLst/>
                        <a:latin typeface="+mn-lt"/>
                      </a:endParaRPr>
                    </a:p>
                  </a:txBody>
                  <a:tcPr marL="9525" marR="9525" marT="9525" marB="0" anchor="ctr">
                    <a:solidFill>
                      <a:srgbClr val="FFC000"/>
                    </a:solidFill>
                  </a:tcPr>
                </a:tc>
                <a:tc>
                  <a:txBody>
                    <a:bodyPr/>
                    <a:lstStyle/>
                    <a:p>
                      <a:pPr algn="ctr" fontAlgn="b"/>
                      <a:r>
                        <a:rPr lang="en-US" sz="1600" u="none" strike="noStrike" dirty="0" smtClean="0">
                          <a:effectLst/>
                          <a:latin typeface="+mn-lt"/>
                        </a:rPr>
                        <a:t>14%-21%</a:t>
                      </a:r>
                      <a:endParaRPr lang="en-US" sz="1600" b="0" i="0" u="none" strike="noStrike" dirty="0">
                        <a:solidFill>
                          <a:srgbClr val="000000"/>
                        </a:solidFill>
                        <a:effectLst/>
                        <a:latin typeface="+mn-lt"/>
                      </a:endParaRPr>
                    </a:p>
                  </a:txBody>
                  <a:tcPr marL="9525" marR="9525" marT="9525" marB="0" anchor="ctr">
                    <a:solidFill>
                      <a:srgbClr val="FFC000"/>
                    </a:solidFill>
                  </a:tcPr>
                </a:tc>
                <a:tc>
                  <a:txBody>
                    <a:bodyPr/>
                    <a:lstStyle/>
                    <a:p>
                      <a:pPr algn="ctr" fontAlgn="b"/>
                      <a:r>
                        <a:rPr lang="en-US" sz="1600" u="none" strike="noStrike" dirty="0" smtClean="0">
                          <a:effectLst/>
                          <a:latin typeface="+mn-lt"/>
                        </a:rPr>
                        <a:t>19%-31%</a:t>
                      </a:r>
                      <a:endParaRPr lang="en-US" sz="1600" b="0" i="0" u="none" strike="noStrike" dirty="0">
                        <a:solidFill>
                          <a:srgbClr val="000000"/>
                        </a:solidFill>
                        <a:effectLst/>
                        <a:latin typeface="+mn-lt"/>
                      </a:endParaRPr>
                    </a:p>
                  </a:txBody>
                  <a:tcPr marL="9525" marR="9525" marT="9525" marB="0" anchor="ctr">
                    <a:solidFill>
                      <a:srgbClr val="FFC000"/>
                    </a:solidFill>
                  </a:tcPr>
                </a:tc>
              </a:tr>
              <a:tr h="416252">
                <a:tc>
                  <a:txBody>
                    <a:bodyPr/>
                    <a:lstStyle/>
                    <a:p>
                      <a:pPr algn="ctr" fontAlgn="b"/>
                      <a:r>
                        <a:rPr lang="en-US" sz="1800" b="1" u="none" strike="noStrike" dirty="0">
                          <a:effectLst/>
                          <a:latin typeface="+mn-lt"/>
                        </a:rPr>
                        <a:t>1 Point </a:t>
                      </a:r>
                      <a:endParaRPr lang="en-US" sz="1800" b="1" i="0" u="none" strike="noStrike" dirty="0">
                        <a:solidFill>
                          <a:srgbClr val="000000"/>
                        </a:solidFill>
                        <a:effectLst/>
                        <a:latin typeface="+mn-lt"/>
                      </a:endParaRPr>
                    </a:p>
                  </a:txBody>
                  <a:tcPr marL="9525" marR="9525" marT="9525" marB="0" anchor="ctr">
                    <a:solidFill>
                      <a:srgbClr val="FF0000"/>
                    </a:solidFill>
                  </a:tcPr>
                </a:tc>
                <a:tc>
                  <a:txBody>
                    <a:bodyPr/>
                    <a:lstStyle/>
                    <a:p>
                      <a:pPr algn="ctr" fontAlgn="b"/>
                      <a:r>
                        <a:rPr lang="en-US" sz="1600" u="none" strike="noStrike" dirty="0" smtClean="0">
                          <a:effectLst/>
                          <a:latin typeface="+mn-lt"/>
                        </a:rPr>
                        <a:t>&lt;33</a:t>
                      </a:r>
                      <a:r>
                        <a:rPr lang="en-US" sz="1600" u="none" strike="noStrike" dirty="0">
                          <a:effectLst/>
                          <a:latin typeface="+mn-lt"/>
                        </a:rPr>
                        <a:t>%</a:t>
                      </a:r>
                      <a:endParaRPr lang="en-US" sz="1600" b="0" i="0" u="none" strike="noStrike" dirty="0">
                        <a:solidFill>
                          <a:srgbClr val="000000"/>
                        </a:solidFill>
                        <a:effectLst/>
                        <a:latin typeface="+mn-lt"/>
                      </a:endParaRPr>
                    </a:p>
                  </a:txBody>
                  <a:tcPr marL="9525" marR="9525" marT="9525" marB="0" anchor="ctr">
                    <a:solidFill>
                      <a:srgbClr val="FF0000"/>
                    </a:solidFill>
                  </a:tcPr>
                </a:tc>
                <a:tc>
                  <a:txBody>
                    <a:bodyPr/>
                    <a:lstStyle/>
                    <a:p>
                      <a:pPr algn="ctr" fontAlgn="b"/>
                      <a:r>
                        <a:rPr lang="en-US" sz="1600" u="none" strike="noStrike" dirty="0" smtClean="0">
                          <a:effectLst/>
                          <a:latin typeface="+mn-lt"/>
                        </a:rPr>
                        <a:t>&lt;31</a:t>
                      </a:r>
                      <a:r>
                        <a:rPr lang="en-US" sz="1600" u="none" strike="noStrike" dirty="0">
                          <a:effectLst/>
                          <a:latin typeface="+mn-lt"/>
                        </a:rPr>
                        <a:t>%</a:t>
                      </a:r>
                      <a:endParaRPr lang="en-US" sz="1600" b="0" i="0" u="none" strike="noStrike" dirty="0">
                        <a:solidFill>
                          <a:srgbClr val="000000"/>
                        </a:solidFill>
                        <a:effectLst/>
                        <a:latin typeface="+mn-lt"/>
                      </a:endParaRPr>
                    </a:p>
                  </a:txBody>
                  <a:tcPr marL="9525" marR="9525" marT="9525" marB="0" anchor="ctr">
                    <a:solidFill>
                      <a:srgbClr val="FF0000"/>
                    </a:solidFill>
                  </a:tcPr>
                </a:tc>
                <a:tc>
                  <a:txBody>
                    <a:bodyPr/>
                    <a:lstStyle/>
                    <a:p>
                      <a:pPr algn="ctr" fontAlgn="b"/>
                      <a:r>
                        <a:rPr lang="en-US" sz="1600" u="none" strike="noStrike" dirty="0" smtClean="0">
                          <a:effectLst/>
                          <a:latin typeface="+mn-lt"/>
                        </a:rPr>
                        <a:t>&lt;40</a:t>
                      </a:r>
                      <a:r>
                        <a:rPr lang="en-US" sz="1600" u="none" strike="noStrike" dirty="0">
                          <a:effectLst/>
                          <a:latin typeface="+mn-lt"/>
                        </a:rPr>
                        <a:t>%</a:t>
                      </a:r>
                      <a:endParaRPr lang="en-US" sz="1600" b="0" i="0" u="none" strike="noStrike" dirty="0">
                        <a:solidFill>
                          <a:srgbClr val="000000"/>
                        </a:solidFill>
                        <a:effectLst/>
                        <a:latin typeface="+mn-lt"/>
                      </a:endParaRPr>
                    </a:p>
                  </a:txBody>
                  <a:tcPr marL="9525" marR="9525" marT="9525" marB="0" anchor="ctr">
                    <a:solidFill>
                      <a:srgbClr val="FF0000"/>
                    </a:solidFill>
                  </a:tcPr>
                </a:tc>
                <a:tc>
                  <a:txBody>
                    <a:bodyPr/>
                    <a:lstStyle/>
                    <a:p>
                      <a:pPr algn="ctr" fontAlgn="b"/>
                      <a:r>
                        <a:rPr lang="en-US" sz="1600" u="none" strike="noStrike" dirty="0" smtClean="0">
                          <a:effectLst/>
                          <a:latin typeface="+mn-lt"/>
                        </a:rPr>
                        <a:t>&lt;27</a:t>
                      </a:r>
                      <a:r>
                        <a:rPr lang="en-US" sz="1600" u="none" strike="noStrike" dirty="0">
                          <a:effectLst/>
                          <a:latin typeface="+mn-lt"/>
                        </a:rPr>
                        <a:t>%</a:t>
                      </a:r>
                      <a:endParaRPr lang="en-US" sz="1600" b="0" i="0" u="none" strike="noStrike" dirty="0">
                        <a:solidFill>
                          <a:srgbClr val="000000"/>
                        </a:solidFill>
                        <a:effectLst/>
                        <a:latin typeface="+mn-lt"/>
                      </a:endParaRPr>
                    </a:p>
                  </a:txBody>
                  <a:tcPr marL="9525" marR="9525" marT="9525" marB="0" anchor="ctr">
                    <a:solidFill>
                      <a:srgbClr val="FF0000"/>
                    </a:solidFill>
                  </a:tcPr>
                </a:tc>
                <a:tc>
                  <a:txBody>
                    <a:bodyPr/>
                    <a:lstStyle/>
                    <a:p>
                      <a:pPr algn="ctr" fontAlgn="b"/>
                      <a:r>
                        <a:rPr lang="en-US" sz="1600" u="none" strike="noStrike" dirty="0" smtClean="0">
                          <a:effectLst/>
                          <a:latin typeface="+mn-lt"/>
                        </a:rPr>
                        <a:t>&lt;24</a:t>
                      </a:r>
                      <a:r>
                        <a:rPr lang="en-US" sz="1600" u="none" strike="noStrike" dirty="0">
                          <a:effectLst/>
                          <a:latin typeface="+mn-lt"/>
                        </a:rPr>
                        <a:t>%</a:t>
                      </a:r>
                      <a:endParaRPr lang="en-US" sz="1600" b="0" i="0" u="none" strike="noStrike" dirty="0">
                        <a:solidFill>
                          <a:srgbClr val="000000"/>
                        </a:solidFill>
                        <a:effectLst/>
                        <a:latin typeface="+mn-lt"/>
                      </a:endParaRPr>
                    </a:p>
                  </a:txBody>
                  <a:tcPr marL="9525" marR="9525" marT="9525" marB="0" anchor="ctr">
                    <a:solidFill>
                      <a:srgbClr val="FF0000"/>
                    </a:solidFill>
                  </a:tcPr>
                </a:tc>
                <a:tc>
                  <a:txBody>
                    <a:bodyPr/>
                    <a:lstStyle/>
                    <a:p>
                      <a:pPr algn="ctr" fontAlgn="b"/>
                      <a:r>
                        <a:rPr lang="en-US" sz="1600" u="none" strike="noStrike" dirty="0" smtClean="0">
                          <a:effectLst/>
                          <a:latin typeface="+mn-lt"/>
                        </a:rPr>
                        <a:t>&gt;21</a:t>
                      </a:r>
                      <a:r>
                        <a:rPr lang="en-US" sz="1600" u="none" strike="noStrike" dirty="0">
                          <a:effectLst/>
                          <a:latin typeface="+mn-lt"/>
                        </a:rPr>
                        <a:t>%</a:t>
                      </a:r>
                      <a:endParaRPr lang="en-US" sz="1600" b="0" i="0" u="none" strike="noStrike" dirty="0">
                        <a:solidFill>
                          <a:srgbClr val="000000"/>
                        </a:solidFill>
                        <a:effectLst/>
                        <a:latin typeface="+mn-lt"/>
                      </a:endParaRPr>
                    </a:p>
                  </a:txBody>
                  <a:tcPr marL="9525" marR="9525" marT="9525" marB="0" anchor="ctr">
                    <a:solidFill>
                      <a:srgbClr val="FF0000"/>
                    </a:solidFill>
                  </a:tcPr>
                </a:tc>
                <a:tc>
                  <a:txBody>
                    <a:bodyPr/>
                    <a:lstStyle/>
                    <a:p>
                      <a:pPr algn="ctr" fontAlgn="b"/>
                      <a:r>
                        <a:rPr lang="en-US" sz="1600" u="none" strike="noStrike" dirty="0" smtClean="0">
                          <a:effectLst/>
                          <a:latin typeface="+mn-lt"/>
                        </a:rPr>
                        <a:t>&lt;19</a:t>
                      </a:r>
                      <a:r>
                        <a:rPr lang="en-US" sz="1600" u="none" strike="noStrike" dirty="0">
                          <a:effectLst/>
                          <a:latin typeface="+mn-lt"/>
                        </a:rPr>
                        <a:t>%</a:t>
                      </a:r>
                      <a:endParaRPr lang="en-US" sz="1600" b="0" i="0" u="none" strike="noStrike" dirty="0">
                        <a:solidFill>
                          <a:srgbClr val="000000"/>
                        </a:solidFill>
                        <a:effectLst/>
                        <a:latin typeface="+mn-lt"/>
                      </a:endParaRPr>
                    </a:p>
                  </a:txBody>
                  <a:tcPr marL="9525" marR="9525" marT="9525" marB="0" anchor="ctr">
                    <a:solidFill>
                      <a:srgbClr val="FF0000"/>
                    </a:solidFill>
                  </a:tcPr>
                </a:tc>
              </a:tr>
            </a:tbl>
          </a:graphicData>
        </a:graphic>
      </p:graphicFrame>
    </p:spTree>
    <p:extLst>
      <p:ext uri="{BB962C8B-B14F-4D97-AF65-F5344CB8AC3E}">
        <p14:creationId xmlns:p14="http://schemas.microsoft.com/office/powerpoint/2010/main" val="30779372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Here’s how Wilson is doing against these expectations</a:t>
            </a:r>
            <a:endParaRPr lang="en-US" dirty="0"/>
          </a:p>
        </p:txBody>
      </p:sp>
      <p:pic>
        <p:nvPicPr>
          <p:cNvPr id="6" name="Picture 5"/>
          <p:cNvPicPr>
            <a:picLocks noChangeAspect="1"/>
          </p:cNvPicPr>
          <p:nvPr/>
        </p:nvPicPr>
        <p:blipFill>
          <a:blip r:embed="rId2"/>
          <a:stretch>
            <a:fillRect/>
          </a:stretch>
        </p:blipFill>
        <p:spPr>
          <a:xfrm>
            <a:off x="2655496" y="1898520"/>
            <a:ext cx="6881008" cy="3801188"/>
          </a:xfrm>
          <a:prstGeom prst="rect">
            <a:avLst/>
          </a:prstGeom>
        </p:spPr>
      </p:pic>
    </p:spTree>
    <p:extLst>
      <p:ext uri="{BB962C8B-B14F-4D97-AF65-F5344CB8AC3E}">
        <p14:creationId xmlns:p14="http://schemas.microsoft.com/office/powerpoint/2010/main" val="38460877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9017" y="2612214"/>
            <a:ext cx="10515600" cy="1325563"/>
          </a:xfrm>
        </p:spPr>
        <p:txBody>
          <a:bodyPr/>
          <a:lstStyle/>
          <a:p>
            <a:r>
              <a:rPr lang="en-US" b="1" dirty="0" smtClean="0"/>
              <a:t>Expectations for improvement: Goals</a:t>
            </a:r>
            <a:endParaRPr lang="en-US" b="1" dirty="0"/>
          </a:p>
        </p:txBody>
      </p:sp>
    </p:spTree>
    <p:extLst>
      <p:ext uri="{BB962C8B-B14F-4D97-AF65-F5344CB8AC3E}">
        <p14:creationId xmlns:p14="http://schemas.microsoft.com/office/powerpoint/2010/main" val="4581698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are accountability goals? </a:t>
            </a:r>
            <a:endParaRPr lang="en-US" b="1" dirty="0"/>
          </a:p>
        </p:txBody>
      </p:sp>
      <p:sp>
        <p:nvSpPr>
          <p:cNvPr id="3" name="Content Placeholder 2"/>
          <p:cNvSpPr>
            <a:spLocks noGrp="1"/>
          </p:cNvSpPr>
          <p:nvPr>
            <p:ph idx="1"/>
          </p:nvPr>
        </p:nvSpPr>
        <p:spPr/>
        <p:txBody>
          <a:bodyPr/>
          <a:lstStyle/>
          <a:p>
            <a:r>
              <a:rPr lang="en-US" dirty="0" smtClean="0"/>
              <a:t>Goals communicate </a:t>
            </a:r>
            <a:r>
              <a:rPr lang="en-US" dirty="0"/>
              <a:t>clear expectations for-- and build real urgency around--the kind of improvements necessary to get all children, rather than just some, on a trajectory to be ready for college and career. </a:t>
            </a:r>
          </a:p>
          <a:p>
            <a:r>
              <a:rPr lang="en-US" dirty="0"/>
              <a:t>Getting the goals right is critical. </a:t>
            </a:r>
            <a:r>
              <a:rPr lang="en-US" dirty="0" smtClean="0"/>
              <a:t>Goals should be both </a:t>
            </a:r>
            <a:r>
              <a:rPr lang="en-US" u="sng" dirty="0" smtClean="0"/>
              <a:t>ambitious and attainable</a:t>
            </a:r>
            <a:r>
              <a:rPr lang="en-US" dirty="0" smtClean="0"/>
              <a:t>. </a:t>
            </a:r>
          </a:p>
          <a:p>
            <a:pPr lvl="1"/>
            <a:r>
              <a:rPr lang="en-US" dirty="0" smtClean="0"/>
              <a:t>Goals </a:t>
            </a:r>
            <a:r>
              <a:rPr lang="en-US" dirty="0"/>
              <a:t>that are too low won’t lead to meaningful change for students. </a:t>
            </a:r>
            <a:endParaRPr lang="en-US" dirty="0" smtClean="0"/>
          </a:p>
          <a:p>
            <a:pPr lvl="1"/>
            <a:r>
              <a:rPr lang="en-US" dirty="0" smtClean="0"/>
              <a:t>Goals </a:t>
            </a:r>
            <a:r>
              <a:rPr lang="en-US" dirty="0"/>
              <a:t>that are so high as to feel completely out of reach will result in a lack of buy-in from educators, and are likely to be dismissed as unrealistic. </a:t>
            </a:r>
          </a:p>
        </p:txBody>
      </p:sp>
    </p:spTree>
    <p:extLst>
      <p:ext uri="{BB962C8B-B14F-4D97-AF65-F5344CB8AC3E}">
        <p14:creationId xmlns:p14="http://schemas.microsoft.com/office/powerpoint/2010/main" val="25055142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States could take different approaches for setting goals</a:t>
            </a:r>
            <a:endParaRPr lang="en-US" b="1" dirty="0"/>
          </a:p>
        </p:txBody>
      </p:sp>
      <p:sp>
        <p:nvSpPr>
          <p:cNvPr id="3" name="Content Placeholder 2"/>
          <p:cNvSpPr>
            <a:spLocks noGrp="1"/>
          </p:cNvSpPr>
          <p:nvPr>
            <p:ph idx="1"/>
          </p:nvPr>
        </p:nvSpPr>
        <p:spPr/>
        <p:txBody>
          <a:bodyPr>
            <a:normAutofit lnSpcReduction="10000"/>
          </a:bodyPr>
          <a:lstStyle/>
          <a:p>
            <a:r>
              <a:rPr lang="en-US" dirty="0" smtClean="0"/>
              <a:t>They could pick a number that they think the public will find palatable. </a:t>
            </a:r>
          </a:p>
          <a:p>
            <a:r>
              <a:rPr lang="en-US" dirty="0" smtClean="0"/>
              <a:t>They could set goals based on how top-performing schools are doing for all students today.</a:t>
            </a:r>
          </a:p>
          <a:p>
            <a:r>
              <a:rPr lang="en-US" dirty="0" smtClean="0"/>
              <a:t>The threshold for getting top credit on each indicator could become the goal for that indicator. </a:t>
            </a:r>
          </a:p>
          <a:p>
            <a:pPr marL="0" indent="0">
              <a:buNone/>
            </a:pPr>
            <a:endParaRPr lang="en-US" dirty="0" smtClean="0"/>
          </a:p>
          <a:p>
            <a:pPr marL="0" indent="0">
              <a:buNone/>
            </a:pPr>
            <a:r>
              <a:rPr lang="en-US" b="1" dirty="0" smtClean="0"/>
              <a:t>Timelines matter a lot, too. </a:t>
            </a:r>
            <a:r>
              <a:rPr lang="en-US" dirty="0" smtClean="0"/>
              <a:t>Expecting schools to reach goals sooner makes a lower goal more ambitious. Giving schools more time to reach a goal makes a higher target for attainable.</a:t>
            </a:r>
          </a:p>
          <a:p>
            <a:pPr marL="0" indent="0">
              <a:buNone/>
            </a:pPr>
            <a:endParaRPr lang="en-US" dirty="0" smtClean="0"/>
          </a:p>
          <a:p>
            <a:endParaRPr lang="en-US" dirty="0"/>
          </a:p>
        </p:txBody>
      </p:sp>
    </p:spTree>
    <p:extLst>
      <p:ext uri="{BB962C8B-B14F-4D97-AF65-F5344CB8AC3E}">
        <p14:creationId xmlns:p14="http://schemas.microsoft.com/office/powerpoint/2010/main" val="31829953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Key questions to ask about goals:</a:t>
            </a:r>
            <a:endParaRPr lang="en-US" b="1"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3600" dirty="0" smtClean="0"/>
              <a:t>Are the goals both ambitious and attainable?</a:t>
            </a:r>
          </a:p>
          <a:p>
            <a:pPr marL="514350" indent="-514350">
              <a:buFont typeface="+mj-lt"/>
              <a:buAutoNum type="arabicPeriod"/>
            </a:pPr>
            <a:r>
              <a:rPr lang="en-US" sz="3600" dirty="0" smtClean="0"/>
              <a:t>Are the goals the same for all groups of students? </a:t>
            </a:r>
          </a:p>
          <a:p>
            <a:pPr marL="514350" indent="-514350">
              <a:buFont typeface="+mj-lt"/>
              <a:buAutoNum type="arabicPeriod"/>
            </a:pPr>
            <a:r>
              <a:rPr lang="en-US" sz="3600" dirty="0" smtClean="0"/>
              <a:t>How will the state track progress toward goals?</a:t>
            </a:r>
            <a:endParaRPr lang="en-US" sz="3600" dirty="0"/>
          </a:p>
        </p:txBody>
      </p:sp>
    </p:spTree>
    <p:extLst>
      <p:ext uri="{BB962C8B-B14F-4D97-AF65-F5344CB8AC3E}">
        <p14:creationId xmlns:p14="http://schemas.microsoft.com/office/powerpoint/2010/main" val="16398945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Are the goals both ambitious and attainable? </a:t>
            </a:r>
            <a:endParaRPr lang="en-US" b="1" dirty="0"/>
          </a:p>
        </p:txBody>
      </p:sp>
      <p:sp>
        <p:nvSpPr>
          <p:cNvPr id="3" name="Content Placeholder 2"/>
          <p:cNvSpPr>
            <a:spLocks noGrp="1"/>
          </p:cNvSpPr>
          <p:nvPr>
            <p:ph idx="1"/>
          </p:nvPr>
        </p:nvSpPr>
        <p:spPr/>
        <p:txBody>
          <a:bodyPr>
            <a:normAutofit lnSpcReduction="10000"/>
          </a:bodyPr>
          <a:lstStyle/>
          <a:p>
            <a:r>
              <a:rPr lang="en-US" b="1" dirty="0" smtClean="0"/>
              <a:t>Ask your state: </a:t>
            </a:r>
            <a:r>
              <a:rPr lang="en-US" dirty="0"/>
              <a:t>If our schools were to continue to make gains similar to those they’ve made in recent years, how many would meet the goals for all students? For each group of students? </a:t>
            </a:r>
          </a:p>
          <a:p>
            <a:endParaRPr lang="en-US" dirty="0" smtClean="0"/>
          </a:p>
          <a:p>
            <a:r>
              <a:rPr lang="en-US" b="1" dirty="0" smtClean="0"/>
              <a:t>What to look for in the answer: </a:t>
            </a:r>
          </a:p>
          <a:p>
            <a:pPr lvl="1"/>
            <a:r>
              <a:rPr lang="en-US" b="1" u="sng" dirty="0" smtClean="0"/>
              <a:t>Less than half of schools</a:t>
            </a:r>
            <a:r>
              <a:rPr lang="en-US" u="sng" dirty="0" smtClean="0"/>
              <a:t> </a:t>
            </a:r>
            <a:r>
              <a:rPr lang="en-US" dirty="0" smtClean="0"/>
              <a:t>should be able to meet goals for the all- student group.</a:t>
            </a:r>
          </a:p>
          <a:p>
            <a:pPr lvl="1"/>
            <a:r>
              <a:rPr lang="en-US" dirty="0" smtClean="0"/>
              <a:t>For </a:t>
            </a:r>
            <a:r>
              <a:rPr lang="en-US" dirty="0"/>
              <a:t>low-income students, students of color, English learners and students with disabilities, the numbers should be even smaller. Only the highest-achieving and fastest improving schools - perhaps between </a:t>
            </a:r>
            <a:r>
              <a:rPr lang="en-US" b="1" u="sng" dirty="0"/>
              <a:t>10 and 20 percent</a:t>
            </a:r>
            <a:r>
              <a:rPr lang="en-US" b="1" dirty="0"/>
              <a:t> -- </a:t>
            </a:r>
            <a:r>
              <a:rPr lang="en-US" dirty="0"/>
              <a:t>should be able to meet the state’s proposed goals by simply continuing to do what they are currently doing. </a:t>
            </a:r>
            <a:endParaRPr lang="en-US" dirty="0" smtClean="0"/>
          </a:p>
        </p:txBody>
      </p:sp>
    </p:spTree>
    <p:extLst>
      <p:ext uri="{BB962C8B-B14F-4D97-AF65-F5344CB8AC3E}">
        <p14:creationId xmlns:p14="http://schemas.microsoft.com/office/powerpoint/2010/main" val="40482712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Are goals the same for all groups of students?</a:t>
            </a:r>
            <a:endParaRPr lang="en-US" b="1" dirty="0"/>
          </a:p>
        </p:txBody>
      </p:sp>
      <p:sp>
        <p:nvSpPr>
          <p:cNvPr id="3" name="Content Placeholder 2"/>
          <p:cNvSpPr>
            <a:spLocks noGrp="1"/>
          </p:cNvSpPr>
          <p:nvPr>
            <p:ph idx="1"/>
          </p:nvPr>
        </p:nvSpPr>
        <p:spPr/>
        <p:txBody>
          <a:bodyPr>
            <a:normAutofit/>
          </a:bodyPr>
          <a:lstStyle/>
          <a:p>
            <a:r>
              <a:rPr lang="en-US" dirty="0"/>
              <a:t>To avoid sending the signal that states expect lower achievement for groups that start out further behind, states should set </a:t>
            </a:r>
            <a:r>
              <a:rPr lang="en-US" b="1" dirty="0"/>
              <a:t>the same goal </a:t>
            </a:r>
            <a:r>
              <a:rPr lang="en-US" dirty="0"/>
              <a:t>– </a:t>
            </a:r>
            <a:r>
              <a:rPr lang="en-US" dirty="0" smtClean="0"/>
              <a:t>e.g., </a:t>
            </a:r>
            <a:r>
              <a:rPr lang="en-US" dirty="0"/>
              <a:t>the percent of students that must be on grade </a:t>
            </a:r>
            <a:r>
              <a:rPr lang="en-US" dirty="0" smtClean="0"/>
              <a:t>level </a:t>
            </a:r>
            <a:r>
              <a:rPr lang="en-US" dirty="0"/>
              <a:t>-- </a:t>
            </a:r>
            <a:r>
              <a:rPr lang="en-US" b="1" dirty="0"/>
              <a:t>for all schools and all groups of students</a:t>
            </a:r>
            <a:r>
              <a:rPr lang="en-US" dirty="0"/>
              <a:t>. </a:t>
            </a:r>
          </a:p>
          <a:p>
            <a:r>
              <a:rPr lang="en-US" dirty="0"/>
              <a:t>If a state chooses to set different accountability </a:t>
            </a:r>
            <a:r>
              <a:rPr lang="en-US" dirty="0" smtClean="0"/>
              <a:t>goals state </a:t>
            </a:r>
            <a:r>
              <a:rPr lang="en-US" dirty="0"/>
              <a:t>leaders must ensure and make absolutely clear that </a:t>
            </a:r>
          </a:p>
          <a:p>
            <a:pPr lvl="1"/>
            <a:r>
              <a:rPr lang="en-US" dirty="0"/>
              <a:t>The goals demand </a:t>
            </a:r>
            <a:r>
              <a:rPr lang="en-US" b="1" dirty="0"/>
              <a:t>more progress </a:t>
            </a:r>
            <a:r>
              <a:rPr lang="en-US" dirty="0"/>
              <a:t>for schools and groups of students that are further behind; and </a:t>
            </a:r>
          </a:p>
          <a:p>
            <a:pPr lvl="1"/>
            <a:r>
              <a:rPr lang="en-US" dirty="0"/>
              <a:t>Meeting these goals will place schools </a:t>
            </a:r>
            <a:r>
              <a:rPr lang="en-US" b="1" dirty="0"/>
              <a:t>on a path to the same ultimate goal </a:t>
            </a:r>
            <a:r>
              <a:rPr lang="en-US" dirty="0"/>
              <a:t>(such </a:t>
            </a:r>
            <a:r>
              <a:rPr lang="en-US" dirty="0" smtClean="0"/>
              <a:t>as a </a:t>
            </a:r>
            <a:r>
              <a:rPr lang="en-US" dirty="0"/>
              <a:t>100 percent </a:t>
            </a:r>
            <a:r>
              <a:rPr lang="en-US" dirty="0" smtClean="0"/>
              <a:t>on grade-level </a:t>
            </a:r>
            <a:r>
              <a:rPr lang="en-US" dirty="0"/>
              <a:t>rate). If this is not clear </a:t>
            </a:r>
            <a:r>
              <a:rPr lang="en-US" dirty="0" smtClean="0"/>
              <a:t>those </a:t>
            </a:r>
            <a:r>
              <a:rPr lang="en-US" dirty="0"/>
              <a:t>goals are unacceptable. </a:t>
            </a:r>
          </a:p>
          <a:p>
            <a:endParaRPr lang="en-US" dirty="0"/>
          </a:p>
        </p:txBody>
      </p:sp>
    </p:spTree>
    <p:extLst>
      <p:ext uri="{BB962C8B-B14F-4D97-AF65-F5344CB8AC3E}">
        <p14:creationId xmlns:p14="http://schemas.microsoft.com/office/powerpoint/2010/main" val="15060948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1446" y="2881558"/>
            <a:ext cx="5548209" cy="876266"/>
          </a:xfrm>
        </p:spPr>
        <p:txBody>
          <a:bodyPr>
            <a:noAutofit/>
          </a:bodyPr>
          <a:lstStyle/>
          <a:p>
            <a:r>
              <a:rPr lang="en-US" sz="3600" b="1" dirty="0" smtClean="0"/>
              <a:t>But the way rating criteria are designed can make the difference between illuminating educational disparities…</a:t>
            </a:r>
            <a:br>
              <a:rPr lang="en-US" sz="3600" b="1" dirty="0" smtClean="0"/>
            </a:br>
            <a:r>
              <a:rPr lang="en-US" sz="3600" b="1" dirty="0"/>
              <a:t/>
            </a:r>
            <a:br>
              <a:rPr lang="en-US" sz="3600" b="1" dirty="0"/>
            </a:br>
            <a:r>
              <a:rPr lang="en-US" sz="3600" b="1" dirty="0" smtClean="0"/>
              <a:t/>
            </a:r>
            <a:br>
              <a:rPr lang="en-US" sz="3600" b="1" dirty="0" smtClean="0"/>
            </a:br>
            <a:r>
              <a:rPr lang="en-US" sz="3600" b="1" dirty="0" smtClean="0"/>
              <a:t>or hiding them. </a:t>
            </a:r>
            <a:endParaRPr lang="en-US" sz="2800" b="1" dirty="0"/>
          </a:p>
        </p:txBody>
      </p:sp>
      <p:pic>
        <p:nvPicPr>
          <p:cNvPr id="6" name="Picture 5"/>
          <p:cNvPicPr>
            <a:picLocks/>
          </p:cNvPicPr>
          <p:nvPr/>
        </p:nvPicPr>
        <p:blipFill>
          <a:blip r:embed="rId2">
            <a:extLst>
              <a:ext uri="{28A0092B-C50C-407E-A947-70E740481C1C}">
                <a14:useLocalDpi xmlns:a14="http://schemas.microsoft.com/office/drawing/2010/main" val="0"/>
              </a:ext>
            </a:extLst>
          </a:blip>
          <a:stretch>
            <a:fillRect/>
          </a:stretch>
        </p:blipFill>
        <p:spPr>
          <a:xfrm>
            <a:off x="6919782" y="1057347"/>
            <a:ext cx="3674077" cy="327575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97917" y="3757824"/>
            <a:ext cx="2411802" cy="2509056"/>
          </a:xfrm>
          <a:prstGeom prst="ellipse">
            <a:avLst/>
          </a:prstGeom>
          <a:ln>
            <a:noFill/>
          </a:ln>
          <a:effectLst>
            <a:softEdge rad="112500"/>
          </a:effectLst>
        </p:spPr>
      </p:pic>
    </p:spTree>
    <p:extLst>
      <p:ext uri="{BB962C8B-B14F-4D97-AF65-F5344CB8AC3E}">
        <p14:creationId xmlns:p14="http://schemas.microsoft.com/office/powerpoint/2010/main" val="26114566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potential goal-setting approaches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76971606"/>
              </p:ext>
            </p:extLst>
          </p:nvPr>
        </p:nvGraphicFramePr>
        <p:xfrm>
          <a:off x="677055" y="1467934"/>
          <a:ext cx="10837890" cy="4703464"/>
        </p:xfrm>
        <a:graphic>
          <a:graphicData uri="http://schemas.openxmlformats.org/drawingml/2006/table">
            <a:tbl>
              <a:tblPr firstRow="1" firstCol="1" bandRow="1">
                <a:tableStyleId>{5940675A-B579-460E-94D1-54222C63F5DA}</a:tableStyleId>
              </a:tblPr>
              <a:tblGrid>
                <a:gridCol w="5418945"/>
                <a:gridCol w="5418945"/>
              </a:tblGrid>
              <a:tr h="568344">
                <a:tc>
                  <a:txBody>
                    <a:bodyPr/>
                    <a:lstStyle/>
                    <a:p>
                      <a:pPr marL="0" marR="0" algn="ctr">
                        <a:lnSpc>
                          <a:spcPct val="106000"/>
                        </a:lnSpc>
                        <a:spcBef>
                          <a:spcPts val="0"/>
                        </a:spcBef>
                        <a:spcAft>
                          <a:spcPts val="0"/>
                        </a:spcAft>
                      </a:pPr>
                      <a:r>
                        <a:rPr lang="en-US" sz="1600" dirty="0">
                          <a:effectLst/>
                        </a:rPr>
                        <a:t>Approach</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6000"/>
                        </a:lnSpc>
                        <a:spcBef>
                          <a:spcPts val="0"/>
                        </a:spcBef>
                        <a:spcAft>
                          <a:spcPts val="0"/>
                        </a:spcAft>
                      </a:pPr>
                      <a:r>
                        <a:rPr lang="en-US" sz="1600" dirty="0">
                          <a:effectLst/>
                        </a:rPr>
                        <a:t>Notes</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82097">
                <a:tc>
                  <a:txBody>
                    <a:bodyPr/>
                    <a:lstStyle/>
                    <a:p>
                      <a:pPr marL="0" marR="0">
                        <a:lnSpc>
                          <a:spcPct val="106000"/>
                        </a:lnSpc>
                        <a:spcBef>
                          <a:spcPts val="0"/>
                        </a:spcBef>
                        <a:spcAft>
                          <a:spcPts val="0"/>
                        </a:spcAft>
                      </a:pPr>
                      <a:r>
                        <a:rPr lang="en-US" sz="1600" dirty="0">
                          <a:effectLst/>
                        </a:rPr>
                        <a:t>Set goals based on how top-performing (e.g., top 10 percent) of schools are doing for students overall. Expect all schools to reach this level of achievement in 10 years for all groups of students.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50"/>
                    </a:solidFill>
                  </a:tcPr>
                </a:tc>
                <a:tc>
                  <a:txBody>
                    <a:bodyPr/>
                    <a:lstStyle/>
                    <a:p>
                      <a:pPr marL="0" marR="0">
                        <a:lnSpc>
                          <a:spcPct val="106000"/>
                        </a:lnSpc>
                        <a:spcBef>
                          <a:spcPts val="0"/>
                        </a:spcBef>
                        <a:spcAft>
                          <a:spcPts val="0"/>
                        </a:spcAft>
                      </a:pPr>
                      <a:r>
                        <a:rPr lang="en-US" sz="1600" dirty="0">
                          <a:effectLst/>
                        </a:rPr>
                        <a:t>This goal will require most schools to make substantial improvement, and to make bigger gains for groups of students that are further behind. The goal is the same for all schools and all student groups.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50"/>
                    </a:solidFill>
                  </a:tcPr>
                </a:tc>
              </a:tr>
              <a:tr h="982097">
                <a:tc>
                  <a:txBody>
                    <a:bodyPr/>
                    <a:lstStyle/>
                    <a:p>
                      <a:pPr marL="0" marR="0">
                        <a:lnSpc>
                          <a:spcPct val="106000"/>
                        </a:lnSpc>
                        <a:spcBef>
                          <a:spcPts val="0"/>
                        </a:spcBef>
                        <a:spcAft>
                          <a:spcPts val="0"/>
                        </a:spcAft>
                      </a:pPr>
                      <a:r>
                        <a:rPr lang="en-US" sz="1600" dirty="0">
                          <a:effectLst/>
                        </a:rPr>
                        <a:t>Expect all schools to get half-way to the ultimate goal (e.g., 100 percent on grade level) within 10 years.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marL="0" marR="0">
                        <a:lnSpc>
                          <a:spcPct val="106000"/>
                        </a:lnSpc>
                        <a:spcBef>
                          <a:spcPts val="0"/>
                        </a:spcBef>
                        <a:spcAft>
                          <a:spcPts val="0"/>
                        </a:spcAft>
                      </a:pPr>
                      <a:r>
                        <a:rPr lang="en-US" sz="1600" dirty="0">
                          <a:effectLst/>
                        </a:rPr>
                        <a:t>While this approach will also require bigger gains for schools and student groups that are further behind, it can be misinterpreted as setting different expectations for different groups of students.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r>
              <a:tr h="982097">
                <a:tc>
                  <a:txBody>
                    <a:bodyPr/>
                    <a:lstStyle/>
                    <a:p>
                      <a:pPr marL="0" marR="0">
                        <a:lnSpc>
                          <a:spcPct val="106000"/>
                        </a:lnSpc>
                        <a:spcBef>
                          <a:spcPts val="0"/>
                        </a:spcBef>
                        <a:spcAft>
                          <a:spcPts val="0"/>
                        </a:spcAft>
                      </a:pPr>
                      <a:r>
                        <a:rPr lang="en-US" sz="1600" dirty="0">
                          <a:solidFill>
                            <a:schemeClr val="bg1"/>
                          </a:solidFill>
                          <a:effectLst/>
                        </a:rPr>
                        <a:t>Set goals for each student group based on how top-performing schools are doing for that group now. Expect all schools to reach that level of achievement in 10 years. </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00000"/>
                    </a:solidFill>
                  </a:tcPr>
                </a:tc>
                <a:tc>
                  <a:txBody>
                    <a:bodyPr/>
                    <a:lstStyle/>
                    <a:p>
                      <a:pPr marL="0" marR="0">
                        <a:lnSpc>
                          <a:spcPct val="106000"/>
                        </a:lnSpc>
                        <a:spcBef>
                          <a:spcPts val="0"/>
                        </a:spcBef>
                        <a:spcAft>
                          <a:spcPts val="0"/>
                        </a:spcAft>
                      </a:pPr>
                      <a:r>
                        <a:rPr lang="en-US" sz="1600" dirty="0">
                          <a:solidFill>
                            <a:schemeClr val="bg1"/>
                          </a:solidFill>
                          <a:effectLst/>
                        </a:rPr>
                        <a:t>This approach sets different expectations for each student group. Schools are only expected to do as well for each student group as top-performing schools are doing for that group right now. </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00000"/>
                    </a:solidFill>
                  </a:tcPr>
                </a:tc>
              </a:tr>
              <a:tr h="982097">
                <a:tc>
                  <a:txBody>
                    <a:bodyPr/>
                    <a:lstStyle/>
                    <a:p>
                      <a:pPr marL="0" marR="0">
                        <a:lnSpc>
                          <a:spcPct val="106000"/>
                        </a:lnSpc>
                        <a:spcBef>
                          <a:spcPts val="0"/>
                        </a:spcBef>
                        <a:spcAft>
                          <a:spcPts val="0"/>
                        </a:spcAft>
                      </a:pPr>
                      <a:r>
                        <a:rPr lang="en-US" sz="1600">
                          <a:solidFill>
                            <a:schemeClr val="bg1"/>
                          </a:solidFill>
                          <a:effectLst/>
                        </a:rPr>
                        <a:t>Expect all schools to improve the percent of students on grade level by 2 points per year for all students and each student group. </a:t>
                      </a:r>
                      <a:endParaRPr lang="en-US" sz="16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00000"/>
                    </a:solidFill>
                  </a:tcPr>
                </a:tc>
                <a:tc>
                  <a:txBody>
                    <a:bodyPr/>
                    <a:lstStyle/>
                    <a:p>
                      <a:pPr marL="0" marR="0">
                        <a:lnSpc>
                          <a:spcPct val="106000"/>
                        </a:lnSpc>
                        <a:spcBef>
                          <a:spcPts val="0"/>
                        </a:spcBef>
                        <a:spcAft>
                          <a:spcPts val="0"/>
                        </a:spcAft>
                      </a:pPr>
                      <a:r>
                        <a:rPr lang="en-US" sz="1600" dirty="0">
                          <a:solidFill>
                            <a:schemeClr val="bg1"/>
                          </a:solidFill>
                          <a:effectLst/>
                        </a:rPr>
                        <a:t>This approach fails to require more progress for schools and groups that are further behind, and as a result, enables disparities in opportunity and achievement between groups of students to continue. </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00000"/>
                    </a:solidFill>
                  </a:tcPr>
                </a:tc>
              </a:tr>
            </a:tbl>
          </a:graphicData>
        </a:graphic>
      </p:graphicFrame>
    </p:spTree>
    <p:extLst>
      <p:ext uri="{BB962C8B-B14F-4D97-AF65-F5344CB8AC3E}">
        <p14:creationId xmlns:p14="http://schemas.microsoft.com/office/powerpoint/2010/main" val="38825530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will the state measure progress toward the goals?</a:t>
            </a:r>
            <a:endParaRPr lang="en-US" dirty="0"/>
          </a:p>
        </p:txBody>
      </p:sp>
      <p:sp>
        <p:nvSpPr>
          <p:cNvPr id="3" name="Content Placeholder 2"/>
          <p:cNvSpPr>
            <a:spLocks noGrp="1"/>
          </p:cNvSpPr>
          <p:nvPr>
            <p:ph idx="1"/>
          </p:nvPr>
        </p:nvSpPr>
        <p:spPr>
          <a:xfrm>
            <a:off x="838200" y="1825625"/>
            <a:ext cx="7901066" cy="4351338"/>
          </a:xfrm>
        </p:spPr>
        <p:txBody>
          <a:bodyPr/>
          <a:lstStyle/>
          <a:p>
            <a:r>
              <a:rPr lang="en-US" dirty="0" smtClean="0"/>
              <a:t>States could set one benchmark that they expect all schools to reach for all groups of students each year. </a:t>
            </a:r>
          </a:p>
          <a:p>
            <a:pPr lvl="1"/>
            <a:r>
              <a:rPr lang="en-US" dirty="0" smtClean="0"/>
              <a:t>This approach doesn’t recognize the fact that schools start out in very different places. </a:t>
            </a:r>
          </a:p>
          <a:p>
            <a:pPr lvl="1"/>
            <a:r>
              <a:rPr lang="en-US" dirty="0" smtClean="0"/>
              <a:t>Low performing schools that make lots of progress won’t get credit. </a:t>
            </a:r>
          </a:p>
          <a:p>
            <a:pPr lvl="1"/>
            <a:r>
              <a:rPr lang="en-US" dirty="0" smtClean="0"/>
              <a:t>High performing schools that don’t improve could still meet the annual target.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760540875"/>
              </p:ext>
            </p:extLst>
          </p:nvPr>
        </p:nvGraphicFramePr>
        <p:xfrm>
          <a:off x="9070975" y="1825625"/>
          <a:ext cx="2741274" cy="3420932"/>
        </p:xfrm>
        <a:graphic>
          <a:graphicData uri="http://schemas.openxmlformats.org/drawingml/2006/table">
            <a:tbl>
              <a:tblPr firstRow="1" firstCol="1" bandRow="1">
                <a:tableStyleId>{5C22544A-7EE6-4342-B048-85BDC9FD1C3A}</a:tableStyleId>
              </a:tblPr>
              <a:tblGrid>
                <a:gridCol w="819713"/>
                <a:gridCol w="1921561"/>
              </a:tblGrid>
              <a:tr h="496341">
                <a:tc gridSpan="2">
                  <a:txBody>
                    <a:bodyPr/>
                    <a:lstStyle/>
                    <a:p>
                      <a:pPr marL="0" marR="0" algn="ctr">
                        <a:lnSpc>
                          <a:spcPct val="106000"/>
                        </a:lnSpc>
                        <a:spcBef>
                          <a:spcPts val="0"/>
                        </a:spcBef>
                        <a:spcAft>
                          <a:spcPts val="0"/>
                        </a:spcAft>
                      </a:pPr>
                      <a:r>
                        <a:rPr lang="en-US" sz="1100" dirty="0">
                          <a:effectLst/>
                        </a:rPr>
                        <a:t>Figure 2: Setting a single annual progress target for all schools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r>
              <a:tr h="496341">
                <a:tc>
                  <a:txBody>
                    <a:bodyPr/>
                    <a:lstStyle/>
                    <a:p>
                      <a:pPr marL="0" marR="0" algn="ctr">
                        <a:lnSpc>
                          <a:spcPct val="106000"/>
                        </a:lnSpc>
                        <a:spcBef>
                          <a:spcPts val="0"/>
                        </a:spcBef>
                        <a:spcAft>
                          <a:spcPts val="0"/>
                        </a:spcAft>
                      </a:pPr>
                      <a:r>
                        <a:rPr lang="en-US" sz="1100">
                          <a:effectLst/>
                        </a:rPr>
                        <a:t>Year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6000"/>
                        </a:lnSpc>
                        <a:spcBef>
                          <a:spcPts val="0"/>
                        </a:spcBef>
                        <a:spcAft>
                          <a:spcPts val="0"/>
                        </a:spcAft>
                      </a:pPr>
                      <a:r>
                        <a:rPr lang="en-US" sz="1100">
                          <a:effectLst/>
                        </a:rPr>
                        <a:t>Progress Target (Percent on grade level)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2825">
                <a:tc>
                  <a:txBody>
                    <a:bodyPr/>
                    <a:lstStyle/>
                    <a:p>
                      <a:pPr marL="0" marR="0" algn="ctr">
                        <a:lnSpc>
                          <a:spcPct val="106000"/>
                        </a:lnSpc>
                        <a:spcBef>
                          <a:spcPts val="0"/>
                        </a:spcBef>
                        <a:spcAft>
                          <a:spcPts val="0"/>
                        </a:spcAft>
                      </a:pPr>
                      <a:r>
                        <a:rPr lang="en-US" sz="1100">
                          <a:effectLst/>
                        </a:rPr>
                        <a:t>2017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6000"/>
                        </a:lnSpc>
                        <a:spcBef>
                          <a:spcPts val="0"/>
                        </a:spcBef>
                        <a:spcAft>
                          <a:spcPts val="0"/>
                        </a:spcAft>
                      </a:pPr>
                      <a:r>
                        <a:rPr lang="en-US" sz="1100">
                          <a:effectLst/>
                        </a:rPr>
                        <a:t>34 percent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2825">
                <a:tc>
                  <a:txBody>
                    <a:bodyPr/>
                    <a:lstStyle/>
                    <a:p>
                      <a:pPr marL="0" marR="0" algn="ctr">
                        <a:lnSpc>
                          <a:spcPct val="106000"/>
                        </a:lnSpc>
                        <a:spcBef>
                          <a:spcPts val="0"/>
                        </a:spcBef>
                        <a:spcAft>
                          <a:spcPts val="0"/>
                        </a:spcAft>
                      </a:pPr>
                      <a:r>
                        <a:rPr lang="en-US" sz="1100">
                          <a:effectLst/>
                        </a:rPr>
                        <a:t>2018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6000"/>
                        </a:lnSpc>
                        <a:spcBef>
                          <a:spcPts val="0"/>
                        </a:spcBef>
                        <a:spcAft>
                          <a:spcPts val="0"/>
                        </a:spcAft>
                      </a:pPr>
                      <a:r>
                        <a:rPr lang="en-US" sz="1100">
                          <a:effectLst/>
                        </a:rPr>
                        <a:t>38 percent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2825">
                <a:tc>
                  <a:txBody>
                    <a:bodyPr/>
                    <a:lstStyle/>
                    <a:p>
                      <a:pPr marL="0" marR="0" algn="ctr">
                        <a:lnSpc>
                          <a:spcPct val="106000"/>
                        </a:lnSpc>
                        <a:spcBef>
                          <a:spcPts val="0"/>
                        </a:spcBef>
                        <a:spcAft>
                          <a:spcPts val="0"/>
                        </a:spcAft>
                      </a:pPr>
                      <a:r>
                        <a:rPr lang="en-US" sz="1100">
                          <a:effectLst/>
                        </a:rPr>
                        <a:t>2019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6000"/>
                        </a:lnSpc>
                        <a:spcBef>
                          <a:spcPts val="0"/>
                        </a:spcBef>
                        <a:spcAft>
                          <a:spcPts val="0"/>
                        </a:spcAft>
                      </a:pPr>
                      <a:r>
                        <a:rPr lang="en-US" sz="1100">
                          <a:effectLst/>
                        </a:rPr>
                        <a:t>42 percent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2825">
                <a:tc>
                  <a:txBody>
                    <a:bodyPr/>
                    <a:lstStyle/>
                    <a:p>
                      <a:pPr marL="0" marR="0" algn="ctr">
                        <a:lnSpc>
                          <a:spcPct val="106000"/>
                        </a:lnSpc>
                        <a:spcBef>
                          <a:spcPts val="0"/>
                        </a:spcBef>
                        <a:spcAft>
                          <a:spcPts val="0"/>
                        </a:spcAft>
                      </a:pPr>
                      <a:r>
                        <a:rPr lang="en-US" sz="1100">
                          <a:effectLst/>
                        </a:rPr>
                        <a:t>2020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6000"/>
                        </a:lnSpc>
                        <a:spcBef>
                          <a:spcPts val="0"/>
                        </a:spcBef>
                        <a:spcAft>
                          <a:spcPts val="0"/>
                        </a:spcAft>
                      </a:pPr>
                      <a:r>
                        <a:rPr lang="en-US" sz="1100">
                          <a:effectLst/>
                        </a:rPr>
                        <a:t>46 percent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2825">
                <a:tc>
                  <a:txBody>
                    <a:bodyPr/>
                    <a:lstStyle/>
                    <a:p>
                      <a:pPr marL="0" marR="0" algn="ctr">
                        <a:lnSpc>
                          <a:spcPct val="106000"/>
                        </a:lnSpc>
                        <a:spcBef>
                          <a:spcPts val="0"/>
                        </a:spcBef>
                        <a:spcAft>
                          <a:spcPts val="0"/>
                        </a:spcAft>
                      </a:pPr>
                      <a:r>
                        <a:rPr lang="en-US" sz="1100">
                          <a:effectLst/>
                        </a:rPr>
                        <a:t>2021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6000"/>
                        </a:lnSpc>
                        <a:spcBef>
                          <a:spcPts val="0"/>
                        </a:spcBef>
                        <a:spcAft>
                          <a:spcPts val="0"/>
                        </a:spcAft>
                      </a:pPr>
                      <a:r>
                        <a:rPr lang="en-US" sz="1100">
                          <a:effectLst/>
                        </a:rPr>
                        <a:t>50 percent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2825">
                <a:tc>
                  <a:txBody>
                    <a:bodyPr/>
                    <a:lstStyle/>
                    <a:p>
                      <a:pPr marL="0" marR="0" algn="ctr">
                        <a:lnSpc>
                          <a:spcPct val="106000"/>
                        </a:lnSpc>
                        <a:spcBef>
                          <a:spcPts val="0"/>
                        </a:spcBef>
                        <a:spcAft>
                          <a:spcPts val="0"/>
                        </a:spcAft>
                      </a:pPr>
                      <a:r>
                        <a:rPr lang="en-US" sz="1100">
                          <a:effectLst/>
                        </a:rPr>
                        <a:t>2022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6000"/>
                        </a:lnSpc>
                        <a:spcBef>
                          <a:spcPts val="0"/>
                        </a:spcBef>
                        <a:spcAft>
                          <a:spcPts val="0"/>
                        </a:spcAft>
                      </a:pPr>
                      <a:r>
                        <a:rPr lang="en-US" sz="1100">
                          <a:effectLst/>
                        </a:rPr>
                        <a:t>54 percent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2825">
                <a:tc>
                  <a:txBody>
                    <a:bodyPr/>
                    <a:lstStyle/>
                    <a:p>
                      <a:pPr marL="0" marR="0" algn="ctr">
                        <a:lnSpc>
                          <a:spcPct val="106000"/>
                        </a:lnSpc>
                        <a:spcBef>
                          <a:spcPts val="0"/>
                        </a:spcBef>
                        <a:spcAft>
                          <a:spcPts val="0"/>
                        </a:spcAft>
                      </a:pPr>
                      <a:r>
                        <a:rPr lang="en-US" sz="1100">
                          <a:effectLst/>
                        </a:rPr>
                        <a:t>2023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6000"/>
                        </a:lnSpc>
                        <a:spcBef>
                          <a:spcPts val="0"/>
                        </a:spcBef>
                        <a:spcAft>
                          <a:spcPts val="0"/>
                        </a:spcAft>
                      </a:pPr>
                      <a:r>
                        <a:rPr lang="en-US" sz="1100">
                          <a:effectLst/>
                        </a:rPr>
                        <a:t>58 percent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2825">
                <a:tc>
                  <a:txBody>
                    <a:bodyPr/>
                    <a:lstStyle/>
                    <a:p>
                      <a:pPr marL="0" marR="0" algn="ctr">
                        <a:lnSpc>
                          <a:spcPct val="106000"/>
                        </a:lnSpc>
                        <a:spcBef>
                          <a:spcPts val="0"/>
                        </a:spcBef>
                        <a:spcAft>
                          <a:spcPts val="0"/>
                        </a:spcAft>
                      </a:pPr>
                      <a:r>
                        <a:rPr lang="en-US" sz="1100">
                          <a:effectLst/>
                        </a:rPr>
                        <a:t>2024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6000"/>
                        </a:lnSpc>
                        <a:spcBef>
                          <a:spcPts val="0"/>
                        </a:spcBef>
                        <a:spcAft>
                          <a:spcPts val="0"/>
                        </a:spcAft>
                      </a:pPr>
                      <a:r>
                        <a:rPr lang="en-US" sz="1100">
                          <a:effectLst/>
                        </a:rPr>
                        <a:t>62 percent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2825">
                <a:tc>
                  <a:txBody>
                    <a:bodyPr/>
                    <a:lstStyle/>
                    <a:p>
                      <a:pPr marL="0" marR="0" algn="ctr">
                        <a:lnSpc>
                          <a:spcPct val="106000"/>
                        </a:lnSpc>
                        <a:spcBef>
                          <a:spcPts val="0"/>
                        </a:spcBef>
                        <a:spcAft>
                          <a:spcPts val="0"/>
                        </a:spcAft>
                      </a:pPr>
                      <a:r>
                        <a:rPr lang="en-US" sz="1100">
                          <a:effectLst/>
                        </a:rPr>
                        <a:t>2025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6000"/>
                        </a:lnSpc>
                        <a:spcBef>
                          <a:spcPts val="0"/>
                        </a:spcBef>
                        <a:spcAft>
                          <a:spcPts val="0"/>
                        </a:spcAft>
                      </a:pPr>
                      <a:r>
                        <a:rPr lang="en-US" sz="1100">
                          <a:effectLst/>
                        </a:rPr>
                        <a:t>66 percent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2825">
                <a:tc>
                  <a:txBody>
                    <a:bodyPr/>
                    <a:lstStyle/>
                    <a:p>
                      <a:pPr marL="0" marR="0" algn="ctr">
                        <a:lnSpc>
                          <a:spcPct val="106000"/>
                        </a:lnSpc>
                        <a:spcBef>
                          <a:spcPts val="0"/>
                        </a:spcBef>
                        <a:spcAft>
                          <a:spcPts val="0"/>
                        </a:spcAft>
                      </a:pPr>
                      <a:r>
                        <a:rPr lang="en-US" sz="1100">
                          <a:effectLst/>
                        </a:rPr>
                        <a:t>2026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6000"/>
                        </a:lnSpc>
                        <a:spcBef>
                          <a:spcPts val="0"/>
                        </a:spcBef>
                        <a:spcAft>
                          <a:spcPts val="0"/>
                        </a:spcAft>
                      </a:pPr>
                      <a:r>
                        <a:rPr lang="en-US" sz="1100" dirty="0">
                          <a:effectLst/>
                        </a:rPr>
                        <a:t>70 percent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5684760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will the state measure progress toward the goals</a:t>
            </a:r>
            <a:r>
              <a:rPr lang="en-US" dirty="0" smtClean="0"/>
              <a:t>? Continued. </a:t>
            </a:r>
            <a:endParaRPr lang="en-US" dirty="0"/>
          </a:p>
        </p:txBody>
      </p:sp>
      <p:sp>
        <p:nvSpPr>
          <p:cNvPr id="3" name="Content Placeholder 2"/>
          <p:cNvSpPr>
            <a:spLocks noGrp="1"/>
          </p:cNvSpPr>
          <p:nvPr>
            <p:ph idx="1"/>
          </p:nvPr>
        </p:nvSpPr>
        <p:spPr/>
        <p:txBody>
          <a:bodyPr>
            <a:normAutofit/>
          </a:bodyPr>
          <a:lstStyle/>
          <a:p>
            <a:r>
              <a:rPr lang="en-US" sz="2400" dirty="0" smtClean="0"/>
              <a:t>States </a:t>
            </a:r>
            <a:r>
              <a:rPr lang="en-US" sz="2400" dirty="0"/>
              <a:t>could set targets that take into account where each school is starting from </a:t>
            </a:r>
            <a:r>
              <a:rPr lang="en-US" sz="2400" dirty="0" smtClean="0"/>
              <a:t>for each student group and </a:t>
            </a:r>
            <a:r>
              <a:rPr lang="en-US" sz="2400" dirty="0"/>
              <a:t>map a path toward reaching the state’s </a:t>
            </a:r>
            <a:r>
              <a:rPr lang="en-US" sz="2400" dirty="0" smtClean="0"/>
              <a:t>goal. </a:t>
            </a:r>
          </a:p>
          <a:p>
            <a:r>
              <a:rPr lang="en-US" sz="2400" dirty="0" smtClean="0"/>
              <a:t>This </a:t>
            </a:r>
            <a:r>
              <a:rPr lang="en-US" sz="2400" dirty="0"/>
              <a:t>approach is fairer to schools that start out lower performing, and it makes clear that higher performing schools also have to make progress. </a:t>
            </a:r>
          </a:p>
          <a:p>
            <a:endParaRPr lang="en-US" sz="2400"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2368446" y="3492708"/>
            <a:ext cx="3210394" cy="2542565"/>
          </a:xfrm>
          <a:prstGeom prst="rect">
            <a:avLst/>
          </a:prstGeom>
        </p:spPr>
      </p:pic>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5833671" y="3492708"/>
            <a:ext cx="3190408" cy="2541295"/>
          </a:xfrm>
          <a:prstGeom prst="rect">
            <a:avLst/>
          </a:prstGeom>
        </p:spPr>
      </p:pic>
    </p:spTree>
    <p:extLst>
      <p:ext uri="{BB962C8B-B14F-4D97-AF65-F5344CB8AC3E}">
        <p14:creationId xmlns:p14="http://schemas.microsoft.com/office/powerpoint/2010/main" val="33863142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6951" y="867924"/>
            <a:ext cx="10515600" cy="1325563"/>
          </a:xfrm>
        </p:spPr>
        <p:txBody>
          <a:bodyPr>
            <a:normAutofit fontScale="90000"/>
          </a:bodyPr>
          <a:lstStyle/>
          <a:p>
            <a:r>
              <a:rPr lang="en-US" b="1" dirty="0" smtClean="0"/>
              <a:t>Our example state us using the thresholds schools have to reach to earn the most points on each indicator as our goals. </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02006605"/>
              </p:ext>
            </p:extLst>
          </p:nvPr>
        </p:nvGraphicFramePr>
        <p:xfrm>
          <a:off x="964324" y="2687254"/>
          <a:ext cx="9677400" cy="2225963"/>
        </p:xfrm>
        <a:graphic>
          <a:graphicData uri="http://schemas.openxmlformats.org/drawingml/2006/table">
            <a:tbl>
              <a:tblPr>
                <a:tableStyleId>{5940675A-B579-460E-94D1-54222C63F5DA}</a:tableStyleId>
              </a:tblPr>
              <a:tblGrid>
                <a:gridCol w="1209675"/>
                <a:gridCol w="1209675"/>
                <a:gridCol w="1209675"/>
                <a:gridCol w="1209675"/>
                <a:gridCol w="1209675"/>
                <a:gridCol w="1209675"/>
                <a:gridCol w="1209675"/>
                <a:gridCol w="1209675"/>
              </a:tblGrid>
              <a:tr h="1393459">
                <a:tc>
                  <a:txBody>
                    <a:bodyPr/>
                    <a:lstStyle/>
                    <a:p>
                      <a:pPr algn="ctr" fontAlgn="b"/>
                      <a:endParaRPr lang="en-US" sz="1800" b="0" i="0" u="none" strike="noStrike" dirty="0">
                        <a:solidFill>
                          <a:srgbClr val="000000"/>
                        </a:solidFill>
                        <a:effectLst/>
                        <a:latin typeface="+mn-lt"/>
                      </a:endParaRPr>
                    </a:p>
                  </a:txBody>
                  <a:tcPr marL="9525" marR="9525" marT="9525" marB="0" anchor="ctr"/>
                </a:tc>
                <a:tc>
                  <a:txBody>
                    <a:bodyPr/>
                    <a:lstStyle/>
                    <a:p>
                      <a:pPr algn="ctr" fontAlgn="b"/>
                      <a:r>
                        <a:rPr lang="en-US" sz="1800" u="none" strike="noStrike" dirty="0" smtClean="0">
                          <a:effectLst/>
                        </a:rPr>
                        <a:t>Percent Proficient- </a:t>
                      </a:r>
                      <a:r>
                        <a:rPr lang="en-US" sz="1800" u="none" strike="noStrike" dirty="0">
                          <a:effectLst/>
                        </a:rPr>
                        <a:t>Reading</a:t>
                      </a:r>
                      <a:endParaRPr lang="en-US" sz="1800" b="1" i="0" u="none" strike="noStrike" dirty="0">
                        <a:solidFill>
                          <a:srgbClr val="000000"/>
                        </a:solidFill>
                        <a:effectLst/>
                        <a:latin typeface="+mn-lt"/>
                      </a:endParaRPr>
                    </a:p>
                  </a:txBody>
                  <a:tcPr marL="9525" marR="9525" marT="9525" marB="0" anchor="ctr"/>
                </a:tc>
                <a:tc>
                  <a:txBody>
                    <a:bodyPr/>
                    <a:lstStyle/>
                    <a:p>
                      <a:pPr algn="ctr" fontAlgn="b"/>
                      <a:r>
                        <a:rPr lang="en-US" sz="1800" u="none" strike="noStrike" dirty="0" smtClean="0">
                          <a:effectLst/>
                        </a:rPr>
                        <a:t>Percent</a:t>
                      </a:r>
                      <a:r>
                        <a:rPr lang="en-US" sz="1800" u="none" strike="noStrike" baseline="0" dirty="0" smtClean="0">
                          <a:effectLst/>
                        </a:rPr>
                        <a:t> </a:t>
                      </a:r>
                      <a:r>
                        <a:rPr lang="en-US" sz="1800" u="none" strike="noStrike" dirty="0" smtClean="0">
                          <a:effectLst/>
                        </a:rPr>
                        <a:t>Proficient </a:t>
                      </a:r>
                      <a:r>
                        <a:rPr lang="en-US" sz="1800" u="none" strike="noStrike" dirty="0">
                          <a:effectLst/>
                        </a:rPr>
                        <a:t>- Math</a:t>
                      </a:r>
                      <a:endParaRPr lang="en-US" sz="1800" b="1" i="0" u="none" strike="noStrike" dirty="0">
                        <a:solidFill>
                          <a:srgbClr val="000000"/>
                        </a:solidFill>
                        <a:effectLst/>
                        <a:latin typeface="+mn-lt"/>
                      </a:endParaRPr>
                    </a:p>
                  </a:txBody>
                  <a:tcPr marL="9525" marR="9525" marT="9525" marB="0" anchor="ctr"/>
                </a:tc>
                <a:tc>
                  <a:txBody>
                    <a:bodyPr/>
                    <a:lstStyle/>
                    <a:p>
                      <a:pPr algn="ctr" fontAlgn="b"/>
                      <a:r>
                        <a:rPr lang="en-US" sz="1800" u="none" strike="noStrike" dirty="0" smtClean="0">
                          <a:effectLst/>
                        </a:rPr>
                        <a:t>Percent Proficient </a:t>
                      </a:r>
                      <a:r>
                        <a:rPr lang="en-US" sz="1800" u="none" strike="noStrike" dirty="0">
                          <a:effectLst/>
                        </a:rPr>
                        <a:t>- Science</a:t>
                      </a:r>
                      <a:endParaRPr lang="en-US" sz="1800" b="1" i="0" u="none" strike="noStrike" dirty="0">
                        <a:solidFill>
                          <a:srgbClr val="000000"/>
                        </a:solidFill>
                        <a:effectLst/>
                        <a:latin typeface="+mn-lt"/>
                      </a:endParaRPr>
                    </a:p>
                  </a:txBody>
                  <a:tcPr marL="9525" marR="9525" marT="9525" marB="0" anchor="ctr"/>
                </a:tc>
                <a:tc>
                  <a:txBody>
                    <a:bodyPr/>
                    <a:lstStyle/>
                    <a:p>
                      <a:pPr algn="ctr" fontAlgn="b"/>
                      <a:r>
                        <a:rPr lang="en-US" sz="1800" u="none" strike="noStrike" dirty="0">
                          <a:effectLst/>
                        </a:rPr>
                        <a:t>Adequate Growth - Reading</a:t>
                      </a:r>
                      <a:endParaRPr lang="en-US" sz="1800" b="1" i="0" u="none" strike="noStrike" dirty="0">
                        <a:solidFill>
                          <a:srgbClr val="000000"/>
                        </a:solidFill>
                        <a:effectLst/>
                        <a:latin typeface="+mn-lt"/>
                      </a:endParaRPr>
                    </a:p>
                  </a:txBody>
                  <a:tcPr marL="9525" marR="9525" marT="9525" marB="0" anchor="ctr"/>
                </a:tc>
                <a:tc>
                  <a:txBody>
                    <a:bodyPr/>
                    <a:lstStyle/>
                    <a:p>
                      <a:pPr algn="ctr" fontAlgn="b"/>
                      <a:r>
                        <a:rPr lang="en-US" sz="1800" u="none" strike="noStrike" dirty="0">
                          <a:effectLst/>
                        </a:rPr>
                        <a:t>Adequate Growth - Math</a:t>
                      </a:r>
                      <a:endParaRPr lang="en-US" sz="1800" b="1" i="0" u="none" strike="noStrike" dirty="0">
                        <a:solidFill>
                          <a:srgbClr val="000000"/>
                        </a:solidFill>
                        <a:effectLst/>
                        <a:latin typeface="+mn-lt"/>
                      </a:endParaRPr>
                    </a:p>
                  </a:txBody>
                  <a:tcPr marL="9525" marR="9525" marT="9525" marB="0" anchor="ctr"/>
                </a:tc>
                <a:tc>
                  <a:txBody>
                    <a:bodyPr/>
                    <a:lstStyle/>
                    <a:p>
                      <a:pPr algn="ctr" fontAlgn="b"/>
                      <a:r>
                        <a:rPr lang="en-US" sz="1800" u="none" strike="noStrike" dirty="0">
                          <a:effectLst/>
                        </a:rPr>
                        <a:t>Percent suspended or </a:t>
                      </a:r>
                      <a:r>
                        <a:rPr lang="en-US" sz="1800" u="none" strike="noStrike" dirty="0" smtClean="0">
                          <a:effectLst/>
                        </a:rPr>
                        <a:t>expelled</a:t>
                      </a:r>
                      <a:endParaRPr lang="en-US" sz="1800" b="1" i="0" u="none" strike="noStrike" dirty="0">
                        <a:solidFill>
                          <a:srgbClr val="000000"/>
                        </a:solidFill>
                        <a:effectLst/>
                        <a:latin typeface="+mn-lt"/>
                      </a:endParaRPr>
                    </a:p>
                  </a:txBody>
                  <a:tcPr marL="9525" marR="9525" marT="9525" marB="0" anchor="ctr"/>
                </a:tc>
                <a:tc>
                  <a:txBody>
                    <a:bodyPr/>
                    <a:lstStyle/>
                    <a:p>
                      <a:pPr algn="ctr" fontAlgn="b"/>
                      <a:r>
                        <a:rPr lang="en-US" sz="1800" u="none" strike="noStrike" dirty="0">
                          <a:effectLst/>
                        </a:rPr>
                        <a:t>Percent </a:t>
                      </a:r>
                      <a:r>
                        <a:rPr lang="en-US" sz="1800" u="none" strike="noStrike" dirty="0" smtClean="0">
                          <a:effectLst/>
                        </a:rPr>
                        <a:t>completing</a:t>
                      </a:r>
                      <a:r>
                        <a:rPr lang="en-US" sz="1800" u="none" strike="noStrike" baseline="0" dirty="0" smtClean="0">
                          <a:effectLst/>
                        </a:rPr>
                        <a:t> Algebra 1</a:t>
                      </a:r>
                      <a:endParaRPr lang="en-US" sz="1800" b="1" i="0" u="none" strike="noStrike" dirty="0">
                        <a:solidFill>
                          <a:srgbClr val="000000"/>
                        </a:solidFill>
                        <a:effectLst/>
                        <a:latin typeface="+mn-lt"/>
                      </a:endParaRPr>
                    </a:p>
                  </a:txBody>
                  <a:tcPr marL="9525" marR="9525" marT="9525" marB="0" anchor="ctr"/>
                </a:tc>
              </a:tr>
              <a:tr h="416252">
                <a:tc>
                  <a:txBody>
                    <a:bodyPr/>
                    <a:lstStyle/>
                    <a:p>
                      <a:pPr algn="ctr" fontAlgn="b"/>
                      <a:r>
                        <a:rPr lang="en-US" sz="1800" u="none" strike="noStrike" dirty="0" smtClean="0">
                          <a:effectLst/>
                        </a:rPr>
                        <a:t>Target</a:t>
                      </a:r>
                      <a:endParaRPr lang="en-US" sz="1800" b="1" i="0" u="none" strike="noStrike" dirty="0">
                        <a:solidFill>
                          <a:srgbClr val="000000"/>
                        </a:solidFill>
                        <a:effectLst/>
                        <a:latin typeface="+mn-lt"/>
                      </a:endParaRPr>
                    </a:p>
                  </a:txBody>
                  <a:tcPr marL="9525" marR="9525" marT="9525" marB="0" anchor="ctr">
                    <a:solidFill>
                      <a:srgbClr val="00B050"/>
                    </a:solidFill>
                  </a:tcPr>
                </a:tc>
                <a:tc>
                  <a:txBody>
                    <a:bodyPr/>
                    <a:lstStyle/>
                    <a:p>
                      <a:pPr algn="ctr" fontAlgn="b"/>
                      <a:r>
                        <a:rPr lang="en-US" sz="1600" u="none" strike="noStrike" dirty="0" smtClean="0">
                          <a:effectLst/>
                        </a:rPr>
                        <a:t>71%</a:t>
                      </a:r>
                      <a:endParaRPr lang="en-US" sz="1600" b="0" i="0" u="none" strike="noStrike" dirty="0">
                        <a:solidFill>
                          <a:srgbClr val="000000"/>
                        </a:solidFill>
                        <a:effectLst/>
                        <a:latin typeface="+mn-lt"/>
                      </a:endParaRPr>
                    </a:p>
                  </a:txBody>
                  <a:tcPr marL="9525" marR="9525" marT="9525" marB="0" anchor="ctr">
                    <a:solidFill>
                      <a:srgbClr val="00B050"/>
                    </a:solidFill>
                  </a:tcPr>
                </a:tc>
                <a:tc>
                  <a:txBody>
                    <a:bodyPr/>
                    <a:lstStyle/>
                    <a:p>
                      <a:pPr algn="ctr" fontAlgn="b"/>
                      <a:r>
                        <a:rPr lang="en-US" sz="1600" u="none" strike="noStrike" dirty="0" smtClean="0">
                          <a:effectLst/>
                        </a:rPr>
                        <a:t>70%</a:t>
                      </a:r>
                      <a:endParaRPr lang="en-US" sz="1600" b="0" i="0" u="none" strike="noStrike" dirty="0">
                        <a:solidFill>
                          <a:srgbClr val="000000"/>
                        </a:solidFill>
                        <a:effectLst/>
                        <a:latin typeface="+mn-lt"/>
                      </a:endParaRPr>
                    </a:p>
                  </a:txBody>
                  <a:tcPr marL="9525" marR="9525" marT="9525" marB="0" anchor="ctr">
                    <a:solidFill>
                      <a:srgbClr val="00B050"/>
                    </a:solidFill>
                  </a:tcPr>
                </a:tc>
                <a:tc>
                  <a:txBody>
                    <a:bodyPr/>
                    <a:lstStyle/>
                    <a:p>
                      <a:pPr algn="ctr" fontAlgn="b"/>
                      <a:r>
                        <a:rPr lang="en-US" sz="1600" u="none" strike="noStrike" dirty="0" smtClean="0">
                          <a:effectLst/>
                        </a:rPr>
                        <a:t>75%</a:t>
                      </a:r>
                      <a:endParaRPr lang="en-US" sz="1600" b="0" i="0" u="none" strike="noStrike" dirty="0">
                        <a:solidFill>
                          <a:srgbClr val="000000"/>
                        </a:solidFill>
                        <a:effectLst/>
                        <a:latin typeface="+mn-lt"/>
                      </a:endParaRPr>
                    </a:p>
                  </a:txBody>
                  <a:tcPr marL="9525" marR="9525" marT="9525" marB="0" anchor="ctr">
                    <a:solidFill>
                      <a:srgbClr val="00B050"/>
                    </a:solidFill>
                  </a:tcPr>
                </a:tc>
                <a:tc>
                  <a:txBody>
                    <a:bodyPr/>
                    <a:lstStyle/>
                    <a:p>
                      <a:pPr algn="ctr" fontAlgn="b"/>
                      <a:r>
                        <a:rPr lang="en-US" sz="1600" u="none" strike="noStrike" dirty="0" smtClean="0">
                          <a:effectLst/>
                        </a:rPr>
                        <a:t>68</a:t>
                      </a:r>
                      <a:r>
                        <a:rPr lang="en-US" sz="1600" u="none" strike="noStrike" dirty="0">
                          <a:effectLst/>
                        </a:rPr>
                        <a:t>%</a:t>
                      </a:r>
                      <a:endParaRPr lang="en-US" sz="1600" b="0" i="0" u="none" strike="noStrike" dirty="0">
                        <a:solidFill>
                          <a:srgbClr val="000000"/>
                        </a:solidFill>
                        <a:effectLst/>
                        <a:latin typeface="+mn-lt"/>
                      </a:endParaRPr>
                    </a:p>
                  </a:txBody>
                  <a:tcPr marL="9525" marR="9525" marT="9525" marB="0" anchor="ctr">
                    <a:solidFill>
                      <a:srgbClr val="00B050"/>
                    </a:solidFill>
                  </a:tcPr>
                </a:tc>
                <a:tc>
                  <a:txBody>
                    <a:bodyPr/>
                    <a:lstStyle/>
                    <a:p>
                      <a:pPr algn="ctr" fontAlgn="b"/>
                      <a:r>
                        <a:rPr lang="en-US" sz="1600" u="none" strike="noStrike" dirty="0" smtClean="0">
                          <a:effectLst/>
                        </a:rPr>
                        <a:t>64%</a:t>
                      </a:r>
                      <a:endParaRPr lang="en-US" sz="1600" b="0" i="0" u="none" strike="noStrike" dirty="0">
                        <a:solidFill>
                          <a:srgbClr val="000000"/>
                        </a:solidFill>
                        <a:effectLst/>
                        <a:latin typeface="+mn-lt"/>
                      </a:endParaRPr>
                    </a:p>
                  </a:txBody>
                  <a:tcPr marL="9525" marR="9525" marT="9525" marB="0" anchor="ctr">
                    <a:solidFill>
                      <a:srgbClr val="00B050"/>
                    </a:solidFill>
                  </a:tcPr>
                </a:tc>
                <a:tc>
                  <a:txBody>
                    <a:bodyPr/>
                    <a:lstStyle/>
                    <a:p>
                      <a:pPr algn="ctr" fontAlgn="b"/>
                      <a:r>
                        <a:rPr lang="en-US" sz="1600" u="none" strike="noStrike" dirty="0" smtClean="0">
                          <a:effectLst/>
                        </a:rPr>
                        <a:t>2%</a:t>
                      </a:r>
                      <a:endParaRPr lang="en-US" sz="1600" b="0" i="0" u="none" strike="noStrike" dirty="0">
                        <a:solidFill>
                          <a:srgbClr val="000000"/>
                        </a:solidFill>
                        <a:effectLst/>
                        <a:latin typeface="+mn-lt"/>
                      </a:endParaRPr>
                    </a:p>
                  </a:txBody>
                  <a:tcPr marL="9525" marR="9525" marT="9525" marB="0" anchor="ctr">
                    <a:solidFill>
                      <a:srgbClr val="00B050"/>
                    </a:solidFill>
                  </a:tcPr>
                </a:tc>
                <a:tc>
                  <a:txBody>
                    <a:bodyPr/>
                    <a:lstStyle/>
                    <a:p>
                      <a:pPr algn="ctr" fontAlgn="b"/>
                      <a:r>
                        <a:rPr lang="en-US" sz="1600" u="none" strike="noStrike" dirty="0" smtClean="0">
                          <a:effectLst/>
                        </a:rPr>
                        <a:t>53%</a:t>
                      </a:r>
                      <a:endParaRPr lang="en-US" sz="1600" b="0" i="0" u="none" strike="noStrike" dirty="0">
                        <a:solidFill>
                          <a:srgbClr val="000000"/>
                        </a:solidFill>
                        <a:effectLst/>
                        <a:latin typeface="+mn-lt"/>
                      </a:endParaRPr>
                    </a:p>
                  </a:txBody>
                  <a:tcPr marL="9525" marR="9525" marT="9525" marB="0" anchor="ctr">
                    <a:solidFill>
                      <a:srgbClr val="00B050"/>
                    </a:solidFill>
                  </a:tcPr>
                </a:tc>
              </a:tr>
              <a:tr h="416252">
                <a:tc>
                  <a:txBody>
                    <a:bodyPr/>
                    <a:lstStyle/>
                    <a:p>
                      <a:pPr algn="ctr" fontAlgn="b"/>
                      <a:r>
                        <a:rPr lang="en-US" sz="1800" u="none" strike="noStrike" dirty="0" smtClean="0">
                          <a:effectLst/>
                        </a:rPr>
                        <a:t>Timeframe</a:t>
                      </a:r>
                      <a:endParaRPr lang="en-US" sz="1800" b="1" i="0" u="none" strike="noStrike" dirty="0">
                        <a:solidFill>
                          <a:srgbClr val="000000"/>
                        </a:solidFill>
                        <a:effectLst/>
                        <a:latin typeface="+mn-lt"/>
                      </a:endParaRPr>
                    </a:p>
                  </a:txBody>
                  <a:tcPr marL="9525" marR="9525" marT="9525" marB="0" anchor="ctr"/>
                </a:tc>
                <a:tc>
                  <a:txBody>
                    <a:bodyPr/>
                    <a:lstStyle/>
                    <a:p>
                      <a:pPr algn="ctr" fontAlgn="b"/>
                      <a:r>
                        <a:rPr lang="en-US" sz="1600" u="none" strike="noStrike" dirty="0" smtClean="0">
                          <a:effectLst/>
                        </a:rPr>
                        <a:t>10 years</a:t>
                      </a:r>
                      <a:endParaRPr lang="en-US" sz="1600" b="0" i="0" u="none" strike="noStrike" dirty="0">
                        <a:solidFill>
                          <a:srgbClr val="000000"/>
                        </a:solidFill>
                        <a:effectLst/>
                        <a:latin typeface="+mn-lt"/>
                      </a:endParaRPr>
                    </a:p>
                  </a:txBody>
                  <a:tcPr marL="9525" marR="9525" marT="9525" marB="0" anchor="ctr"/>
                </a:tc>
                <a:tc>
                  <a:txBody>
                    <a:bodyPr/>
                    <a:lstStyle/>
                    <a:p>
                      <a:pPr algn="ctr" fontAlgn="b"/>
                      <a:r>
                        <a:rPr lang="en-US" sz="1600" u="none" strike="noStrike" dirty="0" smtClean="0">
                          <a:effectLst/>
                        </a:rPr>
                        <a:t>10 years</a:t>
                      </a:r>
                      <a:endParaRPr lang="en-US" sz="1600" b="0" i="0" u="none" strike="noStrike" dirty="0">
                        <a:solidFill>
                          <a:srgbClr val="000000"/>
                        </a:solidFill>
                        <a:effectLst/>
                        <a:latin typeface="+mn-lt"/>
                      </a:endParaRPr>
                    </a:p>
                  </a:txBody>
                  <a:tcPr marL="9525" marR="9525" marT="9525" marB="0" anchor="ctr"/>
                </a:tc>
                <a:tc>
                  <a:txBody>
                    <a:bodyPr/>
                    <a:lstStyle/>
                    <a:p>
                      <a:pPr algn="ctr" fontAlgn="b"/>
                      <a:r>
                        <a:rPr lang="en-US" sz="1600" u="none" strike="noStrike" dirty="0" smtClean="0">
                          <a:effectLst/>
                        </a:rPr>
                        <a:t>10 years</a:t>
                      </a:r>
                      <a:endParaRPr lang="en-US" sz="1600" b="0" i="0" u="none" strike="noStrike" dirty="0">
                        <a:solidFill>
                          <a:srgbClr val="000000"/>
                        </a:solidFill>
                        <a:effectLst/>
                        <a:latin typeface="+mn-lt"/>
                      </a:endParaRPr>
                    </a:p>
                  </a:txBody>
                  <a:tcPr marL="9525" marR="9525" marT="9525" marB="0" anchor="ctr"/>
                </a:tc>
                <a:tc>
                  <a:txBody>
                    <a:bodyPr/>
                    <a:lstStyle/>
                    <a:p>
                      <a:pPr algn="ctr" fontAlgn="b"/>
                      <a:r>
                        <a:rPr lang="en-US" sz="1600" u="none" strike="noStrike" dirty="0" smtClean="0">
                          <a:effectLst/>
                        </a:rPr>
                        <a:t>7 years</a:t>
                      </a:r>
                      <a:endParaRPr lang="en-US" sz="1600" b="0" i="0" u="none" strike="noStrike" dirty="0">
                        <a:solidFill>
                          <a:srgbClr val="000000"/>
                        </a:solidFill>
                        <a:effectLst/>
                        <a:latin typeface="+mn-lt"/>
                      </a:endParaRPr>
                    </a:p>
                  </a:txBody>
                  <a:tcPr marL="9525" marR="9525" marT="9525" marB="0" anchor="ctr"/>
                </a:tc>
                <a:tc>
                  <a:txBody>
                    <a:bodyPr/>
                    <a:lstStyle/>
                    <a:p>
                      <a:pPr algn="ctr" fontAlgn="b"/>
                      <a:r>
                        <a:rPr lang="en-US" sz="1600" u="none" strike="noStrike" dirty="0" smtClean="0">
                          <a:effectLst/>
                        </a:rPr>
                        <a:t>7 years</a:t>
                      </a:r>
                      <a:endParaRPr lang="en-US" sz="1600" b="0" i="0" u="none" strike="noStrike" dirty="0">
                        <a:solidFill>
                          <a:srgbClr val="000000"/>
                        </a:solidFill>
                        <a:effectLst/>
                        <a:latin typeface="+mn-lt"/>
                      </a:endParaRPr>
                    </a:p>
                  </a:txBody>
                  <a:tcPr marL="9525" marR="9525" marT="9525" marB="0" anchor="ctr"/>
                </a:tc>
                <a:tc>
                  <a:txBody>
                    <a:bodyPr/>
                    <a:lstStyle/>
                    <a:p>
                      <a:pPr algn="ctr" fontAlgn="b"/>
                      <a:r>
                        <a:rPr lang="en-US" sz="1600" u="none" strike="noStrike" dirty="0" smtClean="0">
                          <a:effectLst/>
                        </a:rPr>
                        <a:t>5 years</a:t>
                      </a:r>
                      <a:endParaRPr lang="en-US" sz="1600" b="0" i="0" u="none" strike="noStrike" dirty="0">
                        <a:solidFill>
                          <a:srgbClr val="000000"/>
                        </a:solidFill>
                        <a:effectLst/>
                        <a:latin typeface="+mn-lt"/>
                      </a:endParaRPr>
                    </a:p>
                  </a:txBody>
                  <a:tcPr marL="9525" marR="9525" marT="9525" marB="0" anchor="ctr"/>
                </a:tc>
                <a:tc>
                  <a:txBody>
                    <a:bodyPr/>
                    <a:lstStyle/>
                    <a:p>
                      <a:pPr algn="ctr" fontAlgn="b"/>
                      <a:r>
                        <a:rPr lang="en-US" sz="1600" u="none" strike="noStrike" dirty="0" smtClean="0">
                          <a:effectLst/>
                        </a:rPr>
                        <a:t>7 years</a:t>
                      </a:r>
                      <a:endParaRPr lang="en-US" sz="1600" b="0" i="0" u="none" strike="noStrike" dirty="0">
                        <a:solidFill>
                          <a:srgbClr val="000000"/>
                        </a:solidFill>
                        <a:effectLst/>
                        <a:latin typeface="+mn-lt"/>
                      </a:endParaRPr>
                    </a:p>
                  </a:txBody>
                  <a:tcPr marL="9525" marR="9525" marT="9525" marB="0" anchor="ctr"/>
                </a:tc>
              </a:tr>
            </a:tbl>
          </a:graphicData>
        </a:graphic>
      </p:graphicFrame>
    </p:spTree>
    <p:extLst>
      <p:ext uri="{BB962C8B-B14F-4D97-AF65-F5344CB8AC3E}">
        <p14:creationId xmlns:p14="http://schemas.microsoft.com/office/powerpoint/2010/main" val="37101591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And we’re going to track whether schools are on track to reach goals, based on the improvement they are making. Here’re Wilson’s results:</a:t>
            </a:r>
            <a:endParaRPr lang="en-US" sz="3600" b="1" dirty="0"/>
          </a:p>
        </p:txBody>
      </p:sp>
      <p:pic>
        <p:nvPicPr>
          <p:cNvPr id="6" name="Picture 5"/>
          <p:cNvPicPr>
            <a:picLocks noChangeAspect="1"/>
          </p:cNvPicPr>
          <p:nvPr/>
        </p:nvPicPr>
        <p:blipFill>
          <a:blip r:embed="rId2"/>
          <a:stretch>
            <a:fillRect/>
          </a:stretch>
        </p:blipFill>
        <p:spPr>
          <a:xfrm>
            <a:off x="1904086" y="2005898"/>
            <a:ext cx="8095091" cy="3917229"/>
          </a:xfrm>
          <a:prstGeom prst="rect">
            <a:avLst/>
          </a:prstGeom>
        </p:spPr>
      </p:pic>
    </p:spTree>
    <p:extLst>
      <p:ext uri="{BB962C8B-B14F-4D97-AF65-F5344CB8AC3E}">
        <p14:creationId xmlns:p14="http://schemas.microsoft.com/office/powerpoint/2010/main" val="76170874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8219" y="2613651"/>
            <a:ext cx="10515600" cy="1325563"/>
          </a:xfr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r>
              <a:rPr lang="en-US" b="1" dirty="0" smtClean="0"/>
              <a:t>How do we combine these measures into a rating?</a:t>
            </a:r>
            <a:endParaRPr lang="en-US" b="1" dirty="0"/>
          </a:p>
        </p:txBody>
      </p:sp>
    </p:spTree>
    <p:extLst>
      <p:ext uri="{BB962C8B-B14F-4D97-AF65-F5344CB8AC3E}">
        <p14:creationId xmlns:p14="http://schemas.microsoft.com/office/powerpoint/2010/main" val="127305817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2793" y="2750973"/>
            <a:ext cx="10515600" cy="1325563"/>
          </a:xfrm>
          <a:solidFill>
            <a:srgbClr val="C83C2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r>
              <a:rPr lang="en-US" b="1" dirty="0" smtClean="0">
                <a:solidFill>
                  <a:schemeClr val="bg1"/>
                </a:solidFill>
              </a:rPr>
              <a:t>How do we combine performance and progress?</a:t>
            </a:r>
            <a:endParaRPr lang="en-US" b="1" dirty="0">
              <a:solidFill>
                <a:schemeClr val="bg1"/>
              </a:solidFill>
            </a:endParaRPr>
          </a:p>
        </p:txBody>
      </p:sp>
    </p:spTree>
    <p:extLst>
      <p:ext uri="{BB962C8B-B14F-4D97-AF65-F5344CB8AC3E}">
        <p14:creationId xmlns:p14="http://schemas.microsoft.com/office/powerpoint/2010/main" val="160330989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249" y="2628639"/>
            <a:ext cx="10515600" cy="1325563"/>
          </a:xfrm>
        </p:spPr>
        <p:txBody>
          <a:bodyPr>
            <a:noAutofit/>
          </a:bodyPr>
          <a:lstStyle/>
          <a:p>
            <a:r>
              <a:rPr lang="en-US" b="1" dirty="0" smtClean="0"/>
              <a:t>We now have two sets of information to work with: How Wilson is doing based on performance expectations, and whether the school is on track to meet improvement goals. </a:t>
            </a:r>
            <a:br>
              <a:rPr lang="en-US" b="1" dirty="0" smtClean="0"/>
            </a:br>
            <a:r>
              <a:rPr lang="en-US" b="1" dirty="0"/>
              <a:t/>
            </a:r>
            <a:br>
              <a:rPr lang="en-US" b="1" dirty="0"/>
            </a:br>
            <a:r>
              <a:rPr lang="en-US" b="1" dirty="0" smtClean="0"/>
              <a:t>How do we put that information together? </a:t>
            </a:r>
            <a:endParaRPr lang="en-US" b="1" dirty="0"/>
          </a:p>
        </p:txBody>
      </p:sp>
    </p:spTree>
    <p:extLst>
      <p:ext uri="{BB962C8B-B14F-4D97-AF65-F5344CB8AC3E}">
        <p14:creationId xmlns:p14="http://schemas.microsoft.com/office/powerpoint/2010/main" val="342599222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3303" y="2593318"/>
            <a:ext cx="10515600" cy="1325563"/>
          </a:xfrm>
        </p:spPr>
        <p:txBody>
          <a:bodyPr>
            <a:normAutofit fontScale="90000"/>
          </a:bodyPr>
          <a:lstStyle/>
          <a:p>
            <a:r>
              <a:rPr lang="en-US" b="1" dirty="0" smtClean="0"/>
              <a:t>Note: Right now, few states include both performance and improvement in their rating.</a:t>
            </a:r>
            <a:br>
              <a:rPr lang="en-US" b="1" dirty="0" smtClean="0"/>
            </a:br>
            <a:r>
              <a:rPr lang="en-US" b="1" dirty="0"/>
              <a:t/>
            </a:r>
            <a:br>
              <a:rPr lang="en-US" b="1" dirty="0"/>
            </a:br>
            <a:r>
              <a:rPr lang="en-US" b="1" dirty="0" smtClean="0"/>
              <a:t>Some do look at individual student growth (in our case, the “percent making adequate growth” indicator). But most don’t look at improvement on other measures – like graduation rates. </a:t>
            </a:r>
            <a:endParaRPr lang="en-US" b="1" dirty="0"/>
          </a:p>
        </p:txBody>
      </p:sp>
    </p:spTree>
    <p:extLst>
      <p:ext uri="{BB962C8B-B14F-4D97-AF65-F5344CB8AC3E}">
        <p14:creationId xmlns:p14="http://schemas.microsoft.com/office/powerpoint/2010/main" val="9375366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813" y="610861"/>
            <a:ext cx="10515600" cy="1325563"/>
          </a:xfrm>
        </p:spPr>
        <p:txBody>
          <a:bodyPr/>
          <a:lstStyle/>
          <a:p>
            <a:r>
              <a:rPr lang="en-US" b="1" dirty="0" smtClean="0"/>
              <a:t>Why both performance and progress matter</a:t>
            </a:r>
            <a:endParaRPr lang="en-US" b="1" dirty="0"/>
          </a:p>
        </p:txBody>
      </p:sp>
      <p:sp>
        <p:nvSpPr>
          <p:cNvPr id="4" name="Rectangle 3"/>
          <p:cNvSpPr/>
          <p:nvPr/>
        </p:nvSpPr>
        <p:spPr>
          <a:xfrm>
            <a:off x="1416268" y="2743199"/>
            <a:ext cx="3090041" cy="259605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US" sz="2400" b="1" dirty="0"/>
              <a:t>Performance </a:t>
            </a:r>
          </a:p>
          <a:p>
            <a:pPr lvl="0" algn="ctr"/>
            <a:r>
              <a:rPr lang="en-US" sz="2400" b="1" dirty="0"/>
              <a:t>only</a:t>
            </a:r>
          </a:p>
          <a:p>
            <a:pPr lvl="0" algn="ctr"/>
            <a:r>
              <a:rPr lang="en-US" dirty="0"/>
              <a:t>Doesn’t give schools credit for improving outcomes unless they hit certain performance benchmarks. </a:t>
            </a:r>
          </a:p>
        </p:txBody>
      </p:sp>
      <p:sp>
        <p:nvSpPr>
          <p:cNvPr id="6" name="Rectangle 5"/>
          <p:cNvSpPr/>
          <p:nvPr/>
        </p:nvSpPr>
        <p:spPr>
          <a:xfrm>
            <a:off x="7895896" y="2743199"/>
            <a:ext cx="3090041" cy="259605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en-US" sz="2400" b="1" dirty="0"/>
              <a:t>Progress </a:t>
            </a:r>
          </a:p>
          <a:p>
            <a:pPr lvl="0" algn="ctr"/>
            <a:r>
              <a:rPr lang="en-US" sz="2400" b="1" dirty="0"/>
              <a:t>only</a:t>
            </a:r>
          </a:p>
          <a:p>
            <a:pPr lvl="0" algn="ctr"/>
            <a:r>
              <a:rPr lang="en-US" dirty="0"/>
              <a:t>May prioritize high-performing schools that are not making gains over schools that are low achieving and improving. </a:t>
            </a:r>
          </a:p>
        </p:txBody>
      </p:sp>
      <p:sp>
        <p:nvSpPr>
          <p:cNvPr id="8" name="Rectangle 7"/>
          <p:cNvSpPr/>
          <p:nvPr/>
        </p:nvSpPr>
        <p:spPr>
          <a:xfrm>
            <a:off x="4761186" y="2743199"/>
            <a:ext cx="2900855" cy="259605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400" b="1" dirty="0"/>
              <a:t>Both Performance and Progress: </a:t>
            </a:r>
            <a:endParaRPr lang="en-US" sz="2400" b="1" dirty="0" smtClean="0"/>
          </a:p>
          <a:p>
            <a:pPr algn="ctr"/>
            <a:r>
              <a:rPr lang="en-US" dirty="0" smtClean="0"/>
              <a:t>Gives </a:t>
            </a:r>
            <a:r>
              <a:rPr lang="en-US" dirty="0"/>
              <a:t>schools credit for improvement, but takes into account where their students are now, too. </a:t>
            </a:r>
          </a:p>
        </p:txBody>
      </p:sp>
      <p:sp>
        <p:nvSpPr>
          <p:cNvPr id="9" name="TextBox 8"/>
          <p:cNvSpPr txBox="1"/>
          <p:nvPr/>
        </p:nvSpPr>
        <p:spPr>
          <a:xfrm>
            <a:off x="4506309" y="3031186"/>
            <a:ext cx="2979684" cy="369332"/>
          </a:xfrm>
          <a:prstGeom prst="rect">
            <a:avLst/>
          </a:prstGeom>
          <a:noFill/>
        </p:spPr>
        <p:txBody>
          <a:bodyPr wrap="square" rtlCol="0">
            <a:spAutoFit/>
          </a:bodyPr>
          <a:lstStyle/>
          <a:p>
            <a:pPr algn="ctr"/>
            <a:endParaRPr lang="en-US" dirty="0"/>
          </a:p>
        </p:txBody>
      </p:sp>
    </p:spTree>
    <p:extLst>
      <p:ext uri="{BB962C8B-B14F-4D97-AF65-F5344CB8AC3E}">
        <p14:creationId xmlns:p14="http://schemas.microsoft.com/office/powerpoint/2010/main" val="19013337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session</a:t>
            </a:r>
            <a:endParaRPr lang="en-US" dirty="0"/>
          </a:p>
        </p:txBody>
      </p:sp>
      <p:sp>
        <p:nvSpPr>
          <p:cNvPr id="3" name="Content Placeholder 2"/>
          <p:cNvSpPr>
            <a:spLocks noGrp="1"/>
          </p:cNvSpPr>
          <p:nvPr>
            <p:ph idx="1"/>
          </p:nvPr>
        </p:nvSpPr>
        <p:spPr/>
        <p:txBody>
          <a:bodyPr/>
          <a:lstStyle/>
          <a:p>
            <a:r>
              <a:rPr lang="en-US" dirty="0" smtClean="0"/>
              <a:t>Talk through key decisions states have to make if they are either creating a new accountability system, or making really big changes from their existing one. </a:t>
            </a:r>
          </a:p>
          <a:p>
            <a:r>
              <a:rPr lang="en-US" dirty="0"/>
              <a:t>Identify questions to </a:t>
            </a:r>
            <a:r>
              <a:rPr lang="en-US" dirty="0" smtClean="0"/>
              <a:t>ask about these decisions </a:t>
            </a:r>
            <a:r>
              <a:rPr lang="en-US" dirty="0"/>
              <a:t>in your </a:t>
            </a:r>
            <a:r>
              <a:rPr lang="en-US" dirty="0" smtClean="0"/>
              <a:t>state; and </a:t>
            </a:r>
          </a:p>
          <a:p>
            <a:r>
              <a:rPr lang="en-US" dirty="0" smtClean="0"/>
              <a:t>Highlight potential ways – good and bad – that states could approach making those decisions. </a:t>
            </a:r>
          </a:p>
        </p:txBody>
      </p:sp>
    </p:spTree>
    <p:extLst>
      <p:ext uri="{BB962C8B-B14F-4D97-AF65-F5344CB8AC3E}">
        <p14:creationId xmlns:p14="http://schemas.microsoft.com/office/powerpoint/2010/main" val="267268294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0752" y="2624849"/>
            <a:ext cx="10515600" cy="1325563"/>
          </a:xfrm>
        </p:spPr>
        <p:txBody>
          <a:bodyPr/>
          <a:lstStyle/>
          <a:p>
            <a:pPr algn="ctr"/>
            <a:r>
              <a:rPr lang="en-US" b="1" dirty="0" smtClean="0"/>
              <a:t>How could you include both performance and progress? </a:t>
            </a:r>
            <a:endParaRPr lang="en-US" b="1" dirty="0"/>
          </a:p>
        </p:txBody>
      </p:sp>
    </p:spTree>
    <p:extLst>
      <p:ext uri="{BB962C8B-B14F-4D97-AF65-F5344CB8AC3E}">
        <p14:creationId xmlns:p14="http://schemas.microsoft.com/office/powerpoint/2010/main" val="42364096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For each indicator and each group of students, you could do something like this:</a:t>
            </a:r>
            <a:endParaRPr lang="en-US" sz="3200" b="1" dirty="0"/>
          </a:p>
        </p:txBody>
      </p:sp>
      <p:sp>
        <p:nvSpPr>
          <p:cNvPr id="3" name="Content Placeholder 2"/>
          <p:cNvSpPr>
            <a:spLocks noGrp="1"/>
          </p:cNvSpPr>
          <p:nvPr>
            <p:ph idx="1"/>
          </p:nvPr>
        </p:nvSpPr>
        <p:spPr>
          <a:xfrm>
            <a:off x="1027386" y="1825625"/>
            <a:ext cx="10515600" cy="4351338"/>
          </a:xfrm>
        </p:spPr>
        <p:txBody>
          <a:bodyPr/>
          <a:lstStyle/>
          <a:p>
            <a:pPr marL="0" indent="0">
              <a:buNone/>
            </a:pPr>
            <a:endParaRPr lang="en-US" dirty="0"/>
          </a:p>
          <a:p>
            <a:pPr marL="0" indent="0">
              <a:buNone/>
            </a:pPr>
            <a:endParaRPr lang="en-US" dirty="0"/>
          </a:p>
        </p:txBody>
      </p:sp>
      <p:sp>
        <p:nvSpPr>
          <p:cNvPr id="4" name="Rectangle 3"/>
          <p:cNvSpPr/>
          <p:nvPr/>
        </p:nvSpPr>
        <p:spPr>
          <a:xfrm>
            <a:off x="1567607" y="3036626"/>
            <a:ext cx="1310186" cy="137842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School’s current results</a:t>
            </a:r>
            <a:endParaRPr lang="en-US" dirty="0"/>
          </a:p>
        </p:txBody>
      </p:sp>
      <p:sp>
        <p:nvSpPr>
          <p:cNvPr id="5" name="Right Arrow 4"/>
          <p:cNvSpPr/>
          <p:nvPr/>
        </p:nvSpPr>
        <p:spPr>
          <a:xfrm>
            <a:off x="2987157" y="3466531"/>
            <a:ext cx="655093" cy="436728"/>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8" name="Right Arrow 7"/>
          <p:cNvSpPr/>
          <p:nvPr/>
        </p:nvSpPr>
        <p:spPr>
          <a:xfrm>
            <a:off x="2990605" y="3466531"/>
            <a:ext cx="655093" cy="436728"/>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9" name="Rectangle 8"/>
          <p:cNvSpPr/>
          <p:nvPr/>
        </p:nvSpPr>
        <p:spPr>
          <a:xfrm>
            <a:off x="3753938" y="3029801"/>
            <a:ext cx="1433584" cy="14466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Preliminary points based on current results</a:t>
            </a:r>
            <a:endParaRPr lang="en-US" dirty="0"/>
          </a:p>
        </p:txBody>
      </p:sp>
      <p:sp>
        <p:nvSpPr>
          <p:cNvPr id="10" name="Right Arrow 9"/>
          <p:cNvSpPr/>
          <p:nvPr/>
        </p:nvSpPr>
        <p:spPr>
          <a:xfrm>
            <a:off x="5295763" y="3466531"/>
            <a:ext cx="641444" cy="436728"/>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1" name="Oval 10"/>
          <p:cNvSpPr/>
          <p:nvPr/>
        </p:nvSpPr>
        <p:spPr>
          <a:xfrm>
            <a:off x="6107705" y="2809884"/>
            <a:ext cx="1836860" cy="174846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Is school on track to meet goal?</a:t>
            </a:r>
            <a:endParaRPr lang="en-US" dirty="0"/>
          </a:p>
        </p:txBody>
      </p:sp>
      <p:sp>
        <p:nvSpPr>
          <p:cNvPr id="12" name="Right Arrow 11"/>
          <p:cNvSpPr/>
          <p:nvPr/>
        </p:nvSpPr>
        <p:spPr>
          <a:xfrm rot="20034893">
            <a:off x="7808036" y="2788476"/>
            <a:ext cx="750627" cy="27295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3" name="Right Arrow 12"/>
          <p:cNvSpPr/>
          <p:nvPr/>
        </p:nvSpPr>
        <p:spPr>
          <a:xfrm rot="1660923">
            <a:off x="7793925" y="4355556"/>
            <a:ext cx="750627" cy="272957"/>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8656005" y="1825625"/>
            <a:ext cx="1433584" cy="1446663"/>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Final score</a:t>
            </a:r>
            <a:endParaRPr lang="en-US" dirty="0"/>
          </a:p>
        </p:txBody>
      </p:sp>
      <p:sp>
        <p:nvSpPr>
          <p:cNvPr id="15" name="Rectangle 14"/>
          <p:cNvSpPr/>
          <p:nvPr/>
        </p:nvSpPr>
        <p:spPr>
          <a:xfrm>
            <a:off x="8651601" y="3979335"/>
            <a:ext cx="1433584" cy="1446663"/>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Final score</a:t>
            </a:r>
            <a:endParaRPr lang="en-US" dirty="0"/>
          </a:p>
        </p:txBody>
      </p:sp>
      <p:sp>
        <p:nvSpPr>
          <p:cNvPr id="16" name="TextBox 15"/>
          <p:cNvSpPr txBox="1"/>
          <p:nvPr/>
        </p:nvSpPr>
        <p:spPr>
          <a:xfrm>
            <a:off x="7497859" y="2524005"/>
            <a:ext cx="893412" cy="371821"/>
          </a:xfrm>
          <a:prstGeom prst="rect">
            <a:avLst/>
          </a:prstGeom>
          <a:noFill/>
        </p:spPr>
        <p:txBody>
          <a:bodyPr wrap="square" rtlCol="0">
            <a:spAutoFit/>
          </a:bodyPr>
          <a:lstStyle/>
          <a:p>
            <a:pPr algn="ctr"/>
            <a:r>
              <a:rPr lang="en-US" dirty="0" smtClean="0"/>
              <a:t>Yes</a:t>
            </a:r>
            <a:endParaRPr lang="en-US" dirty="0"/>
          </a:p>
        </p:txBody>
      </p:sp>
      <p:sp>
        <p:nvSpPr>
          <p:cNvPr id="17" name="TextBox 16"/>
          <p:cNvSpPr txBox="1"/>
          <p:nvPr/>
        </p:nvSpPr>
        <p:spPr>
          <a:xfrm>
            <a:off x="7497859" y="4486889"/>
            <a:ext cx="893412" cy="371821"/>
          </a:xfrm>
          <a:prstGeom prst="rect">
            <a:avLst/>
          </a:prstGeom>
          <a:noFill/>
        </p:spPr>
        <p:txBody>
          <a:bodyPr wrap="square" rtlCol="0">
            <a:spAutoFit/>
          </a:bodyPr>
          <a:lstStyle/>
          <a:p>
            <a:pPr algn="ctr"/>
            <a:r>
              <a:rPr lang="en-US" dirty="0" smtClean="0"/>
              <a:t>No</a:t>
            </a:r>
            <a:endParaRPr lang="en-US" dirty="0"/>
          </a:p>
        </p:txBody>
      </p:sp>
    </p:spTree>
    <p:extLst>
      <p:ext uri="{BB962C8B-B14F-4D97-AF65-F5344CB8AC3E}">
        <p14:creationId xmlns:p14="http://schemas.microsoft.com/office/powerpoint/2010/main" val="351166121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08932"/>
            <a:ext cx="10515600" cy="1325563"/>
          </a:xfrm>
        </p:spPr>
        <p:txBody>
          <a:bodyPr>
            <a:normAutofit fontScale="90000"/>
          </a:bodyPr>
          <a:lstStyle/>
          <a:p>
            <a:r>
              <a:rPr lang="en-US" b="1" dirty="0" smtClean="0"/>
              <a:t>In our example, we give schools preliminary points based on how they are doing, then give them an extra point if they are on-track to meet goals.</a:t>
            </a:r>
            <a:endParaRPr lang="en-US" b="1" dirty="0"/>
          </a:p>
        </p:txBody>
      </p:sp>
    </p:spTree>
    <p:extLst>
      <p:ext uri="{BB962C8B-B14F-4D97-AF65-F5344CB8AC3E}">
        <p14:creationId xmlns:p14="http://schemas.microsoft.com/office/powerpoint/2010/main" val="231527509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other words… </a:t>
            </a:r>
            <a:endParaRPr lang="en-US" dirty="0"/>
          </a:p>
        </p:txBody>
      </p:sp>
      <p:pic>
        <p:nvPicPr>
          <p:cNvPr id="5" name="Picture 4"/>
          <p:cNvPicPr>
            <a:picLocks noChangeAspect="1"/>
          </p:cNvPicPr>
          <p:nvPr/>
        </p:nvPicPr>
        <p:blipFill>
          <a:blip r:embed="rId2"/>
          <a:stretch>
            <a:fillRect/>
          </a:stretch>
        </p:blipFill>
        <p:spPr>
          <a:xfrm>
            <a:off x="1686750" y="1810408"/>
            <a:ext cx="8250939" cy="4267200"/>
          </a:xfrm>
          <a:prstGeom prst="rect">
            <a:avLst/>
          </a:prstGeom>
        </p:spPr>
      </p:pic>
      <p:pic>
        <p:nvPicPr>
          <p:cNvPr id="7" name="Picture 6"/>
          <p:cNvPicPr>
            <a:picLocks noChangeAspect="1"/>
          </p:cNvPicPr>
          <p:nvPr/>
        </p:nvPicPr>
        <p:blipFill>
          <a:blip r:embed="rId3"/>
          <a:stretch>
            <a:fillRect/>
          </a:stretch>
        </p:blipFill>
        <p:spPr>
          <a:xfrm>
            <a:off x="1686750" y="1810408"/>
            <a:ext cx="8252460" cy="4503420"/>
          </a:xfrm>
          <a:prstGeom prst="rect">
            <a:avLst/>
          </a:prstGeom>
        </p:spPr>
      </p:pic>
      <p:pic>
        <p:nvPicPr>
          <p:cNvPr id="9" name="Picture 8"/>
          <p:cNvPicPr>
            <a:picLocks noChangeAspect="1"/>
          </p:cNvPicPr>
          <p:nvPr/>
        </p:nvPicPr>
        <p:blipFill>
          <a:blip r:embed="rId4"/>
          <a:stretch>
            <a:fillRect/>
          </a:stretch>
        </p:blipFill>
        <p:spPr>
          <a:xfrm>
            <a:off x="1441410" y="1810408"/>
            <a:ext cx="8496279" cy="4503420"/>
          </a:xfrm>
          <a:prstGeom prst="rect">
            <a:avLst/>
          </a:prstGeom>
        </p:spPr>
      </p:pic>
    </p:spTree>
    <p:extLst>
      <p:ext uri="{BB962C8B-B14F-4D97-AF65-F5344CB8AC3E}">
        <p14:creationId xmlns:p14="http://schemas.microsoft.com/office/powerpoint/2010/main" val="3626671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3210" y="619958"/>
            <a:ext cx="10515600" cy="1325563"/>
          </a:xfrm>
        </p:spPr>
        <p:txBody>
          <a:bodyPr>
            <a:noAutofit/>
          </a:bodyPr>
          <a:lstStyle/>
          <a:p>
            <a:pPr algn="ctr"/>
            <a:r>
              <a:rPr lang="en-US" sz="3200" b="1" dirty="0" smtClean="0"/>
              <a:t>Here is a summary of how Wilson does for each group of students on each of the indicators. Question: What rating (1-5) would you give this school?</a:t>
            </a:r>
            <a:endParaRPr lang="en-US" sz="3200" b="1" dirty="0"/>
          </a:p>
        </p:txBody>
      </p:sp>
      <p:pic>
        <p:nvPicPr>
          <p:cNvPr id="5" name="Picture 4"/>
          <p:cNvPicPr>
            <a:picLocks noChangeAspect="1"/>
          </p:cNvPicPr>
          <p:nvPr/>
        </p:nvPicPr>
        <p:blipFill>
          <a:blip r:embed="rId2"/>
          <a:stretch>
            <a:fillRect/>
          </a:stretch>
        </p:blipFill>
        <p:spPr>
          <a:xfrm>
            <a:off x="1927250" y="2162125"/>
            <a:ext cx="8307520" cy="3448550"/>
          </a:xfrm>
          <a:prstGeom prst="rect">
            <a:avLst/>
          </a:prstGeom>
        </p:spPr>
      </p:pic>
    </p:spTree>
    <p:extLst>
      <p:ext uri="{BB962C8B-B14F-4D97-AF65-F5344CB8AC3E}">
        <p14:creationId xmlns:p14="http://schemas.microsoft.com/office/powerpoint/2010/main" val="270142893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5138" y="2793014"/>
            <a:ext cx="10515600" cy="1325563"/>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3">
            <a:schemeClr val="accent4"/>
          </a:fillRef>
          <a:effectRef idx="2">
            <a:schemeClr val="accent4"/>
          </a:effectRef>
          <a:fontRef idx="minor">
            <a:schemeClr val="lt1"/>
          </a:fontRef>
        </p:style>
        <p:txBody>
          <a:bodyPr/>
          <a:lstStyle/>
          <a:p>
            <a:r>
              <a:rPr lang="en-US" dirty="0" smtClean="0"/>
              <a:t>How do we weigh different indicators?</a:t>
            </a:r>
            <a:endParaRPr lang="en-US" dirty="0"/>
          </a:p>
        </p:txBody>
      </p:sp>
    </p:spTree>
    <p:extLst>
      <p:ext uri="{BB962C8B-B14F-4D97-AF65-F5344CB8AC3E}">
        <p14:creationId xmlns:p14="http://schemas.microsoft.com/office/powerpoint/2010/main" val="385185261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ESSA Requirements</a:t>
            </a:r>
            <a:endParaRPr lang="en-US" dirty="0"/>
          </a:p>
        </p:txBody>
      </p:sp>
      <p:graphicFrame>
        <p:nvGraphicFramePr>
          <p:cNvPr id="4" name="Content Placeholder 3"/>
          <p:cNvGraphicFramePr>
            <a:graphicFrameLocks noGrp="1"/>
          </p:cNvGraphicFramePr>
          <p:nvPr>
            <p:ph idx="1"/>
            <p:extLst/>
          </p:nvPr>
        </p:nvGraphicFramePr>
        <p:xfrm>
          <a:off x="665205" y="2158314"/>
          <a:ext cx="6254578" cy="3745565"/>
        </p:xfrm>
        <a:graphic>
          <a:graphicData uri="http://schemas.openxmlformats.org/drawingml/2006/table">
            <a:tbl>
              <a:tblPr firstRow="1" bandRow="1">
                <a:tableStyleId>{5940675A-B579-460E-94D1-54222C63F5DA}</a:tableStyleId>
              </a:tblPr>
              <a:tblGrid>
                <a:gridCol w="6254578"/>
              </a:tblGrid>
              <a:tr h="7157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Calibri" panose="020F0502020204030204" pitchFamily="34" charset="0"/>
                          <a:ea typeface="Calibri" panose="020F0502020204030204" pitchFamily="34" charset="0"/>
                          <a:cs typeface="Times New Roman" panose="02020603050405020304" pitchFamily="18" charset="0"/>
                        </a:rPr>
                        <a:t>Academic achievement:</a:t>
                      </a:r>
                      <a:r>
                        <a:rPr lang="en-US" sz="1600" dirty="0" smtClean="0">
                          <a:latin typeface="Calibri" panose="020F0502020204030204" pitchFamily="34" charset="0"/>
                          <a:ea typeface="Calibri" panose="020F0502020204030204" pitchFamily="34" charset="0"/>
                          <a:cs typeface="Times New Roman" panose="02020603050405020304" pitchFamily="18" charset="0"/>
                        </a:rPr>
                        <a:t> </a:t>
                      </a:r>
                      <a:r>
                        <a:rPr lang="en-US" sz="1200" dirty="0" smtClean="0">
                          <a:latin typeface="Calibri" panose="020F0502020204030204" pitchFamily="34" charset="0"/>
                          <a:ea typeface="Calibri" panose="020F0502020204030204" pitchFamily="34" charset="0"/>
                          <a:cs typeface="Times New Roman" panose="02020603050405020304" pitchFamily="18" charset="0"/>
                        </a:rPr>
                        <a:t>A measure of how schools’ proficiency rates in reading/language arts and math for all students and each student group compare with state-set goals. For high schools, states can also include student growth as part of this indicator. </a:t>
                      </a:r>
                    </a:p>
                  </a:txBody>
                  <a:tcPr>
                    <a:solidFill>
                      <a:srgbClr val="63B2B8"/>
                    </a:solidFill>
                  </a:tcPr>
                </a:tc>
              </a:tr>
              <a:tr h="718974">
                <a:tc>
                  <a:txBody>
                    <a:bodyPr/>
                    <a:lstStyle/>
                    <a:p>
                      <a:pPr marL="0" marR="0" lvl="0" indent="0">
                        <a:lnSpc>
                          <a:spcPct val="107000"/>
                        </a:lnSpc>
                        <a:spcBef>
                          <a:spcPts val="0"/>
                        </a:spcBef>
                        <a:spcAft>
                          <a:spcPts val="0"/>
                        </a:spcAft>
                        <a:buFont typeface="Symbol" panose="05050102010706020507" pitchFamily="18" charset="2"/>
                        <a:buNone/>
                      </a:pPr>
                      <a:r>
                        <a:rPr lang="en-US" sz="1600" b="1" dirty="0" smtClean="0">
                          <a:latin typeface="Calibri" panose="020F0502020204030204" pitchFamily="34" charset="0"/>
                          <a:ea typeface="Calibri" panose="020F0502020204030204" pitchFamily="34" charset="0"/>
                          <a:cs typeface="Times New Roman" panose="02020603050405020304" pitchFamily="18" charset="0"/>
                        </a:rPr>
                        <a:t>Graduation rates (high</a:t>
                      </a:r>
                      <a:r>
                        <a:rPr lang="en-US" sz="1600" b="1" baseline="0" dirty="0" smtClean="0">
                          <a:latin typeface="Calibri" panose="020F0502020204030204" pitchFamily="34" charset="0"/>
                          <a:ea typeface="Calibri" panose="020F0502020204030204" pitchFamily="34" charset="0"/>
                          <a:cs typeface="Times New Roman" panose="02020603050405020304" pitchFamily="18" charset="0"/>
                        </a:rPr>
                        <a:t> school) or Another Academic Indicator (non-high schools)</a:t>
                      </a:r>
                      <a:endParaRPr lang="en-US" sz="1600" dirty="0" smtClean="0">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Courier New" panose="02070309020205020404" pitchFamily="49" charset="0"/>
                        <a:buChar char="o"/>
                      </a:pPr>
                      <a:r>
                        <a:rPr lang="en-US" sz="1200" b="1" dirty="0" smtClean="0">
                          <a:latin typeface="Calibri" panose="020F0502020204030204" pitchFamily="34" charset="0"/>
                          <a:ea typeface="Calibri" panose="020F0502020204030204" pitchFamily="34" charset="0"/>
                          <a:cs typeface="Times New Roman" panose="02020603050405020304" pitchFamily="18" charset="0"/>
                        </a:rPr>
                        <a:t>For high schools,</a:t>
                      </a:r>
                      <a:r>
                        <a:rPr lang="en-US" sz="1200" dirty="0" smtClean="0">
                          <a:latin typeface="Calibri" panose="020F0502020204030204" pitchFamily="34" charset="0"/>
                          <a:ea typeface="Calibri" panose="020F0502020204030204" pitchFamily="34" charset="0"/>
                          <a:cs typeface="Times New Roman" panose="02020603050405020304" pitchFamily="18" charset="0"/>
                        </a:rPr>
                        <a:t> a measure of how graduation rates for all students and each student group compare with state-set goals.</a:t>
                      </a:r>
                    </a:p>
                    <a:p>
                      <a:pPr marL="285750" marR="0" lvl="0" indent="-285750">
                        <a:lnSpc>
                          <a:spcPct val="107000"/>
                        </a:lnSpc>
                        <a:spcBef>
                          <a:spcPts val="0"/>
                        </a:spcBef>
                        <a:spcAft>
                          <a:spcPts val="0"/>
                        </a:spcAft>
                        <a:buFont typeface="Courier New" panose="02070309020205020404" pitchFamily="49" charset="0"/>
                        <a:buChar char="o"/>
                      </a:pPr>
                      <a:r>
                        <a:rPr lang="en-US" sz="1200" b="1" dirty="0" smtClean="0">
                          <a:latin typeface="Calibri" panose="020F0502020204030204" pitchFamily="34" charset="0"/>
                          <a:ea typeface="Calibri" panose="020F0502020204030204" pitchFamily="34" charset="0"/>
                          <a:cs typeface="Times New Roman" panose="02020603050405020304" pitchFamily="18" charset="0"/>
                        </a:rPr>
                        <a:t>For elementary and middle schools,</a:t>
                      </a:r>
                      <a:r>
                        <a:rPr lang="en-US" sz="1200" dirty="0" smtClean="0">
                          <a:latin typeface="Calibri" panose="020F0502020204030204" pitchFamily="34" charset="0"/>
                          <a:ea typeface="Calibri" panose="020F0502020204030204" pitchFamily="34" charset="0"/>
                          <a:cs typeface="Times New Roman" panose="02020603050405020304" pitchFamily="18" charset="0"/>
                        </a:rPr>
                        <a:t> this measure may be individual student growth or another statewide, valid, and reliable indicator of student learning (such as science assessment results). </a:t>
                      </a:r>
                    </a:p>
                  </a:txBody>
                  <a:tcPr>
                    <a:solidFill>
                      <a:srgbClr val="63B2B8"/>
                    </a:solidFill>
                  </a:tcPr>
                </a:tc>
              </a:tr>
              <a:tr h="7189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Calibri" panose="020F0502020204030204" pitchFamily="34" charset="0"/>
                          <a:ea typeface="Calibri" panose="020F0502020204030204" pitchFamily="34" charset="0"/>
                          <a:cs typeface="Times New Roman" panose="02020603050405020304" pitchFamily="18" charset="0"/>
                        </a:rPr>
                        <a:t>English-language proficiency:</a:t>
                      </a:r>
                      <a:r>
                        <a:rPr lang="en-US" sz="1600" dirty="0" smtClean="0">
                          <a:latin typeface="Calibri" panose="020F0502020204030204" pitchFamily="34" charset="0"/>
                          <a:ea typeface="Calibri" panose="020F0502020204030204" pitchFamily="34" charset="0"/>
                          <a:cs typeface="Times New Roman" panose="02020603050405020304" pitchFamily="18" charset="0"/>
                        </a:rPr>
                        <a:t> </a:t>
                      </a:r>
                      <a:r>
                        <a:rPr lang="en-US" sz="1200" dirty="0" smtClean="0">
                          <a:latin typeface="Calibri" panose="020F0502020204030204" pitchFamily="34" charset="0"/>
                          <a:ea typeface="Calibri" panose="020F0502020204030204" pitchFamily="34" charset="0"/>
                          <a:cs typeface="Times New Roman" panose="02020603050405020304" pitchFamily="18" charset="0"/>
                        </a:rPr>
                        <a:t>A measure of the progress that a school’s English learners are making toward English proficiency. </a:t>
                      </a:r>
                    </a:p>
                  </a:txBody>
                  <a:tcPr>
                    <a:solidFill>
                      <a:srgbClr val="63B2B8"/>
                    </a:solidFill>
                  </a:tcPr>
                </a:tc>
              </a:tr>
              <a:tr h="7189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Calibri" panose="020F0502020204030204" pitchFamily="34" charset="0"/>
                          <a:ea typeface="Calibri" panose="020F0502020204030204" pitchFamily="34" charset="0"/>
                          <a:cs typeface="Times New Roman" panose="02020603050405020304" pitchFamily="18" charset="0"/>
                        </a:rPr>
                        <a:t>Additional indicator of school quality or student success:</a:t>
                      </a:r>
                      <a:r>
                        <a:rPr lang="en-US" sz="1600" dirty="0" smtClean="0">
                          <a:latin typeface="Calibri" panose="020F0502020204030204" pitchFamily="34" charset="0"/>
                          <a:ea typeface="Calibri" panose="020F0502020204030204" pitchFamily="34" charset="0"/>
                          <a:cs typeface="Times New Roman" panose="02020603050405020304" pitchFamily="18" charset="0"/>
                        </a:rPr>
                        <a:t> </a:t>
                      </a:r>
                      <a:r>
                        <a:rPr lang="en-US" sz="1400" dirty="0" smtClean="0">
                          <a:latin typeface="Calibri" panose="020F0502020204030204" pitchFamily="34" charset="0"/>
                          <a:ea typeface="Calibri" panose="020F0502020204030204" pitchFamily="34" charset="0"/>
                          <a:cs typeface="Times New Roman" panose="02020603050405020304" pitchFamily="18" charset="0"/>
                        </a:rPr>
                        <a:t>Another valid, reliable, and statewide indicator of school quality.  </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solidFill>
                      <a:srgbClr val="F98F28"/>
                    </a:solidFill>
                  </a:tcPr>
                </a:tc>
              </a:tr>
            </a:tbl>
          </a:graphicData>
        </a:graphic>
      </p:graphicFrame>
      <p:sp>
        <p:nvSpPr>
          <p:cNvPr id="6" name="Right Brace 5"/>
          <p:cNvSpPr/>
          <p:nvPr/>
        </p:nvSpPr>
        <p:spPr>
          <a:xfrm>
            <a:off x="7026876" y="2224217"/>
            <a:ext cx="906162" cy="2866767"/>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7" name="TextBox 6"/>
          <p:cNvSpPr txBox="1"/>
          <p:nvPr/>
        </p:nvSpPr>
        <p:spPr>
          <a:xfrm>
            <a:off x="8155460" y="2134106"/>
            <a:ext cx="3583459" cy="3046988"/>
          </a:xfrm>
          <a:prstGeom prst="rect">
            <a:avLst/>
          </a:prstGeom>
          <a:noFill/>
        </p:spPr>
        <p:txBody>
          <a:bodyPr wrap="square" rtlCol="0">
            <a:spAutoFit/>
          </a:bodyPr>
          <a:lstStyle/>
          <a:p>
            <a:pPr algn="ctr"/>
            <a:r>
              <a:rPr lang="en-US" sz="2400" dirty="0" smtClean="0">
                <a:ln w="0"/>
                <a:solidFill>
                  <a:srgbClr val="63B2B8"/>
                </a:solidFill>
                <a:effectLst>
                  <a:outerShdw blurRad="38100" dist="19050" dir="2700000" algn="tl" rotWithShape="0">
                    <a:schemeClr val="dk1">
                      <a:alpha val="40000"/>
                    </a:schemeClr>
                  </a:outerShdw>
                </a:effectLst>
              </a:rPr>
              <a:t>Each of these indicators has to carry substantial weight (i.e., count a lot). Together, these three indicators have to count for more than the additional indicator of school quality or student success. </a:t>
            </a:r>
            <a:endParaRPr lang="en-US" sz="2400" dirty="0">
              <a:ln w="0"/>
              <a:solidFill>
                <a:srgbClr val="63B2B8"/>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8817965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The “right” weighting depends on the indicators in the mix.</a:t>
            </a:r>
            <a:endParaRPr lang="en-US" b="1" dirty="0"/>
          </a:p>
        </p:txBody>
      </p:sp>
      <p:sp>
        <p:nvSpPr>
          <p:cNvPr id="4" name="Content Placeholder 3"/>
          <p:cNvSpPr>
            <a:spLocks noGrp="1"/>
          </p:cNvSpPr>
          <p:nvPr>
            <p:ph idx="1"/>
          </p:nvPr>
        </p:nvSpPr>
        <p:spPr/>
        <p:txBody>
          <a:bodyPr/>
          <a:lstStyle/>
          <a:p>
            <a:r>
              <a:rPr lang="en-US" dirty="0" smtClean="0"/>
              <a:t>Consider two states: </a:t>
            </a:r>
          </a:p>
          <a:p>
            <a:pPr lvl="1"/>
            <a:r>
              <a:rPr lang="en-US" dirty="0" smtClean="0"/>
              <a:t>State A chooses to use participation and success in rigorous courses – like AP, IB and dual enrollment – as its additional school quality indicator. </a:t>
            </a:r>
          </a:p>
          <a:p>
            <a:pPr lvl="1"/>
            <a:r>
              <a:rPr lang="en-US" dirty="0" smtClean="0"/>
              <a:t>State B chooses to measure the percent of students participating in one or more extracurricular activities. </a:t>
            </a:r>
          </a:p>
          <a:p>
            <a:pPr lvl="1"/>
            <a:r>
              <a:rPr lang="en-US" dirty="0" smtClean="0"/>
              <a:t>Arguably, you’d want </a:t>
            </a:r>
            <a:r>
              <a:rPr lang="en-US" dirty="0" smtClean="0"/>
              <a:t>State </a:t>
            </a:r>
            <a:r>
              <a:rPr lang="en-US" dirty="0" smtClean="0"/>
              <a:t>A to give the school quality indicator more weight than State B. </a:t>
            </a:r>
            <a:endParaRPr lang="en-US" dirty="0"/>
          </a:p>
        </p:txBody>
      </p:sp>
    </p:spTree>
    <p:extLst>
      <p:ext uri="{BB962C8B-B14F-4D97-AF65-F5344CB8AC3E}">
        <p14:creationId xmlns:p14="http://schemas.microsoft.com/office/powerpoint/2010/main" val="12849406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9143" y="2685244"/>
            <a:ext cx="10515600" cy="1325563"/>
          </a:xfrm>
        </p:spPr>
        <p:txBody>
          <a:bodyPr>
            <a:normAutofit fontScale="90000"/>
          </a:bodyPr>
          <a:lstStyle/>
          <a:p>
            <a:r>
              <a:rPr lang="en-US" dirty="0" smtClean="0"/>
              <a:t>The bottom line is: Rating </a:t>
            </a:r>
            <a:r>
              <a:rPr lang="en-US" dirty="0"/>
              <a:t>criteria must make it clear that students’ academic success (including progress toward English-language proficiency for English learners) and graduation rates hold the most sway.</a:t>
            </a:r>
          </a:p>
        </p:txBody>
      </p:sp>
    </p:spTree>
    <p:extLst>
      <p:ext uri="{BB962C8B-B14F-4D97-AF65-F5344CB8AC3E}">
        <p14:creationId xmlns:p14="http://schemas.microsoft.com/office/powerpoint/2010/main" val="50941334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293" y="474862"/>
            <a:ext cx="10515600" cy="1325563"/>
          </a:xfrm>
        </p:spPr>
        <p:txBody>
          <a:bodyPr>
            <a:noAutofit/>
          </a:bodyPr>
          <a:lstStyle/>
          <a:p>
            <a:pPr algn="ctr"/>
            <a:r>
              <a:rPr lang="en-US" sz="3200" b="1" dirty="0" smtClean="0"/>
              <a:t>A school with continuously low achievement or graduation rates shouldn’t be excused </a:t>
            </a:r>
            <a:r>
              <a:rPr lang="en-US" sz="3200" b="1" dirty="0"/>
              <a:t>from addressing that problem just because </a:t>
            </a:r>
            <a:r>
              <a:rPr lang="en-US" sz="3200" b="1" dirty="0" smtClean="0"/>
              <a:t>it has, for example, low chronic absenteeism rates. </a:t>
            </a:r>
            <a:endParaRPr lang="en-US" sz="3200" b="1" dirty="0"/>
          </a:p>
        </p:txBody>
      </p:sp>
      <p:pic>
        <p:nvPicPr>
          <p:cNvPr id="9" name="Picture 8"/>
          <p:cNvPicPr>
            <a:picLocks noChangeAspect="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1062136" y="1903928"/>
            <a:ext cx="5562600" cy="43378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TextBox 7"/>
          <p:cNvSpPr txBox="1"/>
          <p:nvPr/>
        </p:nvSpPr>
        <p:spPr>
          <a:xfrm>
            <a:off x="1082993" y="2428464"/>
            <a:ext cx="5541743" cy="3046988"/>
          </a:xfrm>
          <a:prstGeom prst="rect">
            <a:avLst/>
          </a:prstGeom>
          <a:noFill/>
        </p:spPr>
        <p:txBody>
          <a:bodyPr wrap="square" rtlCol="0">
            <a:spAutoFit/>
          </a:bodyPr>
          <a:lstStyle/>
          <a:p>
            <a:r>
              <a:rPr lang="en-US" sz="3200" b="1" dirty="0" smtClean="0"/>
              <a:t>On grade level in reading: </a:t>
            </a:r>
            <a:r>
              <a:rPr lang="en-US" sz="3200" b="1" dirty="0" smtClean="0">
                <a:solidFill>
                  <a:srgbClr val="FF0000"/>
                </a:solidFill>
              </a:rPr>
              <a:t>10%</a:t>
            </a:r>
          </a:p>
          <a:p>
            <a:r>
              <a:rPr lang="en-US" sz="3200" b="1" dirty="0" smtClean="0"/>
              <a:t>On grade level in math: </a:t>
            </a:r>
            <a:r>
              <a:rPr lang="en-US" sz="3200" b="1" dirty="0" smtClean="0">
                <a:solidFill>
                  <a:srgbClr val="FF0000"/>
                </a:solidFill>
              </a:rPr>
              <a:t>12%</a:t>
            </a:r>
          </a:p>
          <a:p>
            <a:r>
              <a:rPr lang="en-US" sz="3200" b="1" dirty="0" smtClean="0"/>
              <a:t>Percent ELs making progress toward English proficiency: </a:t>
            </a:r>
            <a:r>
              <a:rPr lang="en-US" sz="3200" b="1" dirty="0" smtClean="0">
                <a:solidFill>
                  <a:srgbClr val="FF0000"/>
                </a:solidFill>
              </a:rPr>
              <a:t>33%</a:t>
            </a:r>
          </a:p>
          <a:p>
            <a:r>
              <a:rPr lang="en-US" sz="3200" b="1" dirty="0" smtClean="0"/>
              <a:t>Graduation rate: </a:t>
            </a:r>
            <a:r>
              <a:rPr lang="en-US" sz="3200" b="1" dirty="0" smtClean="0">
                <a:solidFill>
                  <a:srgbClr val="FF0000"/>
                </a:solidFill>
              </a:rPr>
              <a:t>68%</a:t>
            </a:r>
          </a:p>
          <a:p>
            <a:r>
              <a:rPr lang="en-US" sz="3200" b="1" dirty="0" smtClean="0"/>
              <a:t>Chronic absenteeism rate: </a:t>
            </a:r>
            <a:r>
              <a:rPr lang="en-US" sz="3200" b="1" dirty="0" smtClean="0">
                <a:solidFill>
                  <a:srgbClr val="00B050"/>
                </a:solidFill>
              </a:rPr>
              <a:t>1%</a:t>
            </a:r>
            <a:endParaRPr lang="en-US" sz="3200" b="1" dirty="0">
              <a:solidFill>
                <a:srgbClr val="00B050"/>
              </a:solidFill>
            </a:endParaRPr>
          </a:p>
        </p:txBody>
      </p:sp>
      <p:sp>
        <p:nvSpPr>
          <p:cNvPr id="10" name="Left Arrow 9"/>
          <p:cNvSpPr/>
          <p:nvPr/>
        </p:nvSpPr>
        <p:spPr>
          <a:xfrm>
            <a:off x="6764693" y="3769587"/>
            <a:ext cx="1166326" cy="606490"/>
          </a:xfrm>
          <a:prstGeom prst="lef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8266923" y="3472667"/>
            <a:ext cx="2239347" cy="1200329"/>
          </a:xfrm>
          <a:prstGeom prst="rect">
            <a:avLst/>
          </a:prstGeom>
          <a:noFill/>
        </p:spPr>
        <p:txBody>
          <a:bodyPr wrap="square" rtlCol="0">
            <a:spAutoFit/>
          </a:bodyPr>
          <a:lstStyle/>
          <a:p>
            <a:r>
              <a:rPr lang="en-US" sz="3600" dirty="0" smtClean="0"/>
              <a:t>This school needs help</a:t>
            </a:r>
            <a:endParaRPr lang="en-US" sz="3600" dirty="0"/>
          </a:p>
        </p:txBody>
      </p:sp>
    </p:spTree>
    <p:extLst>
      <p:ext uri="{BB962C8B-B14F-4D97-AF65-F5344CB8AC3E}">
        <p14:creationId xmlns:p14="http://schemas.microsoft.com/office/powerpoint/2010/main" val="1867292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be clear… </a:t>
            </a:r>
            <a:endParaRPr lang="en-US" dirty="0"/>
          </a:p>
        </p:txBody>
      </p:sp>
      <p:sp>
        <p:nvSpPr>
          <p:cNvPr id="3" name="Content Placeholder 2"/>
          <p:cNvSpPr>
            <a:spLocks noGrp="1"/>
          </p:cNvSpPr>
          <p:nvPr>
            <p:ph idx="1"/>
          </p:nvPr>
        </p:nvSpPr>
        <p:spPr/>
        <p:txBody>
          <a:bodyPr/>
          <a:lstStyle/>
          <a:p>
            <a:r>
              <a:rPr lang="en-US" dirty="0" smtClean="0"/>
              <a:t>There are way more decisions that go into an accountability system than we’ll talk about. But we’ll try to highlight key points that are especially important for equity. </a:t>
            </a:r>
          </a:p>
          <a:p>
            <a:endParaRPr lang="en-US" dirty="0"/>
          </a:p>
          <a:p>
            <a:r>
              <a:rPr lang="en-US" dirty="0" smtClean="0"/>
              <a:t>There multiple good ways to make each decision, and multiple bad ways. We’ll talk about some examples – but there’s no way we can be exhaustive. </a:t>
            </a:r>
          </a:p>
          <a:p>
            <a:endParaRPr lang="en-US" dirty="0" smtClean="0"/>
          </a:p>
          <a:p>
            <a:endParaRPr lang="en-US" dirty="0"/>
          </a:p>
        </p:txBody>
      </p:sp>
    </p:spTree>
    <p:extLst>
      <p:ext uri="{BB962C8B-B14F-4D97-AF65-F5344CB8AC3E}">
        <p14:creationId xmlns:p14="http://schemas.microsoft.com/office/powerpoint/2010/main" val="189546381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Here are the weights our example state assigned:</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015504286"/>
              </p:ext>
            </p:extLst>
          </p:nvPr>
        </p:nvGraphicFramePr>
        <p:xfrm>
          <a:off x="531788" y="2143593"/>
          <a:ext cx="5149484" cy="2907258"/>
        </p:xfrm>
        <a:graphic>
          <a:graphicData uri="http://schemas.openxmlformats.org/drawingml/2006/table">
            <a:tbl>
              <a:tblPr>
                <a:tableStyleId>{5940675A-B579-460E-94D1-54222C63F5DA}</a:tableStyleId>
              </a:tblPr>
              <a:tblGrid>
                <a:gridCol w="3809426"/>
                <a:gridCol w="1340058"/>
              </a:tblGrid>
              <a:tr h="518388">
                <a:tc>
                  <a:txBody>
                    <a:bodyPr/>
                    <a:lstStyle/>
                    <a:p>
                      <a:pPr algn="l" fontAlgn="b"/>
                      <a:r>
                        <a:rPr lang="en-US" sz="2000" u="none" strike="noStrike" dirty="0">
                          <a:effectLst/>
                        </a:rPr>
                        <a:t> </a:t>
                      </a:r>
                      <a:endParaRPr lang="en-US"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Percent of rating</a:t>
                      </a:r>
                      <a:endParaRPr lang="en-US" sz="1600" b="0" i="0" u="none" strike="noStrike" dirty="0">
                        <a:solidFill>
                          <a:srgbClr val="000000"/>
                        </a:solidFill>
                        <a:effectLst/>
                        <a:latin typeface="Calibri" panose="020F0502020204030204" pitchFamily="34" charset="0"/>
                      </a:endParaRPr>
                    </a:p>
                  </a:txBody>
                  <a:tcPr marL="9525" marR="9525" marT="9525" marB="0" anchor="b"/>
                </a:tc>
              </a:tr>
              <a:tr h="381000">
                <a:tc>
                  <a:txBody>
                    <a:bodyPr/>
                    <a:lstStyle/>
                    <a:p>
                      <a:pPr algn="l" fontAlgn="b"/>
                      <a:r>
                        <a:rPr lang="en-US" sz="1600" u="none" strike="noStrike" dirty="0">
                          <a:effectLst/>
                        </a:rPr>
                        <a:t>Percent meeting grade-level standards - Reading</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20%</a:t>
                      </a:r>
                      <a:endParaRPr lang="en-US" sz="1600" b="0" i="0" u="none" strike="noStrike" dirty="0">
                        <a:solidFill>
                          <a:srgbClr val="000000"/>
                        </a:solidFill>
                        <a:effectLst/>
                        <a:latin typeface="Calibri" panose="020F0502020204030204" pitchFamily="34" charset="0"/>
                      </a:endParaRPr>
                    </a:p>
                  </a:txBody>
                  <a:tcPr marL="9525" marR="9525" marT="9525" marB="0" anchor="b"/>
                </a:tc>
              </a:tr>
              <a:tr h="381000">
                <a:tc>
                  <a:txBody>
                    <a:bodyPr/>
                    <a:lstStyle/>
                    <a:p>
                      <a:pPr algn="l" fontAlgn="b"/>
                      <a:r>
                        <a:rPr lang="en-US" sz="1600" u="none" strike="noStrike" dirty="0">
                          <a:effectLst/>
                        </a:rPr>
                        <a:t>Percent meeting grade-level standards - Math</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20%</a:t>
                      </a:r>
                      <a:endParaRPr lang="en-US" sz="1600" b="0" i="0" u="none" strike="noStrike" dirty="0">
                        <a:solidFill>
                          <a:srgbClr val="000000"/>
                        </a:solidFill>
                        <a:effectLst/>
                        <a:latin typeface="Calibri" panose="020F0502020204030204" pitchFamily="34" charset="0"/>
                      </a:endParaRPr>
                    </a:p>
                  </a:txBody>
                  <a:tcPr marL="9525" marR="9525" marT="9525" marB="0" anchor="b"/>
                </a:tc>
              </a:tr>
              <a:tr h="381000">
                <a:tc>
                  <a:txBody>
                    <a:bodyPr/>
                    <a:lstStyle/>
                    <a:p>
                      <a:pPr algn="l" fontAlgn="b"/>
                      <a:r>
                        <a:rPr lang="en-US" sz="1600" u="none" strike="noStrike">
                          <a:effectLst/>
                        </a:rPr>
                        <a:t>Percent meeting grade-level standards - Science</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10%</a:t>
                      </a:r>
                      <a:endParaRPr lang="en-US" sz="1600" b="0"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600" u="none" strike="noStrike">
                          <a:effectLst/>
                        </a:rPr>
                        <a:t>Percent making adequate growth - Reading</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15%</a:t>
                      </a:r>
                      <a:endParaRPr lang="en-US" sz="1600" b="0"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600" u="none" strike="noStrike">
                          <a:effectLst/>
                        </a:rPr>
                        <a:t>Percent making adequate growth - Math</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15%</a:t>
                      </a:r>
                      <a:endParaRPr lang="en-US" sz="1600" b="0"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600" u="none" strike="noStrike">
                          <a:effectLst/>
                        </a:rPr>
                        <a:t>Percent suspended or expelled</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10%</a:t>
                      </a:r>
                      <a:endParaRPr lang="en-US" sz="1600" b="0"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600" u="none" strike="noStrike">
                          <a:effectLst/>
                        </a:rPr>
                        <a:t>Percent taking and passing algebra I</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10%</a:t>
                      </a:r>
                      <a:endParaRPr lang="en-US" sz="16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graphicFrame>
        <p:nvGraphicFramePr>
          <p:cNvPr id="5" name="Chart 4"/>
          <p:cNvGraphicFramePr>
            <a:graphicFrameLocks/>
          </p:cNvGraphicFramePr>
          <p:nvPr>
            <p:extLst>
              <p:ext uri="{D42A27DB-BD31-4B8C-83A1-F6EECF244321}">
                <p14:modId xmlns:p14="http://schemas.microsoft.com/office/powerpoint/2010/main" val="1872285400"/>
              </p:ext>
            </p:extLst>
          </p:nvPr>
        </p:nvGraphicFramePr>
        <p:xfrm>
          <a:off x="5950759" y="1124262"/>
          <a:ext cx="6016388" cy="49628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136984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3112" y="2433767"/>
            <a:ext cx="10569314" cy="1778469"/>
          </a:xfr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en-US" b="1" dirty="0" smtClean="0">
                <a:solidFill>
                  <a:schemeClr val="bg1"/>
                </a:solidFill>
              </a:rPr>
              <a:t>How do we combine results across student groups?</a:t>
            </a:r>
            <a:endParaRPr lang="en-US" b="1" dirty="0">
              <a:solidFill>
                <a:schemeClr val="bg1"/>
              </a:solidFill>
            </a:endParaRPr>
          </a:p>
        </p:txBody>
      </p:sp>
    </p:spTree>
    <p:extLst>
      <p:ext uri="{BB962C8B-B14F-4D97-AF65-F5344CB8AC3E}">
        <p14:creationId xmlns:p14="http://schemas.microsoft.com/office/powerpoint/2010/main" val="17086587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3210" y="619958"/>
            <a:ext cx="10515600" cy="1325563"/>
          </a:xfrm>
        </p:spPr>
        <p:txBody>
          <a:bodyPr>
            <a:noAutofit/>
          </a:bodyPr>
          <a:lstStyle/>
          <a:p>
            <a:pPr algn="ctr"/>
            <a:r>
              <a:rPr lang="en-US" sz="3200" b="1" dirty="0" smtClean="0"/>
              <a:t>As a reminder, here is our summary table for Wilson. </a:t>
            </a:r>
            <a:endParaRPr lang="en-US" sz="3200" b="1" dirty="0"/>
          </a:p>
        </p:txBody>
      </p:sp>
      <p:pic>
        <p:nvPicPr>
          <p:cNvPr id="5" name="Picture 4"/>
          <p:cNvPicPr>
            <a:picLocks noChangeAspect="1"/>
          </p:cNvPicPr>
          <p:nvPr/>
        </p:nvPicPr>
        <p:blipFill>
          <a:blip r:embed="rId2"/>
          <a:stretch>
            <a:fillRect/>
          </a:stretch>
        </p:blipFill>
        <p:spPr>
          <a:xfrm>
            <a:off x="1927250" y="2162124"/>
            <a:ext cx="7891664" cy="3275923"/>
          </a:xfrm>
          <a:prstGeom prst="rect">
            <a:avLst/>
          </a:prstGeom>
        </p:spPr>
      </p:pic>
    </p:spTree>
    <p:extLst>
      <p:ext uri="{BB962C8B-B14F-4D97-AF65-F5344CB8AC3E}">
        <p14:creationId xmlns:p14="http://schemas.microsoft.com/office/powerpoint/2010/main" val="207624859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3210" y="619958"/>
            <a:ext cx="10515600" cy="1325563"/>
          </a:xfrm>
        </p:spPr>
        <p:txBody>
          <a:bodyPr>
            <a:noAutofit/>
          </a:bodyPr>
          <a:lstStyle/>
          <a:p>
            <a:pPr algn="ctr"/>
            <a:r>
              <a:rPr lang="en-US" sz="3200" b="1" dirty="0" smtClean="0"/>
              <a:t>Right now, in most states, ratings are calculated primarily or entirely based on all-student averages. </a:t>
            </a:r>
            <a:endParaRPr lang="en-US" sz="3200" b="1" dirty="0"/>
          </a:p>
        </p:txBody>
      </p:sp>
      <p:pic>
        <p:nvPicPr>
          <p:cNvPr id="5" name="Picture 4"/>
          <p:cNvPicPr>
            <a:picLocks noChangeAspect="1"/>
          </p:cNvPicPr>
          <p:nvPr/>
        </p:nvPicPr>
        <p:blipFill>
          <a:blip r:embed="rId2"/>
          <a:stretch>
            <a:fillRect/>
          </a:stretch>
        </p:blipFill>
        <p:spPr>
          <a:xfrm>
            <a:off x="1927250" y="2162125"/>
            <a:ext cx="8307520" cy="3448550"/>
          </a:xfrm>
          <a:prstGeom prst="rect">
            <a:avLst/>
          </a:prstGeom>
        </p:spPr>
      </p:pic>
      <p:sp>
        <p:nvSpPr>
          <p:cNvPr id="3" name="Rectangle 2"/>
          <p:cNvSpPr/>
          <p:nvPr/>
        </p:nvSpPr>
        <p:spPr>
          <a:xfrm>
            <a:off x="5906125" y="2398426"/>
            <a:ext cx="4328645" cy="3212249"/>
          </a:xfrm>
          <a:prstGeom prst="rect">
            <a:avLst/>
          </a:prstGeom>
          <a:solidFill>
            <a:srgbClr val="C0311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Everything underneath this box does not count. </a:t>
            </a:r>
            <a:endParaRPr lang="en-US" dirty="0"/>
          </a:p>
        </p:txBody>
      </p:sp>
    </p:spTree>
    <p:extLst>
      <p:ext uri="{BB962C8B-B14F-4D97-AF65-F5344CB8AC3E}">
        <p14:creationId xmlns:p14="http://schemas.microsoft.com/office/powerpoint/2010/main" val="106843085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Obviously, that’s unacceptable. So how could a state do better?</a:t>
            </a:r>
            <a:endParaRPr lang="en-US" dirty="0"/>
          </a:p>
        </p:txBody>
      </p:sp>
      <p:sp>
        <p:nvSpPr>
          <p:cNvPr id="3" name="Content Placeholder 2"/>
          <p:cNvSpPr>
            <a:spLocks noGrp="1"/>
          </p:cNvSpPr>
          <p:nvPr>
            <p:ph idx="1"/>
          </p:nvPr>
        </p:nvSpPr>
        <p:spPr/>
        <p:txBody>
          <a:bodyPr>
            <a:normAutofit/>
          </a:bodyPr>
          <a:lstStyle/>
          <a:p>
            <a:r>
              <a:rPr lang="en-US" sz="3600" dirty="0" smtClean="0"/>
              <a:t>There are different ways to make group results count.</a:t>
            </a:r>
          </a:p>
          <a:p>
            <a:r>
              <a:rPr lang="en-US" sz="3600" dirty="0" smtClean="0"/>
              <a:t>One thing a state could do is give significant weight to the results of each student group when calculating ratings. </a:t>
            </a:r>
          </a:p>
          <a:p>
            <a:r>
              <a:rPr lang="en-US" sz="3600" dirty="0" smtClean="0"/>
              <a:t>For example, the state could give equal weight to the results of each group of student – including the all-student group. </a:t>
            </a:r>
            <a:endParaRPr lang="en-US" sz="3600" dirty="0"/>
          </a:p>
          <a:p>
            <a:pPr marL="0" indent="0">
              <a:buNone/>
            </a:pPr>
            <a:endParaRPr lang="en-US" sz="3600" dirty="0" smtClean="0"/>
          </a:p>
          <a:p>
            <a:pPr marL="0" indent="0">
              <a:buNone/>
            </a:pPr>
            <a:endParaRPr lang="en-US" sz="3600" dirty="0" smtClean="0"/>
          </a:p>
        </p:txBody>
      </p:sp>
    </p:spTree>
    <p:extLst>
      <p:ext uri="{BB962C8B-B14F-4D97-AF65-F5344CB8AC3E}">
        <p14:creationId xmlns:p14="http://schemas.microsoft.com/office/powerpoint/2010/main" val="3165037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Calculating Wilson’s science score. </a:t>
            </a:r>
            <a:endParaRPr lang="en-US" dirty="0"/>
          </a:p>
        </p:txBody>
      </p:sp>
      <p:pic>
        <p:nvPicPr>
          <p:cNvPr id="5" name="Picture 4"/>
          <p:cNvPicPr>
            <a:picLocks noChangeAspect="1"/>
          </p:cNvPicPr>
          <p:nvPr/>
        </p:nvPicPr>
        <p:blipFill>
          <a:blip r:embed="rId2"/>
          <a:stretch>
            <a:fillRect/>
          </a:stretch>
        </p:blipFill>
        <p:spPr>
          <a:xfrm>
            <a:off x="1227703" y="1690688"/>
            <a:ext cx="9250923" cy="1461427"/>
          </a:xfrm>
          <a:prstGeom prst="rect">
            <a:avLst/>
          </a:prstGeom>
        </p:spPr>
      </p:pic>
      <p:sp>
        <p:nvSpPr>
          <p:cNvPr id="6" name="TextBox 5"/>
          <p:cNvSpPr txBox="1"/>
          <p:nvPr/>
        </p:nvSpPr>
        <p:spPr>
          <a:xfrm>
            <a:off x="2202439" y="3831347"/>
            <a:ext cx="7301450" cy="646331"/>
          </a:xfrm>
          <a:prstGeom prst="rect">
            <a:avLst/>
          </a:prstGeom>
          <a:noFill/>
        </p:spPr>
        <p:txBody>
          <a:bodyPr wrap="square" rtlCol="0">
            <a:spAutoFit/>
          </a:bodyPr>
          <a:lstStyle/>
          <a:p>
            <a:r>
              <a:rPr lang="en-US" sz="3600" b="1" dirty="0" smtClean="0"/>
              <a:t>Science score = (4+5+2+4+2+1)/6 = 3 </a:t>
            </a:r>
            <a:endParaRPr lang="en-US" sz="3600" b="1" dirty="0"/>
          </a:p>
        </p:txBody>
      </p:sp>
    </p:spTree>
    <p:extLst>
      <p:ext uri="{BB962C8B-B14F-4D97-AF65-F5344CB8AC3E}">
        <p14:creationId xmlns:p14="http://schemas.microsoft.com/office/powerpoint/2010/main" val="159239448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If you do this for all of the indicators, then combine them, Wilson would get a 3.</a:t>
            </a:r>
            <a:endParaRPr lang="en-US" dirty="0"/>
          </a:p>
        </p:txBody>
      </p:sp>
      <p:pic>
        <p:nvPicPr>
          <p:cNvPr id="4" name="Picture 3"/>
          <p:cNvPicPr>
            <a:picLocks noChangeAspect="1"/>
          </p:cNvPicPr>
          <p:nvPr/>
        </p:nvPicPr>
        <p:blipFill>
          <a:blip r:embed="rId2"/>
          <a:stretch>
            <a:fillRect/>
          </a:stretch>
        </p:blipFill>
        <p:spPr>
          <a:xfrm>
            <a:off x="838200" y="2267056"/>
            <a:ext cx="5624807" cy="2334924"/>
          </a:xfrm>
          <a:prstGeom prst="rect">
            <a:avLst/>
          </a:prstGeom>
        </p:spPr>
      </p:pic>
      <p:sp>
        <p:nvSpPr>
          <p:cNvPr id="5" name="Right Arrow 4"/>
          <p:cNvSpPr/>
          <p:nvPr/>
        </p:nvSpPr>
        <p:spPr>
          <a:xfrm>
            <a:off x="6934074" y="3202170"/>
            <a:ext cx="1049311" cy="4646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454452" y="2458387"/>
            <a:ext cx="2518348" cy="2215991"/>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13800" dirty="0" smtClean="0"/>
              <a:t>3</a:t>
            </a:r>
            <a:endParaRPr lang="en-US" sz="13800" dirty="0"/>
          </a:p>
        </p:txBody>
      </p:sp>
    </p:spTree>
    <p:extLst>
      <p:ext uri="{BB962C8B-B14F-4D97-AF65-F5344CB8AC3E}">
        <p14:creationId xmlns:p14="http://schemas.microsoft.com/office/powerpoint/2010/main" val="370607681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89978"/>
            <a:ext cx="10515600" cy="1325563"/>
          </a:xfrm>
        </p:spPr>
        <p:txBody>
          <a:bodyPr>
            <a:normAutofit fontScale="90000"/>
          </a:bodyPr>
          <a:lstStyle/>
          <a:p>
            <a:r>
              <a:rPr lang="en-US" dirty="0" smtClean="0"/>
              <a:t>But a state could go even further. In addition to calculating that 3, it could also report the total score for each group. </a:t>
            </a:r>
            <a:endParaRPr lang="en-US" dirty="0"/>
          </a:p>
        </p:txBody>
      </p:sp>
      <p:pic>
        <p:nvPicPr>
          <p:cNvPr id="4" name="Picture 3"/>
          <p:cNvPicPr>
            <a:picLocks noChangeAspect="1"/>
          </p:cNvPicPr>
          <p:nvPr/>
        </p:nvPicPr>
        <p:blipFill>
          <a:blip r:embed="rId2"/>
          <a:stretch>
            <a:fillRect/>
          </a:stretch>
        </p:blipFill>
        <p:spPr>
          <a:xfrm>
            <a:off x="2755221" y="2225697"/>
            <a:ext cx="6681558" cy="3755719"/>
          </a:xfrm>
          <a:prstGeom prst="rect">
            <a:avLst/>
          </a:prstGeom>
        </p:spPr>
      </p:pic>
    </p:spTree>
    <p:extLst>
      <p:ext uri="{BB962C8B-B14F-4D97-AF65-F5344CB8AC3E}">
        <p14:creationId xmlns:p14="http://schemas.microsoft.com/office/powerpoint/2010/main" val="165974603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Shown another way…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777294534"/>
              </p:ext>
            </p:extLst>
          </p:nvPr>
        </p:nvGraphicFramePr>
        <p:xfrm>
          <a:off x="2031999" y="1963851"/>
          <a:ext cx="8655987" cy="3261360"/>
        </p:xfrm>
        <a:graphic>
          <a:graphicData uri="http://schemas.openxmlformats.org/drawingml/2006/table">
            <a:tbl>
              <a:tblPr firstRow="1" bandRow="1">
                <a:tableStyleId>{5940675A-B579-460E-94D1-54222C63F5DA}</a:tableStyleId>
              </a:tblPr>
              <a:tblGrid>
                <a:gridCol w="2465538"/>
                <a:gridCol w="6190449"/>
              </a:tblGrid>
              <a:tr h="370840">
                <a:tc>
                  <a:txBody>
                    <a:bodyPr/>
                    <a:lstStyle/>
                    <a:p>
                      <a:r>
                        <a:rPr lang="en-US" sz="2800" dirty="0" smtClean="0"/>
                        <a:t>Overall</a:t>
                      </a:r>
                      <a:r>
                        <a:rPr lang="en-US" sz="2800" baseline="0" dirty="0" smtClean="0"/>
                        <a:t> rating</a:t>
                      </a:r>
                      <a:endParaRPr lang="en-US" sz="2800" dirty="0"/>
                    </a:p>
                  </a:txBody>
                  <a:tcPr/>
                </a:tc>
                <a:tc>
                  <a:txBody>
                    <a:bodyPr/>
                    <a:lstStyle/>
                    <a:p>
                      <a:r>
                        <a:rPr lang="en-US" sz="2800" dirty="0" smtClean="0"/>
                        <a:t>How is our school doing for…</a:t>
                      </a:r>
                      <a:endParaRPr lang="en-US" sz="2800" dirty="0"/>
                    </a:p>
                  </a:txBody>
                  <a:tcPr/>
                </a:tc>
              </a:tr>
              <a:tr h="370840">
                <a:tc rowSpan="6">
                  <a:txBody>
                    <a:bodyPr/>
                    <a:lstStyle/>
                    <a:p>
                      <a:endParaRPr lang="en-US" dirty="0"/>
                    </a:p>
                  </a:txBody>
                  <a:tcPr/>
                </a:tc>
                <a:tc>
                  <a:txBody>
                    <a:bodyPr/>
                    <a:lstStyle/>
                    <a:p>
                      <a:r>
                        <a:rPr lang="en-US" sz="2400" dirty="0" smtClean="0"/>
                        <a:t>All students? </a:t>
                      </a:r>
                      <a:endParaRPr lang="en-US" sz="2400" dirty="0"/>
                    </a:p>
                  </a:txBody>
                  <a:tcPr/>
                </a:tc>
              </a:tr>
              <a:tr h="370840">
                <a:tc vMerge="1">
                  <a:txBody>
                    <a:bodyPr/>
                    <a:lstStyle/>
                    <a:p>
                      <a:endParaRPr lang="en-US" dirty="0"/>
                    </a:p>
                  </a:txBody>
                  <a:tcPr/>
                </a:tc>
                <a:tc>
                  <a:txBody>
                    <a:bodyPr/>
                    <a:lstStyle/>
                    <a:p>
                      <a:r>
                        <a:rPr lang="en-US" sz="2400" dirty="0" smtClean="0"/>
                        <a:t>White students?</a:t>
                      </a:r>
                      <a:endParaRPr lang="en-US" sz="2400" dirty="0"/>
                    </a:p>
                  </a:txBody>
                  <a:tcPr/>
                </a:tc>
              </a:tr>
              <a:tr h="370840">
                <a:tc vMerge="1">
                  <a:txBody>
                    <a:bodyPr/>
                    <a:lstStyle/>
                    <a:p>
                      <a:endParaRPr lang="en-US" dirty="0"/>
                    </a:p>
                  </a:txBody>
                  <a:tcPr/>
                </a:tc>
                <a:tc>
                  <a:txBody>
                    <a:bodyPr/>
                    <a:lstStyle/>
                    <a:p>
                      <a:r>
                        <a:rPr lang="en-US" sz="2400" dirty="0" smtClean="0"/>
                        <a:t>Black</a:t>
                      </a:r>
                      <a:r>
                        <a:rPr lang="en-US" sz="2400" baseline="0" dirty="0" smtClean="0"/>
                        <a:t> students?</a:t>
                      </a:r>
                      <a:endParaRPr lang="en-US" sz="2400" dirty="0"/>
                    </a:p>
                  </a:txBody>
                  <a:tcPr/>
                </a:tc>
              </a:tr>
              <a:tr h="370840">
                <a:tc vMerge="1">
                  <a:txBody>
                    <a:bodyPr/>
                    <a:lstStyle/>
                    <a:p>
                      <a:endParaRPr lang="en-US" dirty="0"/>
                    </a:p>
                  </a:txBody>
                  <a:tcPr/>
                </a:tc>
                <a:tc>
                  <a:txBody>
                    <a:bodyPr/>
                    <a:lstStyle/>
                    <a:p>
                      <a:r>
                        <a:rPr lang="en-US" sz="2400" dirty="0" smtClean="0"/>
                        <a:t>Latino students?</a:t>
                      </a:r>
                      <a:endParaRPr lang="en-US" sz="2400" dirty="0"/>
                    </a:p>
                  </a:txBody>
                  <a:tcPr/>
                </a:tc>
              </a:tr>
              <a:tr h="370840">
                <a:tc vMerge="1">
                  <a:txBody>
                    <a:bodyPr/>
                    <a:lstStyle/>
                    <a:p>
                      <a:endParaRPr lang="en-US" dirty="0"/>
                    </a:p>
                  </a:txBody>
                  <a:tcPr/>
                </a:tc>
                <a:tc>
                  <a:txBody>
                    <a:bodyPr/>
                    <a:lstStyle/>
                    <a:p>
                      <a:r>
                        <a:rPr lang="en-US" sz="2400" dirty="0" smtClean="0"/>
                        <a:t>Low income</a:t>
                      </a:r>
                      <a:r>
                        <a:rPr lang="en-US" sz="2400" baseline="0" dirty="0" smtClean="0"/>
                        <a:t> students?</a:t>
                      </a:r>
                      <a:endParaRPr lang="en-US" sz="2400" dirty="0"/>
                    </a:p>
                  </a:txBody>
                  <a:tcPr/>
                </a:tc>
              </a:tr>
              <a:tr h="370840">
                <a:tc vMerge="1">
                  <a:txBody>
                    <a:bodyPr/>
                    <a:lstStyle/>
                    <a:p>
                      <a:endParaRPr lang="en-US" dirty="0"/>
                    </a:p>
                  </a:txBody>
                  <a:tcPr/>
                </a:tc>
                <a:tc>
                  <a:txBody>
                    <a:bodyPr/>
                    <a:lstStyle/>
                    <a:p>
                      <a:r>
                        <a:rPr lang="en-US" sz="2400" dirty="0" smtClean="0"/>
                        <a:t>Students with disabilities?</a:t>
                      </a:r>
                      <a:endParaRPr lang="en-US" sz="2400" dirty="0"/>
                    </a:p>
                  </a:txBody>
                  <a:tcPr/>
                </a:tc>
              </a:tr>
            </a:tbl>
          </a:graphicData>
        </a:graphic>
      </p:graphicFrame>
      <p:sp>
        <p:nvSpPr>
          <p:cNvPr id="5" name="5-Point Star 4"/>
          <p:cNvSpPr/>
          <p:nvPr/>
        </p:nvSpPr>
        <p:spPr>
          <a:xfrm>
            <a:off x="2233536" y="3043004"/>
            <a:ext cx="554636" cy="53964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Point Star 5"/>
          <p:cNvSpPr/>
          <p:nvPr/>
        </p:nvSpPr>
        <p:spPr>
          <a:xfrm>
            <a:off x="2850630" y="3045504"/>
            <a:ext cx="554636" cy="53964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3465229" y="3045504"/>
            <a:ext cx="554636" cy="53964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5-Point Star 7"/>
          <p:cNvSpPr/>
          <p:nvPr/>
        </p:nvSpPr>
        <p:spPr>
          <a:xfrm>
            <a:off x="8013403" y="2505856"/>
            <a:ext cx="365760" cy="36576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5-Point Star 8"/>
          <p:cNvSpPr/>
          <p:nvPr/>
        </p:nvSpPr>
        <p:spPr>
          <a:xfrm>
            <a:off x="8496672" y="2505856"/>
            <a:ext cx="365760" cy="36576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5-Point Star 9"/>
          <p:cNvSpPr/>
          <p:nvPr/>
        </p:nvSpPr>
        <p:spPr>
          <a:xfrm>
            <a:off x="8969113" y="2508356"/>
            <a:ext cx="365760" cy="36576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5-Point Star 10"/>
          <p:cNvSpPr/>
          <p:nvPr/>
        </p:nvSpPr>
        <p:spPr>
          <a:xfrm>
            <a:off x="8496672" y="2996028"/>
            <a:ext cx="365760" cy="36576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5-Point Star 11"/>
          <p:cNvSpPr/>
          <p:nvPr/>
        </p:nvSpPr>
        <p:spPr>
          <a:xfrm>
            <a:off x="8991084" y="2996028"/>
            <a:ext cx="365760" cy="36576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5-Point Star 12"/>
          <p:cNvSpPr/>
          <p:nvPr/>
        </p:nvSpPr>
        <p:spPr>
          <a:xfrm>
            <a:off x="9450206" y="2996028"/>
            <a:ext cx="365760" cy="36576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5-Point Star 13"/>
          <p:cNvSpPr/>
          <p:nvPr/>
        </p:nvSpPr>
        <p:spPr>
          <a:xfrm>
            <a:off x="8019484" y="2983537"/>
            <a:ext cx="365760" cy="36576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5-Point Star 14"/>
          <p:cNvSpPr/>
          <p:nvPr/>
        </p:nvSpPr>
        <p:spPr>
          <a:xfrm>
            <a:off x="9902407" y="2998528"/>
            <a:ext cx="365760" cy="36576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5-Point Star 15"/>
          <p:cNvSpPr/>
          <p:nvPr/>
        </p:nvSpPr>
        <p:spPr>
          <a:xfrm>
            <a:off x="8484181" y="3433238"/>
            <a:ext cx="365760" cy="36576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5-Point Star 16"/>
          <p:cNvSpPr/>
          <p:nvPr/>
        </p:nvSpPr>
        <p:spPr>
          <a:xfrm>
            <a:off x="8006993" y="3420747"/>
            <a:ext cx="365760" cy="36576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5-Point Star 20"/>
          <p:cNvSpPr/>
          <p:nvPr/>
        </p:nvSpPr>
        <p:spPr>
          <a:xfrm>
            <a:off x="8484181" y="3897931"/>
            <a:ext cx="365760" cy="36576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5-Point Star 21"/>
          <p:cNvSpPr/>
          <p:nvPr/>
        </p:nvSpPr>
        <p:spPr>
          <a:xfrm>
            <a:off x="8978593" y="3897931"/>
            <a:ext cx="365760" cy="36576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5-Point Star 22"/>
          <p:cNvSpPr/>
          <p:nvPr/>
        </p:nvSpPr>
        <p:spPr>
          <a:xfrm>
            <a:off x="9437715" y="3897931"/>
            <a:ext cx="365760" cy="36576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5-Point Star 23"/>
          <p:cNvSpPr/>
          <p:nvPr/>
        </p:nvSpPr>
        <p:spPr>
          <a:xfrm>
            <a:off x="8006993" y="3885440"/>
            <a:ext cx="365760" cy="36576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5-Point Star 24"/>
          <p:cNvSpPr/>
          <p:nvPr/>
        </p:nvSpPr>
        <p:spPr>
          <a:xfrm>
            <a:off x="8484182" y="4332651"/>
            <a:ext cx="365760" cy="36576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5-Point Star 25"/>
          <p:cNvSpPr/>
          <p:nvPr/>
        </p:nvSpPr>
        <p:spPr>
          <a:xfrm>
            <a:off x="8978594" y="4332651"/>
            <a:ext cx="365760" cy="36576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5-Point Star 26"/>
          <p:cNvSpPr/>
          <p:nvPr/>
        </p:nvSpPr>
        <p:spPr>
          <a:xfrm>
            <a:off x="9437716" y="4332651"/>
            <a:ext cx="365760" cy="36576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5-Point Star 27"/>
          <p:cNvSpPr/>
          <p:nvPr/>
        </p:nvSpPr>
        <p:spPr>
          <a:xfrm>
            <a:off x="8006994" y="4320160"/>
            <a:ext cx="365760" cy="36576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5-Point Star 28"/>
          <p:cNvSpPr/>
          <p:nvPr/>
        </p:nvSpPr>
        <p:spPr>
          <a:xfrm>
            <a:off x="8024484" y="4772360"/>
            <a:ext cx="365760" cy="36576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5-Point Star 29"/>
          <p:cNvSpPr/>
          <p:nvPr/>
        </p:nvSpPr>
        <p:spPr>
          <a:xfrm>
            <a:off x="9445205" y="2497784"/>
            <a:ext cx="365760" cy="36576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4322883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option: Calculate a preliminary grade based on all-student results…</a:t>
            </a:r>
            <a:endParaRPr lang="en-US" dirty="0"/>
          </a:p>
        </p:txBody>
      </p:sp>
      <p:pic>
        <p:nvPicPr>
          <p:cNvPr id="4" name="Picture 3"/>
          <p:cNvPicPr>
            <a:picLocks noChangeAspect="1"/>
          </p:cNvPicPr>
          <p:nvPr/>
        </p:nvPicPr>
        <p:blipFill>
          <a:blip r:embed="rId2"/>
          <a:stretch>
            <a:fillRect/>
          </a:stretch>
        </p:blipFill>
        <p:spPr>
          <a:xfrm>
            <a:off x="490992" y="2029754"/>
            <a:ext cx="6681558" cy="3755719"/>
          </a:xfrm>
          <a:prstGeom prst="rect">
            <a:avLst/>
          </a:prstGeom>
        </p:spPr>
      </p:pic>
      <p:sp>
        <p:nvSpPr>
          <p:cNvPr id="5" name="Rectangle 4"/>
          <p:cNvSpPr/>
          <p:nvPr/>
        </p:nvSpPr>
        <p:spPr>
          <a:xfrm>
            <a:off x="3657599" y="2547257"/>
            <a:ext cx="3514951" cy="323821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7990114" y="1761013"/>
            <a:ext cx="3810001" cy="4401205"/>
          </a:xfrm>
          <a:prstGeom prst="rect">
            <a:avLst/>
          </a:prstGeom>
          <a:noFill/>
        </p:spPr>
        <p:txBody>
          <a:bodyPr wrap="square" rtlCol="0">
            <a:spAutoFit/>
          </a:bodyPr>
          <a:lstStyle/>
          <a:p>
            <a:r>
              <a:rPr lang="en-US" sz="4000" dirty="0" smtClean="0"/>
              <a:t>But then lower that grade if a school is consistently underperforming for any student group. </a:t>
            </a:r>
            <a:endParaRPr lang="en-US" sz="4000" dirty="0"/>
          </a:p>
        </p:txBody>
      </p:sp>
    </p:spTree>
    <p:extLst>
      <p:ext uri="{BB962C8B-B14F-4D97-AF65-F5344CB8AC3E}">
        <p14:creationId xmlns:p14="http://schemas.microsoft.com/office/powerpoint/2010/main" val="294450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are those key decisions states will have to make?</a:t>
            </a:r>
            <a:endParaRPr lang="en-US" dirty="0"/>
          </a:p>
        </p:txBody>
      </p:sp>
      <p:sp>
        <p:nvSpPr>
          <p:cNvPr id="6" name="Rounded Rectangle 5"/>
          <p:cNvSpPr/>
          <p:nvPr/>
        </p:nvSpPr>
        <p:spPr>
          <a:xfrm>
            <a:off x="354050" y="2076608"/>
            <a:ext cx="2418684" cy="2467503"/>
          </a:xfrm>
          <a:prstGeom prst="roundRect">
            <a:avLst/>
          </a:prstGeom>
          <a:solidFill>
            <a:srgbClr val="63B2B8"/>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What are we going to measure?</a:t>
            </a:r>
            <a:endParaRPr lang="en-US" sz="2400" dirty="0"/>
          </a:p>
        </p:txBody>
      </p:sp>
      <p:sp>
        <p:nvSpPr>
          <p:cNvPr id="7" name="Rounded Rectangle 6"/>
          <p:cNvSpPr/>
          <p:nvPr/>
        </p:nvSpPr>
        <p:spPr>
          <a:xfrm>
            <a:off x="3609835" y="2076608"/>
            <a:ext cx="2286000" cy="2468880"/>
          </a:xfrm>
          <a:prstGeom prst="roundRect">
            <a:avLst/>
          </a:prstGeom>
          <a:solidFill>
            <a:srgbClr val="F98F28"/>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What are our expectations on each of these measures?</a:t>
            </a:r>
            <a:endParaRPr lang="en-US" sz="2400" dirty="0"/>
          </a:p>
        </p:txBody>
      </p:sp>
      <p:sp>
        <p:nvSpPr>
          <p:cNvPr id="8" name="Rounded Rectangle 7"/>
          <p:cNvSpPr/>
          <p:nvPr/>
        </p:nvSpPr>
        <p:spPr>
          <a:xfrm>
            <a:off x="6613162" y="1313239"/>
            <a:ext cx="4434588" cy="4228242"/>
          </a:xfrm>
          <a:prstGeom prst="roundRect">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How do we combine these measures into a rating?</a:t>
            </a:r>
          </a:p>
          <a:p>
            <a:pPr algn="ctr"/>
            <a:endParaRPr lang="en-US" sz="2400" dirty="0" smtClean="0"/>
          </a:p>
          <a:p>
            <a:pPr algn="ctr"/>
            <a:endParaRPr lang="en-US" sz="2400"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p:txBody>
      </p:sp>
      <p:sp>
        <p:nvSpPr>
          <p:cNvPr id="9" name="Rounded Rectangle 8"/>
          <p:cNvSpPr/>
          <p:nvPr/>
        </p:nvSpPr>
        <p:spPr>
          <a:xfrm>
            <a:off x="6714974" y="3005566"/>
            <a:ext cx="4257206" cy="731520"/>
          </a:xfrm>
          <a:prstGeom prst="roundRect">
            <a:avLst/>
          </a:prstGeom>
          <a:ln>
            <a:noFill/>
          </a:ln>
          <a:effectLst>
            <a:outerShdw blurRad="149987" dist="250190" dir="8460000" algn="ctr">
              <a:srgbClr val="000000">
                <a:alpha val="28000"/>
              </a:srgbClr>
            </a:outerShdw>
          </a:effectLst>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smtClean="0"/>
              <a:t>How much should different indicators weigh?</a:t>
            </a:r>
            <a:endParaRPr lang="en-US" dirty="0"/>
          </a:p>
        </p:txBody>
      </p:sp>
      <p:sp>
        <p:nvSpPr>
          <p:cNvPr id="10" name="Rounded Rectangle 9"/>
          <p:cNvSpPr/>
          <p:nvPr/>
        </p:nvSpPr>
        <p:spPr>
          <a:xfrm>
            <a:off x="6728095" y="2267477"/>
            <a:ext cx="4244085" cy="731520"/>
          </a:xfrm>
          <a:prstGeom prst="roundRect">
            <a:avLst/>
          </a:prstGeom>
          <a:solidFill>
            <a:srgbClr val="C0311A"/>
          </a:soli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How do we include both performance and progress?</a:t>
            </a:r>
            <a:endParaRPr lang="en-US" dirty="0"/>
          </a:p>
        </p:txBody>
      </p:sp>
      <p:sp>
        <p:nvSpPr>
          <p:cNvPr id="11" name="Rounded Rectangle 10"/>
          <p:cNvSpPr/>
          <p:nvPr/>
        </p:nvSpPr>
        <p:spPr>
          <a:xfrm>
            <a:off x="6736745" y="3758645"/>
            <a:ext cx="4244085" cy="731520"/>
          </a:xfrm>
          <a:prstGeom prst="roundRect">
            <a:avLst/>
          </a:prstGeom>
          <a:solidFill>
            <a:schemeClr val="accent5">
              <a:lumMod val="75000"/>
            </a:schemeClr>
          </a:soli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How do we include results for all groups of students?</a:t>
            </a:r>
            <a:endParaRPr lang="en-US" dirty="0"/>
          </a:p>
        </p:txBody>
      </p:sp>
      <p:sp>
        <p:nvSpPr>
          <p:cNvPr id="12" name="Right Arrow 11"/>
          <p:cNvSpPr/>
          <p:nvPr/>
        </p:nvSpPr>
        <p:spPr>
          <a:xfrm>
            <a:off x="3004904" y="3215624"/>
            <a:ext cx="525906" cy="4234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5985443" y="3218124"/>
            <a:ext cx="525906" cy="4234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6736745" y="4498872"/>
            <a:ext cx="4244085" cy="731520"/>
          </a:xfrm>
          <a:prstGeom prst="roundRect">
            <a:avLst/>
          </a:prstGeom>
          <a:solidFill>
            <a:srgbClr val="92D050"/>
          </a:soli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How do we define “consistently underperforming”?</a:t>
            </a:r>
            <a:endParaRPr lang="en-US" dirty="0"/>
          </a:p>
        </p:txBody>
      </p:sp>
    </p:spTree>
    <p:extLst>
      <p:ext uri="{BB962C8B-B14F-4D97-AF65-F5344CB8AC3E}">
        <p14:creationId xmlns:p14="http://schemas.microsoft.com/office/powerpoint/2010/main" val="129593265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915" y="2629354"/>
            <a:ext cx="10308771" cy="1833789"/>
          </a:xfr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en-US" b="1" dirty="0" smtClean="0">
                <a:solidFill>
                  <a:schemeClr val="bg1"/>
                </a:solidFill>
              </a:rPr>
              <a:t>How will we define “consistently underperforming”?</a:t>
            </a:r>
            <a:endParaRPr lang="en-US" b="1" dirty="0">
              <a:solidFill>
                <a:schemeClr val="bg1"/>
              </a:solidFill>
            </a:endParaRPr>
          </a:p>
        </p:txBody>
      </p:sp>
    </p:spTree>
    <p:extLst>
      <p:ext uri="{BB962C8B-B14F-4D97-AF65-F5344CB8AC3E}">
        <p14:creationId xmlns:p14="http://schemas.microsoft.com/office/powerpoint/2010/main" val="184427585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70668"/>
            <a:ext cx="10515600" cy="4054475"/>
          </a:xfrm>
        </p:spPr>
        <p:txBody>
          <a:bodyPr>
            <a:normAutofit/>
          </a:bodyPr>
          <a:lstStyle/>
          <a:p>
            <a:pPr algn="ctr"/>
            <a:r>
              <a:rPr lang="en-US" dirty="0" smtClean="0"/>
              <a:t>Under ESSA, if a school is consistently underperforming for a group of students, its </a:t>
            </a:r>
            <a:r>
              <a:rPr lang="en-US" b="1" dirty="0" smtClean="0"/>
              <a:t>rating needs to reflect </a:t>
            </a:r>
            <a:r>
              <a:rPr lang="en-US" dirty="0" smtClean="0"/>
              <a:t>that, and the school has to take </a:t>
            </a:r>
            <a:r>
              <a:rPr lang="en-US" b="1" dirty="0" smtClean="0"/>
              <a:t>action to improve</a:t>
            </a:r>
            <a:r>
              <a:rPr lang="en-US" dirty="0" smtClean="0"/>
              <a:t>. </a:t>
            </a:r>
            <a:endParaRPr lang="en-US" dirty="0"/>
          </a:p>
        </p:txBody>
      </p:sp>
    </p:spTree>
    <p:extLst>
      <p:ext uri="{BB962C8B-B14F-4D97-AF65-F5344CB8AC3E}">
        <p14:creationId xmlns:p14="http://schemas.microsoft.com/office/powerpoint/2010/main" val="412601167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6428" y="2498725"/>
            <a:ext cx="10515600" cy="1325563"/>
          </a:xfrm>
        </p:spPr>
        <p:txBody>
          <a:bodyPr/>
          <a:lstStyle/>
          <a:p>
            <a:pPr algn="ctr"/>
            <a:r>
              <a:rPr lang="en-US" dirty="0" smtClean="0"/>
              <a:t>How a state defines “consistent underperformance” is really important. </a:t>
            </a:r>
            <a:endParaRPr lang="en-US" dirty="0"/>
          </a:p>
        </p:txBody>
      </p:sp>
    </p:spTree>
    <p:extLst>
      <p:ext uri="{BB962C8B-B14F-4D97-AF65-F5344CB8AC3E}">
        <p14:creationId xmlns:p14="http://schemas.microsoft.com/office/powerpoint/2010/main" val="404696345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some viable definitions?</a:t>
            </a:r>
            <a:endParaRPr lang="en-US" dirty="0"/>
          </a:p>
        </p:txBody>
      </p:sp>
      <p:sp>
        <p:nvSpPr>
          <p:cNvPr id="3" name="Content Placeholder 2"/>
          <p:cNvSpPr>
            <a:spLocks noGrp="1"/>
          </p:cNvSpPr>
          <p:nvPr>
            <p:ph idx="1"/>
          </p:nvPr>
        </p:nvSpPr>
        <p:spPr/>
        <p:txBody>
          <a:bodyPr>
            <a:normAutofit/>
          </a:bodyPr>
          <a:lstStyle/>
          <a:p>
            <a:r>
              <a:rPr lang="en-US" sz="3200" dirty="0" smtClean="0"/>
              <a:t>If a state calculates scores or ratings for each group, it could use those to define “consistent underperformance”</a:t>
            </a:r>
          </a:p>
          <a:p>
            <a:pPr lvl="1"/>
            <a:r>
              <a:rPr lang="en-US" sz="2800" dirty="0" smtClean="0"/>
              <a:t>For example, any school getting a total score of 3 or lower for any group could be considered consistently underperforming. </a:t>
            </a:r>
          </a:p>
          <a:p>
            <a:pPr lvl="1"/>
            <a:endParaRPr lang="en-US" sz="2800" dirty="0"/>
          </a:p>
          <a:p>
            <a:pPr marL="457200" lvl="1" indent="0">
              <a:buNone/>
            </a:pPr>
            <a:endParaRPr lang="en-US" sz="2800" dirty="0"/>
          </a:p>
        </p:txBody>
      </p:sp>
      <p:pic>
        <p:nvPicPr>
          <p:cNvPr id="27" name="Picture 2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0979" y="3803280"/>
            <a:ext cx="5930042" cy="2373683"/>
          </a:xfrm>
          <a:prstGeom prst="rect">
            <a:avLst/>
          </a:prstGeom>
        </p:spPr>
      </p:pic>
      <p:sp>
        <p:nvSpPr>
          <p:cNvPr id="28" name="Oval 27"/>
          <p:cNvSpPr/>
          <p:nvPr/>
        </p:nvSpPr>
        <p:spPr>
          <a:xfrm>
            <a:off x="4702630" y="5747658"/>
            <a:ext cx="4027714" cy="363992"/>
          </a:xfrm>
          <a:prstGeom prst="ellipse">
            <a:avLst/>
          </a:prstGeom>
          <a:noFill/>
          <a:ln>
            <a:solidFill>
              <a:srgbClr val="C83C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4746175" y="4811487"/>
            <a:ext cx="4027714" cy="363992"/>
          </a:xfrm>
          <a:prstGeom prst="ellipse">
            <a:avLst/>
          </a:prstGeom>
          <a:noFill/>
          <a:ln>
            <a:solidFill>
              <a:srgbClr val="C83C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3898207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Another is to look at whether schools are on-track to meet state goals. </a:t>
            </a:r>
            <a:endParaRPr lang="en-US" b="1" dirty="0"/>
          </a:p>
        </p:txBody>
      </p:sp>
      <p:sp>
        <p:nvSpPr>
          <p:cNvPr id="3" name="Content Placeholder 2"/>
          <p:cNvSpPr>
            <a:spLocks noGrp="1"/>
          </p:cNvSpPr>
          <p:nvPr>
            <p:ph idx="1"/>
          </p:nvPr>
        </p:nvSpPr>
        <p:spPr/>
        <p:txBody>
          <a:bodyPr>
            <a:normAutofit/>
          </a:bodyPr>
          <a:lstStyle/>
          <a:p>
            <a:r>
              <a:rPr lang="en-US" sz="3600" dirty="0" smtClean="0"/>
              <a:t>States could say that any school that is off-track for meeting state goals for 2 or more years is consistently underperforming. </a:t>
            </a:r>
            <a:endParaRPr lang="en-US" sz="3600" dirty="0"/>
          </a:p>
        </p:txBody>
      </p:sp>
    </p:spTree>
    <p:extLst>
      <p:ext uri="{BB962C8B-B14F-4D97-AF65-F5344CB8AC3E}">
        <p14:creationId xmlns:p14="http://schemas.microsoft.com/office/powerpoint/2010/main" val="141433933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83C2A"/>
                </a:solidFill>
              </a:rPr>
              <a:t>Definitions to watch out for</a:t>
            </a:r>
            <a:endParaRPr lang="en-US" b="1" dirty="0">
              <a:solidFill>
                <a:srgbClr val="C83C2A"/>
              </a:solidFill>
            </a:endParaRPr>
          </a:p>
        </p:txBody>
      </p:sp>
      <p:sp>
        <p:nvSpPr>
          <p:cNvPr id="3" name="Content Placeholder 2"/>
          <p:cNvSpPr>
            <a:spLocks noGrp="1"/>
          </p:cNvSpPr>
          <p:nvPr>
            <p:ph idx="1"/>
          </p:nvPr>
        </p:nvSpPr>
        <p:spPr>
          <a:xfrm>
            <a:off x="838200" y="1524000"/>
            <a:ext cx="10515600" cy="4652963"/>
          </a:xfrm>
        </p:spPr>
        <p:txBody>
          <a:bodyPr>
            <a:normAutofit/>
          </a:bodyPr>
          <a:lstStyle/>
          <a:p>
            <a:r>
              <a:rPr lang="en-US" sz="3200" b="1" dirty="0"/>
              <a:t>States should not define consistently underperforming based on the size of within-school achievement gaps</a:t>
            </a:r>
            <a:r>
              <a:rPr lang="en-US" sz="3200" dirty="0"/>
              <a:t>. </a:t>
            </a:r>
            <a:endParaRPr lang="en-US" sz="3200" dirty="0" smtClean="0"/>
          </a:p>
          <a:p>
            <a:pPr lvl="1"/>
            <a:r>
              <a:rPr lang="en-US" dirty="0" smtClean="0"/>
              <a:t>A </a:t>
            </a:r>
            <a:r>
              <a:rPr lang="en-US" dirty="0"/>
              <a:t>school that is not doing well for its Latino students should have to take action regardless of how it’s doing for its White students. What matters most is the school’s results for each group, not how those results compare with other groups</a:t>
            </a:r>
            <a:r>
              <a:rPr lang="en-US" dirty="0" smtClean="0"/>
              <a:t>.</a:t>
            </a:r>
            <a:endParaRPr lang="en-US" dirty="0"/>
          </a:p>
        </p:txBody>
      </p:sp>
    </p:spTree>
    <p:extLst>
      <p:ext uri="{BB962C8B-B14F-4D97-AF65-F5344CB8AC3E}">
        <p14:creationId xmlns:p14="http://schemas.microsoft.com/office/powerpoint/2010/main" val="112152779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83C2A"/>
                </a:solidFill>
              </a:rPr>
              <a:t>Definitions to watch out for, continued. </a:t>
            </a:r>
            <a:endParaRPr lang="en-US" b="1" dirty="0">
              <a:solidFill>
                <a:srgbClr val="C83C2A"/>
              </a:solidFill>
            </a:endParaRPr>
          </a:p>
        </p:txBody>
      </p:sp>
      <p:sp>
        <p:nvSpPr>
          <p:cNvPr id="3" name="Content Placeholder 2"/>
          <p:cNvSpPr>
            <a:spLocks noGrp="1"/>
          </p:cNvSpPr>
          <p:nvPr>
            <p:ph idx="1"/>
          </p:nvPr>
        </p:nvSpPr>
        <p:spPr/>
        <p:txBody>
          <a:bodyPr>
            <a:normAutofit/>
          </a:bodyPr>
          <a:lstStyle/>
          <a:p>
            <a:r>
              <a:rPr lang="en-US" b="1" dirty="0"/>
              <a:t>States should not define consistently underperforming as “performing as badly as the bottom 5 percent of schools are for all students</a:t>
            </a:r>
            <a:r>
              <a:rPr lang="en-US" dirty="0"/>
              <a:t>.” </a:t>
            </a:r>
            <a:endParaRPr lang="en-US" dirty="0" smtClean="0"/>
          </a:p>
          <a:p>
            <a:pPr lvl="1"/>
            <a:r>
              <a:rPr lang="en-US" dirty="0" smtClean="0"/>
              <a:t>Doing </a:t>
            </a:r>
            <a:r>
              <a:rPr lang="en-US" dirty="0"/>
              <a:t>so would mean that the only schools that would need to take action are those that are doing as badly for a group of students as the absolute lowest performing schools in the state are for all kids. Schools that are only slightly higher performing for all groups of students — say, at the 6th percentile — would get a free pass.</a:t>
            </a:r>
          </a:p>
          <a:p>
            <a:endParaRPr lang="en-US" dirty="0"/>
          </a:p>
          <a:p>
            <a:endParaRPr lang="en-US" dirty="0"/>
          </a:p>
        </p:txBody>
      </p:sp>
    </p:spTree>
    <p:extLst>
      <p:ext uri="{BB962C8B-B14F-4D97-AF65-F5344CB8AC3E}">
        <p14:creationId xmlns:p14="http://schemas.microsoft.com/office/powerpoint/2010/main" val="58304101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83C2A"/>
                </a:solidFill>
              </a:rPr>
              <a:t>Definitions to watch out for, continued</a:t>
            </a:r>
            <a:endParaRPr lang="en-US" b="1" dirty="0">
              <a:solidFill>
                <a:srgbClr val="C83C2A"/>
              </a:solidFill>
            </a:endParaRPr>
          </a:p>
        </p:txBody>
      </p:sp>
      <p:sp>
        <p:nvSpPr>
          <p:cNvPr id="3" name="Content Placeholder 2"/>
          <p:cNvSpPr>
            <a:spLocks noGrp="1"/>
          </p:cNvSpPr>
          <p:nvPr>
            <p:ph idx="1"/>
          </p:nvPr>
        </p:nvSpPr>
        <p:spPr/>
        <p:txBody>
          <a:bodyPr/>
          <a:lstStyle/>
          <a:p>
            <a:r>
              <a:rPr lang="en-US" b="1" dirty="0"/>
              <a:t>States should not in any way cap the number of schools that can be identified as consistently underperforming for a group</a:t>
            </a:r>
            <a:r>
              <a:rPr lang="en-US" dirty="0"/>
              <a:t>. </a:t>
            </a:r>
            <a:endParaRPr lang="en-US" dirty="0" smtClean="0"/>
          </a:p>
          <a:p>
            <a:pPr lvl="1"/>
            <a:r>
              <a:rPr lang="en-US" dirty="0" smtClean="0"/>
              <a:t>In </a:t>
            </a:r>
            <a:r>
              <a:rPr lang="en-US" dirty="0"/>
              <a:t>other words, states should not define consistently underperforming as the 10 percent or 15 percent (or 20 percent or 30 percent) of schools with the lowest achievement for any group. Doing so sends the message that results of individual groups of students only matter in those 10 percent or 15 percent of schools.</a:t>
            </a:r>
          </a:p>
          <a:p>
            <a:endParaRPr lang="en-US" dirty="0"/>
          </a:p>
        </p:txBody>
      </p:sp>
    </p:spTree>
    <p:extLst>
      <p:ext uri="{BB962C8B-B14F-4D97-AF65-F5344CB8AC3E}">
        <p14:creationId xmlns:p14="http://schemas.microsoft.com/office/powerpoint/2010/main" val="14668944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9971" y="2672896"/>
            <a:ext cx="10515600" cy="1325563"/>
          </a:xfrm>
        </p:spPr>
        <p:txBody>
          <a:bodyPr>
            <a:normAutofit fontScale="90000"/>
          </a:bodyPr>
          <a:lstStyle/>
          <a:p>
            <a:pPr algn="ctr"/>
            <a:r>
              <a:rPr lang="en-US" b="1" dirty="0" smtClean="0"/>
              <a:t>Important: It’s not enough to have a list of schools that are consistently underperforming.</a:t>
            </a:r>
            <a:br>
              <a:rPr lang="en-US" b="1" dirty="0" smtClean="0"/>
            </a:br>
            <a:r>
              <a:rPr lang="en-US" b="1" dirty="0"/>
              <a:t/>
            </a:r>
            <a:br>
              <a:rPr lang="en-US" b="1" dirty="0"/>
            </a:br>
            <a:r>
              <a:rPr lang="en-US" b="1" dirty="0" smtClean="0"/>
              <a:t>The state has to ensure that if a school is consistently underperforming, it gets a lower rating. </a:t>
            </a:r>
            <a:endParaRPr lang="en-US" b="1" dirty="0"/>
          </a:p>
        </p:txBody>
      </p:sp>
    </p:spTree>
    <p:extLst>
      <p:ext uri="{BB962C8B-B14F-4D97-AF65-F5344CB8AC3E}">
        <p14:creationId xmlns:p14="http://schemas.microsoft.com/office/powerpoint/2010/main" val="135960718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71596"/>
            <a:ext cx="10515600" cy="1325563"/>
          </a:xfrm>
        </p:spPr>
        <p:txBody>
          <a:bodyPr>
            <a:normAutofit fontScale="90000"/>
          </a:bodyPr>
          <a:lstStyle/>
          <a:p>
            <a:r>
              <a:rPr lang="en-US" dirty="0" smtClean="0"/>
              <a:t>In the case of Wilson, if we hadn’t averaged together results for all groups of students, the school would have gotten a 4.</a:t>
            </a:r>
            <a:br>
              <a:rPr lang="en-US" dirty="0" smtClean="0"/>
            </a:br>
            <a:r>
              <a:rPr lang="en-US" dirty="0"/>
              <a:t/>
            </a:r>
            <a:br>
              <a:rPr lang="en-US" dirty="0"/>
            </a:br>
            <a:r>
              <a:rPr lang="en-US" dirty="0" smtClean="0"/>
              <a:t>Because the school is consistently underperforming for two groups of students, the maximum rating it should get is a 3. </a:t>
            </a:r>
            <a:endParaRPr lang="en-US" dirty="0"/>
          </a:p>
        </p:txBody>
      </p:sp>
    </p:spTree>
    <p:extLst>
      <p:ext uri="{BB962C8B-B14F-4D97-AF65-F5344CB8AC3E}">
        <p14:creationId xmlns:p14="http://schemas.microsoft.com/office/powerpoint/2010/main" val="1385672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help us walk through all of these decisions, let’s use an example school</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20645" y="2529866"/>
            <a:ext cx="4733206" cy="2788555"/>
          </a:xfrm>
        </p:spPr>
      </p:pic>
      <p:sp>
        <p:nvSpPr>
          <p:cNvPr id="5" name="TextBox 4"/>
          <p:cNvSpPr txBox="1"/>
          <p:nvPr/>
        </p:nvSpPr>
        <p:spPr>
          <a:xfrm>
            <a:off x="807077" y="1853523"/>
            <a:ext cx="4314422" cy="1938992"/>
          </a:xfrm>
          <a:prstGeom prst="rect">
            <a:avLst/>
          </a:prstGeom>
          <a:noFill/>
        </p:spPr>
        <p:txBody>
          <a:bodyPr wrap="square" rtlCol="0">
            <a:spAutoFit/>
          </a:bodyPr>
          <a:lstStyle/>
          <a:p>
            <a:pPr algn="ctr"/>
            <a:r>
              <a:rPr lang="en-US" sz="2400" dirty="0" smtClean="0"/>
              <a:t>Wilson Middle has 800 students in grades 6-8</a:t>
            </a:r>
          </a:p>
          <a:p>
            <a:pPr algn="ctr"/>
            <a:endParaRPr lang="en-US" sz="2400" dirty="0"/>
          </a:p>
          <a:p>
            <a:pPr algn="ctr"/>
            <a:endParaRPr lang="en-US" sz="2400" dirty="0" smtClean="0"/>
          </a:p>
          <a:p>
            <a:pPr algn="ctr"/>
            <a:endParaRPr lang="en-US" sz="2400" dirty="0"/>
          </a:p>
        </p:txBody>
      </p:sp>
      <p:graphicFrame>
        <p:nvGraphicFramePr>
          <p:cNvPr id="6" name="Chart 5"/>
          <p:cNvGraphicFramePr>
            <a:graphicFrameLocks/>
          </p:cNvGraphicFramePr>
          <p:nvPr>
            <p:extLst>
              <p:ext uri="{D42A27DB-BD31-4B8C-83A1-F6EECF244321}">
                <p14:modId xmlns:p14="http://schemas.microsoft.com/office/powerpoint/2010/main" val="3598019581"/>
              </p:ext>
            </p:extLst>
          </p:nvPr>
        </p:nvGraphicFramePr>
        <p:xfrm>
          <a:off x="327865" y="3118704"/>
          <a:ext cx="2324100" cy="227171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extLst>
              <p:ext uri="{D42A27DB-BD31-4B8C-83A1-F6EECF244321}">
                <p14:modId xmlns:p14="http://schemas.microsoft.com/office/powerpoint/2010/main" val="1336266117"/>
              </p:ext>
            </p:extLst>
          </p:nvPr>
        </p:nvGraphicFramePr>
        <p:xfrm>
          <a:off x="2789359" y="3128104"/>
          <a:ext cx="3131713" cy="2926724"/>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1275137" y="2749372"/>
            <a:ext cx="3378299" cy="369332"/>
          </a:xfrm>
          <a:prstGeom prst="rect">
            <a:avLst/>
          </a:prstGeom>
          <a:noFill/>
        </p:spPr>
        <p:txBody>
          <a:bodyPr wrap="square" rtlCol="0">
            <a:spAutoFit/>
          </a:bodyPr>
          <a:lstStyle/>
          <a:p>
            <a:pPr algn="ctr"/>
            <a:r>
              <a:rPr lang="en-US" b="1" dirty="0" smtClean="0"/>
              <a:t>Student demographics</a:t>
            </a:r>
            <a:endParaRPr lang="en-US" b="1" dirty="0"/>
          </a:p>
        </p:txBody>
      </p:sp>
      <p:sp>
        <p:nvSpPr>
          <p:cNvPr id="3" name="Rectangle 2"/>
          <p:cNvSpPr/>
          <p:nvPr/>
        </p:nvSpPr>
        <p:spPr>
          <a:xfrm>
            <a:off x="6720645" y="5661498"/>
            <a:ext cx="5273559" cy="573932"/>
          </a:xfrm>
          <a:prstGeom prst="rect">
            <a:avLst/>
          </a:prstGeom>
          <a:solidFill>
            <a:srgbClr val="63B2B8"/>
          </a:solidFill>
          <a:ln>
            <a:solidFill>
              <a:srgbClr val="63B2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Disclaimer: Wilson Middle is fictional. But it’s not atypical. </a:t>
            </a:r>
            <a:endParaRPr lang="en-US" dirty="0"/>
          </a:p>
        </p:txBody>
      </p:sp>
    </p:spTree>
    <p:extLst>
      <p:ext uri="{BB962C8B-B14F-4D97-AF65-F5344CB8AC3E}">
        <p14:creationId xmlns:p14="http://schemas.microsoft.com/office/powerpoint/2010/main" val="269729519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92421"/>
            <a:ext cx="10515600" cy="1325563"/>
          </a:xfrm>
          <a:solidFill>
            <a:srgbClr val="63B2B8"/>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en-US" b="1" dirty="0" smtClean="0"/>
              <a:t>A summary of key questions</a:t>
            </a:r>
            <a:endParaRPr lang="en-US" b="1" dirty="0"/>
          </a:p>
        </p:txBody>
      </p:sp>
      <p:sp>
        <p:nvSpPr>
          <p:cNvPr id="3" name="Content Placeholder 2"/>
          <p:cNvSpPr>
            <a:spLocks noGrp="1"/>
          </p:cNvSpPr>
          <p:nvPr>
            <p:ph idx="1"/>
          </p:nvPr>
        </p:nvSpPr>
        <p:spPr/>
        <p:txBody>
          <a:bodyPr>
            <a:normAutofit/>
          </a:bodyPr>
          <a:lstStyle/>
          <a:p>
            <a:r>
              <a:rPr lang="en-US" sz="2200" dirty="0" smtClean="0"/>
              <a:t>What indicators is the state including in school ratings? Can all indicators be disaggregated by student group? </a:t>
            </a:r>
          </a:p>
          <a:p>
            <a:r>
              <a:rPr lang="en-US" sz="2200" dirty="0" smtClean="0"/>
              <a:t>What are the expectations for performance and improvement on each indicator, for all students and each student group? </a:t>
            </a:r>
          </a:p>
          <a:p>
            <a:r>
              <a:rPr lang="en-US" sz="2200" dirty="0" smtClean="0"/>
              <a:t>How much do results on each indicator count? </a:t>
            </a:r>
          </a:p>
          <a:p>
            <a:r>
              <a:rPr lang="en-US" sz="2200" dirty="0" smtClean="0"/>
              <a:t>Do results of each individual group of students count in school ratings? How much do they count?</a:t>
            </a:r>
          </a:p>
          <a:p>
            <a:r>
              <a:rPr lang="en-US" sz="2200" dirty="0" smtClean="0"/>
              <a:t>How does the state define “consistently underperforming” for a group of students?</a:t>
            </a:r>
          </a:p>
          <a:p>
            <a:r>
              <a:rPr lang="en-US" sz="2200" dirty="0" smtClean="0"/>
              <a:t>What happens to a school’s rating if the school is consistently underperforming for one or more student groups? </a:t>
            </a:r>
            <a:endParaRPr lang="en-US" sz="2200" dirty="0"/>
          </a:p>
        </p:txBody>
      </p:sp>
    </p:spTree>
    <p:extLst>
      <p:ext uri="{BB962C8B-B14F-4D97-AF65-F5344CB8AC3E}">
        <p14:creationId xmlns:p14="http://schemas.microsoft.com/office/powerpoint/2010/main" val="3092830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141" y="2688600"/>
            <a:ext cx="10515600" cy="1325563"/>
          </a:xfrm>
          <a:solidFill>
            <a:srgbClr val="63B2B8"/>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r>
              <a:rPr lang="en-US" b="1" dirty="0" smtClean="0"/>
              <a:t>What are we going to measure?</a:t>
            </a:r>
            <a:endParaRPr lang="en-US" b="1" dirty="0"/>
          </a:p>
        </p:txBody>
      </p:sp>
    </p:spTree>
    <p:extLst>
      <p:ext uri="{BB962C8B-B14F-4D97-AF65-F5344CB8AC3E}">
        <p14:creationId xmlns:p14="http://schemas.microsoft.com/office/powerpoint/2010/main" val="13717062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The state where Wilson Middle is located has chosen to look at </a:t>
            </a:r>
            <a:r>
              <a:rPr lang="en-US" b="1" dirty="0" smtClean="0"/>
              <a:t>the following indicators**:</a:t>
            </a:r>
            <a:endParaRPr lang="en-US" b="1" dirty="0"/>
          </a:p>
        </p:txBody>
      </p:sp>
      <p:sp>
        <p:nvSpPr>
          <p:cNvPr id="3" name="Content Placeholder 2"/>
          <p:cNvSpPr>
            <a:spLocks noGrp="1"/>
          </p:cNvSpPr>
          <p:nvPr>
            <p:ph idx="1"/>
          </p:nvPr>
        </p:nvSpPr>
        <p:spPr/>
        <p:txBody>
          <a:bodyPr>
            <a:normAutofit lnSpcReduction="10000"/>
          </a:bodyPr>
          <a:lstStyle/>
          <a:p>
            <a:r>
              <a:rPr lang="en-US" b="1" dirty="0" smtClean="0"/>
              <a:t>Achievement: </a:t>
            </a:r>
            <a:r>
              <a:rPr lang="en-US" dirty="0" smtClean="0"/>
              <a:t>Percent of students on grade level in reading, math and science</a:t>
            </a:r>
            <a:endParaRPr lang="en-US" u="sng" dirty="0" smtClean="0"/>
          </a:p>
          <a:p>
            <a:r>
              <a:rPr lang="en-US" b="1" dirty="0" smtClean="0"/>
              <a:t>Adequate growth: </a:t>
            </a:r>
            <a:r>
              <a:rPr lang="en-US" dirty="0" smtClean="0"/>
              <a:t>Percent of students making sufficient progress to get to grade level, or stay at grade level in reading and math</a:t>
            </a:r>
          </a:p>
          <a:p>
            <a:r>
              <a:rPr lang="en-US" b="1" dirty="0" smtClean="0"/>
              <a:t>Percent of ELs making progress toward English language proficiency:</a:t>
            </a:r>
            <a:r>
              <a:rPr lang="en-US" dirty="0"/>
              <a:t> </a:t>
            </a:r>
            <a:r>
              <a:rPr lang="en-US" dirty="0" smtClean="0"/>
              <a:t>Note: Does not apply to this school (not enough English learners) </a:t>
            </a:r>
          </a:p>
          <a:p>
            <a:r>
              <a:rPr lang="en-US" b="1" dirty="0" smtClean="0"/>
              <a:t>Additional indicator of school quality (1): </a:t>
            </a:r>
            <a:r>
              <a:rPr lang="en-US" dirty="0" smtClean="0"/>
              <a:t>Percent of 8</a:t>
            </a:r>
            <a:r>
              <a:rPr lang="en-US" baseline="30000" dirty="0" smtClean="0"/>
              <a:t>th</a:t>
            </a:r>
            <a:r>
              <a:rPr lang="en-US" dirty="0" smtClean="0"/>
              <a:t> graders successfully completing Algebra 1 (passing end-of-course assessment)</a:t>
            </a:r>
          </a:p>
          <a:p>
            <a:r>
              <a:rPr lang="en-US" b="1" dirty="0" smtClean="0"/>
              <a:t>Additional indicator of school quality (2):  </a:t>
            </a:r>
            <a:r>
              <a:rPr lang="en-US" dirty="0" smtClean="0"/>
              <a:t>Percent of students suspended or expelled</a:t>
            </a:r>
            <a:endParaRPr lang="en-US" b="1" dirty="0" smtClean="0"/>
          </a:p>
          <a:p>
            <a:endParaRPr lang="en-US" b="1" dirty="0"/>
          </a:p>
          <a:p>
            <a:endParaRPr lang="en-US" u="sng" dirty="0"/>
          </a:p>
        </p:txBody>
      </p:sp>
      <p:sp>
        <p:nvSpPr>
          <p:cNvPr id="4" name="TextBox 3"/>
          <p:cNvSpPr txBox="1"/>
          <p:nvPr/>
        </p:nvSpPr>
        <p:spPr>
          <a:xfrm>
            <a:off x="0" y="5894962"/>
            <a:ext cx="8385243" cy="369332"/>
          </a:xfrm>
          <a:prstGeom prst="rect">
            <a:avLst/>
          </a:prstGeom>
          <a:noFill/>
        </p:spPr>
        <p:txBody>
          <a:bodyPr wrap="square" rtlCol="0">
            <a:spAutoFit/>
          </a:bodyPr>
          <a:lstStyle/>
          <a:p>
            <a:r>
              <a:rPr lang="en-US" b="1" dirty="0" smtClean="0"/>
              <a:t>** Note: Not a recommendation. We just needed to pick some metrics. </a:t>
            </a:r>
            <a:endParaRPr lang="en-US" b="1" dirty="0"/>
          </a:p>
        </p:txBody>
      </p:sp>
    </p:spTree>
    <p:extLst>
      <p:ext uri="{BB962C8B-B14F-4D97-AF65-F5344CB8AC3E}">
        <p14:creationId xmlns:p14="http://schemas.microsoft.com/office/powerpoint/2010/main" val="1481216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2083</TotalTime>
  <Words>4220</Words>
  <Application>Microsoft Office PowerPoint</Application>
  <PresentationFormat>Widescreen</PresentationFormat>
  <Paragraphs>523</Paragraphs>
  <Slides>70</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70</vt:i4>
      </vt:variant>
    </vt:vector>
  </HeadingPairs>
  <TitlesOfParts>
    <vt:vector size="77" baseType="lpstr">
      <vt:lpstr>Arial</vt:lpstr>
      <vt:lpstr>Calibri</vt:lpstr>
      <vt:lpstr>Calibri Light</vt:lpstr>
      <vt:lpstr>Courier New</vt:lpstr>
      <vt:lpstr>Symbol</vt:lpstr>
      <vt:lpstr>Times New Roman</vt:lpstr>
      <vt:lpstr>Office Theme</vt:lpstr>
      <vt:lpstr>PowerPoint Presentation</vt:lpstr>
      <vt:lpstr>School ratings can be a powerful tool for equity</vt:lpstr>
      <vt:lpstr>But the way rating criteria are designed can make the difference between illuminating educational disparities…   or hiding them. </vt:lpstr>
      <vt:lpstr>Goals of session</vt:lpstr>
      <vt:lpstr>To be clear… </vt:lpstr>
      <vt:lpstr>So, what are those key decisions states will have to make?</vt:lpstr>
      <vt:lpstr>To help us walk through all of these decisions, let’s use an example school</vt:lpstr>
      <vt:lpstr>What are we going to measure?</vt:lpstr>
      <vt:lpstr>The state where Wilson Middle is located has chosen to look at the following indicators**:</vt:lpstr>
      <vt:lpstr>What are our expectations on each of the measures?</vt:lpstr>
      <vt:lpstr>How is Wilson Middle doing on these indicators?</vt:lpstr>
      <vt:lpstr>Take reading, for example… </vt:lpstr>
      <vt:lpstr>Now let’s make things more complicated… </vt:lpstr>
      <vt:lpstr>Oh, and remember that one year’s worth of data only tells us so much… </vt:lpstr>
      <vt:lpstr>Having clear expectations for both performance and improvement is critical to making sense of all this information. </vt:lpstr>
      <vt:lpstr>Key principles: Expectations</vt:lpstr>
      <vt:lpstr>Questions to ask about performance expectations</vt:lpstr>
      <vt:lpstr>Do schools know how they are expected to perform before the school year begins to reach a certain rating?</vt:lpstr>
      <vt:lpstr>Are expectations rigorous?</vt:lpstr>
      <vt:lpstr>Are expectations for performance the same for all groups of students?</vt:lpstr>
      <vt:lpstr>Are expectations for performance the same for all groups of students?</vt:lpstr>
      <vt:lpstr>For our example, we’re setting the following thresholds, which apply to results for all students and each student group:</vt:lpstr>
      <vt:lpstr>Here’s how Wilson is doing against these expectations</vt:lpstr>
      <vt:lpstr>Expectations for improvement: Goals</vt:lpstr>
      <vt:lpstr>What are accountability goals? </vt:lpstr>
      <vt:lpstr>States could take different approaches for setting goals</vt:lpstr>
      <vt:lpstr>Key questions to ask about goals:</vt:lpstr>
      <vt:lpstr>Are the goals both ambitious and attainable? </vt:lpstr>
      <vt:lpstr>Are goals the same for all groups of students?</vt:lpstr>
      <vt:lpstr>Examples of potential goal-setting approaches</vt:lpstr>
      <vt:lpstr>How will the state measure progress toward the goals?</vt:lpstr>
      <vt:lpstr>How will the state measure progress toward the goals? Continued. </vt:lpstr>
      <vt:lpstr>Our example state us using the thresholds schools have to reach to earn the most points on each indicator as our goals. </vt:lpstr>
      <vt:lpstr>And we’re going to track whether schools are on track to reach goals, based on the improvement they are making. Here’re Wilson’s results:</vt:lpstr>
      <vt:lpstr>How do we combine these measures into a rating?</vt:lpstr>
      <vt:lpstr>How do we combine performance and progress?</vt:lpstr>
      <vt:lpstr>We now have two sets of information to work with: How Wilson is doing based on performance expectations, and whether the school is on track to meet improvement goals.   How do we put that information together? </vt:lpstr>
      <vt:lpstr>Note: Right now, few states include both performance and improvement in their rating.  Some do look at individual student growth (in our case, the “percent making adequate growth” indicator). But most don’t look at improvement on other measures – like graduation rates. </vt:lpstr>
      <vt:lpstr>Why both performance and progress matter</vt:lpstr>
      <vt:lpstr>How could you include both performance and progress? </vt:lpstr>
      <vt:lpstr>For each indicator and each group of students, you could do something like this:</vt:lpstr>
      <vt:lpstr>In our example, we give schools preliminary points based on how they are doing, then give them an extra point if they are on-track to meet goals.</vt:lpstr>
      <vt:lpstr>In other words… </vt:lpstr>
      <vt:lpstr>Here is a summary of how Wilson does for each group of students on each of the indicators. Question: What rating (1-5) would you give this school?</vt:lpstr>
      <vt:lpstr>How do we weigh different indicators?</vt:lpstr>
      <vt:lpstr>ESSA Requirements</vt:lpstr>
      <vt:lpstr>The “right” weighting depends on the indicators in the mix.</vt:lpstr>
      <vt:lpstr>The bottom line is: Rating criteria must make it clear that students’ academic success (including progress toward English-language proficiency for English learners) and graduation rates hold the most sway.</vt:lpstr>
      <vt:lpstr>A school with continuously low achievement or graduation rates shouldn’t be excused from addressing that problem just because it has, for example, low chronic absenteeism rates. </vt:lpstr>
      <vt:lpstr>Here are the weights our example state assigned:</vt:lpstr>
      <vt:lpstr>How do we combine results across student groups?</vt:lpstr>
      <vt:lpstr>As a reminder, here is our summary table for Wilson. </vt:lpstr>
      <vt:lpstr>Right now, in most states, ratings are calculated primarily or entirely based on all-student averages. </vt:lpstr>
      <vt:lpstr>Obviously, that’s unacceptable. So how could a state do better?</vt:lpstr>
      <vt:lpstr>Example: Calculating Wilson’s science score. </vt:lpstr>
      <vt:lpstr>If you do this for all of the indicators, then combine them, Wilson would get a 3.</vt:lpstr>
      <vt:lpstr>But a state could go even further. In addition to calculating that 3, it could also report the total score for each group. </vt:lpstr>
      <vt:lpstr>Shown another way… </vt:lpstr>
      <vt:lpstr>Another option: Calculate a preliminary grade based on all-student results…</vt:lpstr>
      <vt:lpstr>How will we define “consistently underperforming”?</vt:lpstr>
      <vt:lpstr>Under ESSA, if a school is consistently underperforming for a group of students, its rating needs to reflect that, and the school has to take action to improve. </vt:lpstr>
      <vt:lpstr>How a state defines “consistent underperformance” is really important. </vt:lpstr>
      <vt:lpstr>What are some viable definitions?</vt:lpstr>
      <vt:lpstr>Another is to look at whether schools are on-track to meet state goals. </vt:lpstr>
      <vt:lpstr>Definitions to watch out for</vt:lpstr>
      <vt:lpstr>Definitions to watch out for, continued. </vt:lpstr>
      <vt:lpstr>Definitions to watch out for, continued</vt:lpstr>
      <vt:lpstr>Important: It’s not enough to have a list of schools that are consistently underperforming.  The state has to ensure that if a school is consistently underperforming, it gets a lower rating. </vt:lpstr>
      <vt:lpstr>In the case of Wilson, if we hadn’t averaged together results for all groups of students, the school would have gotten a 4.  Because the school is consistently underperforming for two groups of students, the maximum rating it should get is a 3. </vt:lpstr>
      <vt:lpstr>A summary of key 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Allie Nambo</dc:creator>
  <cp:lastModifiedBy>Natasha Ushomirsky</cp:lastModifiedBy>
  <cp:revision>285</cp:revision>
  <dcterms:created xsi:type="dcterms:W3CDTF">2015-04-30T15:37:04Z</dcterms:created>
  <dcterms:modified xsi:type="dcterms:W3CDTF">2016-10-20T03:29:09Z</dcterms:modified>
</cp:coreProperties>
</file>