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58" r:id="rId3"/>
    <p:sldId id="261" r:id="rId4"/>
    <p:sldId id="259" r:id="rId5"/>
    <p:sldId id="274" r:id="rId6"/>
    <p:sldId id="260" r:id="rId7"/>
    <p:sldId id="278" r:id="rId8"/>
    <p:sldId id="268" r:id="rId9"/>
    <p:sldId id="263" r:id="rId10"/>
    <p:sldId id="279" r:id="rId11"/>
    <p:sldId id="283" r:id="rId12"/>
    <p:sldId id="265" r:id="rId13"/>
    <p:sldId id="280" r:id="rId14"/>
    <p:sldId id="284" r:id="rId15"/>
    <p:sldId id="266" r:id="rId16"/>
    <p:sldId id="285" r:id="rId17"/>
    <p:sldId id="282" r:id="rId18"/>
    <p:sldId id="267" r:id="rId19"/>
    <p:sldId id="281" r:id="rId20"/>
    <p:sldId id="286" r:id="rId21"/>
    <p:sldId id="269" r:id="rId22"/>
    <p:sldId id="273" r:id="rId23"/>
    <p:sldId id="28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311A"/>
    <a:srgbClr val="C83C2A"/>
    <a:srgbClr val="F98F28"/>
    <a:srgbClr val="63B2B8"/>
    <a:srgbClr val="687378"/>
    <a:srgbClr val="6869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7" d="100"/>
          <a:sy n="87" d="100"/>
        </p:scale>
        <p:origin x="60" y="548"/>
      </p:cViewPr>
      <p:guideLst>
        <p:guide orient="horz" pos="2160"/>
        <p:guide pos="3840"/>
      </p:guideLst>
    </p:cSldViewPr>
  </p:slideViewPr>
  <p:notesTextViewPr>
    <p:cViewPr>
      <p:scale>
        <a:sx n="1" d="1"/>
        <a:sy n="1" d="1"/>
      </p:scale>
      <p:origin x="0" y="0"/>
    </p:cViewPr>
  </p:notesTextViewPr>
  <p:notesViewPr>
    <p:cSldViewPr snapToGrid="0">
      <p:cViewPr varScale="1">
        <p:scale>
          <a:sx n="51" d="100"/>
          <a:sy n="51" d="100"/>
        </p:scale>
        <p:origin x="-2604"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FC6AE0-2D8C-46D4-B3E9-23D367FC35EB}" type="datetimeFigureOut">
              <a:rPr lang="en-US" smtClean="0"/>
              <a:t>10/20/2016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36D548-F947-4CF2-AB64-999E09554743}" type="slidenum">
              <a:rPr lang="en-US" smtClean="0"/>
              <a:t>‹#›</a:t>
            </a:fld>
            <a:endParaRPr lang="en-US"/>
          </a:p>
        </p:txBody>
      </p:sp>
    </p:spTree>
    <p:extLst>
      <p:ext uri="{BB962C8B-B14F-4D97-AF65-F5344CB8AC3E}">
        <p14:creationId xmlns:p14="http://schemas.microsoft.com/office/powerpoint/2010/main" val="3932267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EC244-2126-4046-A982-8978B4AC52F3}" type="slidenum">
              <a:rPr lang="en-US" smtClean="0"/>
              <a:t>8</a:t>
            </a:fld>
            <a:endParaRPr lang="en-US" dirty="0"/>
          </a:p>
        </p:txBody>
      </p:sp>
    </p:spTree>
    <p:extLst>
      <p:ext uri="{BB962C8B-B14F-4D97-AF65-F5344CB8AC3E}">
        <p14:creationId xmlns:p14="http://schemas.microsoft.com/office/powerpoint/2010/main" val="1373683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EC244-2126-4046-A982-8978B4AC52F3}" type="slidenum">
              <a:rPr lang="en-US" smtClean="0"/>
              <a:t>11</a:t>
            </a:fld>
            <a:endParaRPr lang="en-US" dirty="0"/>
          </a:p>
        </p:txBody>
      </p:sp>
    </p:spTree>
    <p:extLst>
      <p:ext uri="{BB962C8B-B14F-4D97-AF65-F5344CB8AC3E}">
        <p14:creationId xmlns:p14="http://schemas.microsoft.com/office/powerpoint/2010/main" val="3366258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TextBox 6"/>
          <p:cNvSpPr txBox="1"/>
          <p:nvPr userDrawn="1"/>
        </p:nvSpPr>
        <p:spPr>
          <a:xfrm>
            <a:off x="6750518" y="6497053"/>
            <a:ext cx="184731" cy="369332"/>
          </a:xfrm>
          <a:prstGeom prst="rect">
            <a:avLst/>
          </a:prstGeom>
          <a:noFill/>
        </p:spPr>
        <p:txBody>
          <a:bodyPr wrap="none" rtlCol="0">
            <a:spAutoFit/>
          </a:bodyPr>
          <a:lstStyle/>
          <a:p>
            <a:endParaRPr lang="en-US" sz="1800" dirty="0"/>
          </a:p>
        </p:txBody>
      </p:sp>
      <p:sp>
        <p:nvSpPr>
          <p:cNvPr id="8" name="TextBox 7"/>
          <p:cNvSpPr txBox="1"/>
          <p:nvPr userDrawn="1"/>
        </p:nvSpPr>
        <p:spPr>
          <a:xfrm>
            <a:off x="6044666" y="6602931"/>
            <a:ext cx="184731" cy="369332"/>
          </a:xfrm>
          <a:prstGeom prst="rect">
            <a:avLst/>
          </a:prstGeom>
          <a:noFill/>
        </p:spPr>
        <p:txBody>
          <a:bodyPr wrap="none" rtlCol="0">
            <a:spAutoFit/>
          </a:bodyPr>
          <a:lstStyle/>
          <a:p>
            <a:endParaRPr lang="en-US" sz="1800" dirty="0"/>
          </a:p>
        </p:txBody>
      </p:sp>
    </p:spTree>
    <p:extLst>
      <p:ext uri="{BB962C8B-B14F-4D97-AF65-F5344CB8AC3E}">
        <p14:creationId xmlns:p14="http://schemas.microsoft.com/office/powerpoint/2010/main" val="11529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00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77184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0975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0934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7332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691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66195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32658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1517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35067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10/20/2016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p:cNvSpPr/>
          <p:nvPr userDrawn="1"/>
        </p:nvSpPr>
        <p:spPr>
          <a:xfrm>
            <a:off x="0" y="6356352"/>
            <a:ext cx="12192000" cy="501649"/>
          </a:xfrm>
          <a:prstGeom prst="rect">
            <a:avLst/>
          </a:prstGeom>
          <a:solidFill>
            <a:srgbClr val="63B2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63B2B8"/>
              </a:solidFill>
            </a:endParaRPr>
          </a:p>
        </p:txBody>
      </p:sp>
      <p:sp>
        <p:nvSpPr>
          <p:cNvPr id="8" name="Rectangle 7"/>
          <p:cNvSpPr/>
          <p:nvPr userDrawn="1"/>
        </p:nvSpPr>
        <p:spPr>
          <a:xfrm>
            <a:off x="0" y="-2187"/>
            <a:ext cx="12192000" cy="367314"/>
          </a:xfrm>
          <a:prstGeom prst="rect">
            <a:avLst/>
          </a:prstGeom>
          <a:solidFill>
            <a:srgbClr val="C83C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extBox 8"/>
          <p:cNvSpPr txBox="1"/>
          <p:nvPr userDrawn="1"/>
        </p:nvSpPr>
        <p:spPr>
          <a:xfrm>
            <a:off x="4389120" y="6437377"/>
            <a:ext cx="7668768" cy="307777"/>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Calibri" charset="0"/>
                <a:ea typeface="Calibri" charset="0"/>
                <a:cs typeface="Calibri" charset="0"/>
              </a:rPr>
              <a:t>ESSA</a:t>
            </a:r>
            <a:r>
              <a:rPr lang="en-US" sz="1400" b="1" baseline="0" dirty="0" smtClean="0">
                <a:solidFill>
                  <a:schemeClr val="bg1"/>
                </a:solidFill>
                <a:latin typeface="Calibri" charset="0"/>
                <a:ea typeface="Calibri" charset="0"/>
                <a:cs typeface="Calibri" charset="0"/>
              </a:rPr>
              <a:t> Boot Camp </a:t>
            </a:r>
            <a:r>
              <a:rPr lang="en-US" sz="1400" b="0" baseline="0" dirty="0" smtClean="0">
                <a:solidFill>
                  <a:schemeClr val="bg1"/>
                </a:solidFill>
                <a:latin typeface="Calibri" charset="0"/>
                <a:ea typeface="Calibri" charset="0"/>
                <a:cs typeface="Calibri" charset="0"/>
              </a:rPr>
              <a:t>| October 2016 </a:t>
            </a:r>
            <a:endParaRPr lang="en-US" sz="1400" b="0" dirty="0">
              <a:solidFill>
                <a:schemeClr val="bg1"/>
              </a:solidFill>
              <a:latin typeface="Calibri" charset="0"/>
              <a:ea typeface="Calibri" charset="0"/>
              <a:cs typeface="Calibri" charset="0"/>
            </a:endParaRPr>
          </a:p>
        </p:txBody>
      </p:sp>
    </p:spTree>
    <p:extLst>
      <p:ext uri="{BB962C8B-B14F-4D97-AF65-F5344CB8AC3E}">
        <p14:creationId xmlns:p14="http://schemas.microsoft.com/office/powerpoint/2010/main" val="3687540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p:txBody>
          <a:bodyPr/>
          <a:lstStyle/>
          <a:p>
            <a:endParaRPr lang="en-US"/>
          </a:p>
        </p:txBody>
      </p:sp>
      <p:sp>
        <p:nvSpPr>
          <p:cNvPr id="3" name="Subtitle 2"/>
          <p:cNvSpPr>
            <a:spLocks noGrp="1"/>
          </p:cNvSpPr>
          <p:nvPr>
            <p:ph type="subTitle" idx="1"/>
          </p:nvPr>
        </p:nvSpPr>
        <p:spPr>
          <a:xfrm>
            <a:off x="2667000" y="3429000"/>
            <a:ext cx="6858000" cy="777938"/>
          </a:xfrm>
        </p:spPr>
        <p:txBody>
          <a:bodyPr/>
          <a:lstStyle/>
          <a:p>
            <a:r>
              <a:rPr lang="en-US" dirty="0" smtClean="0">
                <a:solidFill>
                  <a:schemeClr val="bg1"/>
                </a:solidFill>
              </a:rPr>
              <a:t>SUBTITLE</a:t>
            </a:r>
            <a:endParaRPr lang="en-US" dirty="0">
              <a:solidFill>
                <a:schemeClr val="bg1"/>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5256" y="1007939"/>
            <a:ext cx="4452296" cy="2570121"/>
          </a:xfrm>
          <a:prstGeom prst="rect">
            <a:avLst/>
          </a:prstGeom>
        </p:spPr>
      </p:pic>
      <p:sp>
        <p:nvSpPr>
          <p:cNvPr id="15" name="TextBox 14"/>
          <p:cNvSpPr txBox="1"/>
          <p:nvPr/>
        </p:nvSpPr>
        <p:spPr>
          <a:xfrm>
            <a:off x="2491902" y="4205638"/>
            <a:ext cx="7208196" cy="2215991"/>
          </a:xfrm>
          <a:prstGeom prst="rect">
            <a:avLst/>
          </a:prstGeom>
          <a:noFill/>
        </p:spPr>
        <p:txBody>
          <a:bodyPr wrap="square" rtlCol="0">
            <a:spAutoFit/>
          </a:bodyPr>
          <a:lstStyle/>
          <a:p>
            <a:pPr algn="ctr"/>
            <a:endParaRPr lang="en-US" sz="2600" b="1" dirty="0"/>
          </a:p>
          <a:p>
            <a:pPr algn="ctr"/>
            <a:r>
              <a:rPr lang="en-US" sz="2800" b="1" dirty="0">
                <a:solidFill>
                  <a:srgbClr val="F98F28"/>
                </a:solidFill>
              </a:rPr>
              <a:t>October </a:t>
            </a:r>
            <a:r>
              <a:rPr lang="en-US" sz="2800" b="1" dirty="0" smtClean="0">
                <a:solidFill>
                  <a:srgbClr val="F98F28"/>
                </a:solidFill>
              </a:rPr>
              <a:t>20 – 21</a:t>
            </a:r>
            <a:r>
              <a:rPr lang="en-US" sz="2800" b="1" dirty="0">
                <a:solidFill>
                  <a:srgbClr val="F98F28"/>
                </a:solidFill>
              </a:rPr>
              <a:t>, 2016</a:t>
            </a:r>
          </a:p>
          <a:p>
            <a:pPr algn="ctr"/>
            <a:endParaRPr lang="en-US" sz="2800" b="1" dirty="0">
              <a:solidFill>
                <a:srgbClr val="63B2B8"/>
              </a:solidFill>
            </a:endParaRPr>
          </a:p>
          <a:p>
            <a:pPr algn="ctr"/>
            <a:r>
              <a:rPr lang="en-US" sz="2800" dirty="0">
                <a:solidFill>
                  <a:srgbClr val="63B2B8"/>
                </a:solidFill>
              </a:rPr>
              <a:t>Omni Houston Hotel at Westside</a:t>
            </a:r>
          </a:p>
          <a:p>
            <a:pPr algn="ctr"/>
            <a:r>
              <a:rPr lang="en-US" sz="2800" dirty="0">
                <a:solidFill>
                  <a:srgbClr val="63B2B8"/>
                </a:solidFill>
              </a:rPr>
              <a:t>Houston, Texas</a:t>
            </a:r>
          </a:p>
        </p:txBody>
      </p:sp>
    </p:spTree>
    <p:extLst>
      <p:ext uri="{BB962C8B-B14F-4D97-AF65-F5344CB8AC3E}">
        <p14:creationId xmlns:p14="http://schemas.microsoft.com/office/powerpoint/2010/main" val="3340179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840259" y="2487827"/>
            <a:ext cx="10495006" cy="2174790"/>
          </a:xfrm>
          <a:prstGeom prst="rect">
            <a:avLst/>
          </a:prstGeom>
        </p:spPr>
      </p:pic>
    </p:spTree>
    <p:extLst>
      <p:ext uri="{BB962C8B-B14F-4D97-AF65-F5344CB8AC3E}">
        <p14:creationId xmlns:p14="http://schemas.microsoft.com/office/powerpoint/2010/main" val="314305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smtClean="0"/>
              <a:t>Reminder:  What does ESSA require?</a:t>
            </a:r>
            <a:endParaRPr lang="en-US" dirty="0"/>
          </a:p>
        </p:txBody>
      </p:sp>
      <p:sp>
        <p:nvSpPr>
          <p:cNvPr id="4" name="Content Placeholder 3"/>
          <p:cNvSpPr>
            <a:spLocks noGrp="1"/>
          </p:cNvSpPr>
          <p:nvPr>
            <p:ph idx="1"/>
          </p:nvPr>
        </p:nvSpPr>
        <p:spPr>
          <a:xfrm>
            <a:off x="2133600" y="1752601"/>
            <a:ext cx="8001000" cy="4419599"/>
          </a:xfrm>
        </p:spPr>
        <p:txBody>
          <a:bodyPr>
            <a:normAutofit/>
          </a:bodyPr>
          <a:lstStyle/>
          <a:p>
            <a:pPr marL="0" indent="0">
              <a:buNone/>
            </a:pPr>
            <a:endParaRPr lang="en-US" sz="3600" dirty="0"/>
          </a:p>
          <a:p>
            <a:pPr marL="0" indent="0">
              <a:buNone/>
            </a:pPr>
            <a:r>
              <a:rPr lang="en-US" sz="3600" dirty="0"/>
              <a:t>States set long-term goals on at least tests and graduation rates.  These goals must be set for all group of students, and must expect more progress from the groups that are further behind. </a:t>
            </a:r>
          </a:p>
          <a:p>
            <a:pPr marL="0" indent="0">
              <a:buNone/>
            </a:pPr>
            <a:endParaRPr lang="en-US" sz="1800" dirty="0"/>
          </a:p>
        </p:txBody>
      </p:sp>
    </p:spTree>
    <p:extLst>
      <p:ext uri="{BB962C8B-B14F-4D97-AF65-F5344CB8AC3E}">
        <p14:creationId xmlns:p14="http://schemas.microsoft.com/office/powerpoint/2010/main" val="2849894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24000" y="1122363"/>
            <a:ext cx="9144000" cy="4322848"/>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5400" b="1" i="1" dirty="0" smtClean="0"/>
              <a:t>Does </a:t>
            </a:r>
            <a:r>
              <a:rPr lang="en-US" sz="5400" b="1" i="1" dirty="0"/>
              <a:t>the performance of each group of students matter in the ratings?</a:t>
            </a:r>
            <a:br>
              <a:rPr lang="en-US" sz="5400" b="1" i="1" dirty="0"/>
            </a:br>
            <a:r>
              <a:rPr lang="en-US" sz="4900" dirty="0" smtClean="0"/>
              <a:t/>
            </a:r>
            <a:br>
              <a:rPr lang="en-US" sz="4900" dirty="0" smtClean="0"/>
            </a:br>
            <a:endParaRPr lang="en-US" sz="5400" b="1" dirty="0"/>
          </a:p>
        </p:txBody>
      </p:sp>
    </p:spTree>
    <p:extLst>
      <p:ext uri="{BB962C8B-B14F-4D97-AF65-F5344CB8AC3E}">
        <p14:creationId xmlns:p14="http://schemas.microsoft.com/office/powerpoint/2010/main" val="1775336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54929" y="1128583"/>
            <a:ext cx="8696325" cy="4811305"/>
          </a:xfrm>
          <a:prstGeom prst="rect">
            <a:avLst/>
          </a:prstGeom>
        </p:spPr>
      </p:pic>
    </p:spTree>
    <p:extLst>
      <p:ext uri="{BB962C8B-B14F-4D97-AF65-F5344CB8AC3E}">
        <p14:creationId xmlns:p14="http://schemas.microsoft.com/office/powerpoint/2010/main" val="3500629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What does ESSA require?</a:t>
            </a:r>
            <a:endParaRPr lang="en-US" dirty="0"/>
          </a:p>
        </p:txBody>
      </p:sp>
      <p:sp>
        <p:nvSpPr>
          <p:cNvPr id="3" name="Content Placeholder 2"/>
          <p:cNvSpPr>
            <a:spLocks noGrp="1"/>
          </p:cNvSpPr>
          <p:nvPr>
            <p:ph idx="1"/>
          </p:nvPr>
        </p:nvSpPr>
        <p:spPr/>
        <p:txBody>
          <a:bodyPr/>
          <a:lstStyle/>
          <a:p>
            <a:r>
              <a:rPr lang="en-US" dirty="0" smtClean="0"/>
              <a:t>States must rate schools annually based on the performance of all groups of students—students from major racial/ethnic groups, low-income students, students with disabilities, and English learners – on all of the indicators</a:t>
            </a:r>
          </a:p>
          <a:p>
            <a:pPr marL="0" indent="0">
              <a:buNone/>
            </a:pPr>
            <a:endParaRPr lang="en-US" dirty="0" smtClean="0"/>
          </a:p>
        </p:txBody>
      </p:sp>
    </p:spTree>
    <p:extLst>
      <p:ext uri="{BB962C8B-B14F-4D97-AF65-F5344CB8AC3E}">
        <p14:creationId xmlns:p14="http://schemas.microsoft.com/office/powerpoint/2010/main" val="40543063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24000" y="1122362"/>
            <a:ext cx="9144000" cy="6472923"/>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b="1" i="1" dirty="0" smtClean="0"/>
              <a:t>Is </a:t>
            </a:r>
            <a:r>
              <a:rPr lang="en-US" b="1" i="1" dirty="0"/>
              <a:t>a school’s rating impacted if the school is consistently underperforming for one or more groups of students?</a:t>
            </a:r>
            <a:br>
              <a:rPr lang="en-US" b="1" i="1" dirty="0"/>
            </a:br>
            <a:r>
              <a:rPr lang="en-US" dirty="0"/>
              <a:t/>
            </a:r>
            <a:br>
              <a:rPr lang="en-US" dirty="0"/>
            </a:br>
            <a:r>
              <a:rPr lang="en-US" sz="5400" b="1" dirty="0"/>
              <a:t/>
            </a:r>
            <a:br>
              <a:rPr lang="en-US" sz="5400" b="1" dirty="0"/>
            </a:br>
            <a:r>
              <a:rPr lang="en-US" sz="4900" dirty="0" smtClean="0"/>
              <a:t/>
            </a:r>
            <a:br>
              <a:rPr lang="en-US" sz="4900" dirty="0" smtClean="0"/>
            </a:br>
            <a:endParaRPr lang="en-US" sz="5400" b="1" dirty="0"/>
          </a:p>
        </p:txBody>
      </p:sp>
    </p:spTree>
    <p:extLst>
      <p:ext uri="{BB962C8B-B14F-4D97-AF65-F5344CB8AC3E}">
        <p14:creationId xmlns:p14="http://schemas.microsoft.com/office/powerpoint/2010/main" val="1460522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What does ESSA require?</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Ratings must make clear when any group of </a:t>
            </a:r>
            <a:r>
              <a:rPr lang="en-US" dirty="0"/>
              <a:t>students—students—students from major racial/ethnic groups, low-income students, students with disabilities, and English learners – </a:t>
            </a:r>
            <a:r>
              <a:rPr lang="en-US" dirty="0" smtClean="0"/>
              <a:t>is consistently underperforming.</a:t>
            </a:r>
            <a:endParaRPr lang="en-US" dirty="0"/>
          </a:p>
        </p:txBody>
      </p:sp>
    </p:spTree>
    <p:extLst>
      <p:ext uri="{BB962C8B-B14F-4D97-AF65-F5344CB8AC3E}">
        <p14:creationId xmlns:p14="http://schemas.microsoft.com/office/powerpoint/2010/main" val="3094608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54929" y="1128583"/>
            <a:ext cx="8696325" cy="4811305"/>
          </a:xfrm>
          <a:prstGeom prst="rect">
            <a:avLst/>
          </a:prstGeom>
        </p:spPr>
      </p:pic>
    </p:spTree>
    <p:extLst>
      <p:ext uri="{BB962C8B-B14F-4D97-AF65-F5344CB8AC3E}">
        <p14:creationId xmlns:p14="http://schemas.microsoft.com/office/powerpoint/2010/main" val="702474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24000" y="2207741"/>
            <a:ext cx="9144000" cy="5387544"/>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sz="4900" b="1" i="1" dirty="0" smtClean="0"/>
              <a:t>Is </a:t>
            </a:r>
            <a:r>
              <a:rPr lang="en-US" sz="4900" b="1" i="1" dirty="0"/>
              <a:t>a school’s rating impacted if fewer than 95% of students—overall or for any group—participate in the assessment</a:t>
            </a:r>
            <a:r>
              <a:rPr lang="en-US" sz="4900" b="1" i="1" dirty="0" smtClean="0"/>
              <a:t>?</a:t>
            </a:r>
            <a:r>
              <a:rPr lang="en-US" b="1" i="1" dirty="0" smtClean="0"/>
              <a:t/>
            </a:r>
            <a:br>
              <a:rPr lang="en-US" b="1" i="1" dirty="0" smtClean="0"/>
            </a:br>
            <a:r>
              <a:rPr lang="en-US" b="1" dirty="0"/>
              <a:t/>
            </a:r>
            <a:br>
              <a:rPr lang="en-US" b="1" dirty="0"/>
            </a:br>
            <a:r>
              <a:rPr lang="en-US" dirty="0"/>
              <a:t/>
            </a:r>
            <a:br>
              <a:rPr lang="en-US" dirty="0"/>
            </a:br>
            <a:r>
              <a:rPr lang="en-US" sz="5400" b="1" dirty="0"/>
              <a:t/>
            </a:r>
            <a:br>
              <a:rPr lang="en-US" sz="5400" b="1" dirty="0"/>
            </a:br>
            <a:r>
              <a:rPr lang="en-US" sz="4900" dirty="0" smtClean="0"/>
              <a:t/>
            </a:r>
            <a:br>
              <a:rPr lang="en-US" sz="4900" dirty="0" smtClean="0"/>
            </a:br>
            <a:endParaRPr lang="en-US" sz="5400" b="1" dirty="0"/>
          </a:p>
        </p:txBody>
      </p:sp>
    </p:spTree>
    <p:extLst>
      <p:ext uri="{BB962C8B-B14F-4D97-AF65-F5344CB8AC3E}">
        <p14:creationId xmlns:p14="http://schemas.microsoft.com/office/powerpoint/2010/main" val="16244502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719512" y="2907958"/>
            <a:ext cx="4752975" cy="1412424"/>
          </a:xfrm>
          <a:prstGeom prst="rect">
            <a:avLst/>
          </a:prstGeom>
        </p:spPr>
      </p:pic>
    </p:spTree>
    <p:extLst>
      <p:ext uri="{BB962C8B-B14F-4D97-AF65-F5344CB8AC3E}">
        <p14:creationId xmlns:p14="http://schemas.microsoft.com/office/powerpoint/2010/main" val="706909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Working Session:</a:t>
            </a:r>
            <a:br>
              <a:rPr lang="en-US" dirty="0" smtClean="0"/>
            </a:br>
            <a:r>
              <a:rPr lang="en-US" dirty="0" smtClean="0"/>
              <a:t>State is tweaking its ratings</a:t>
            </a:r>
            <a:endParaRPr lang="en-US" dirty="0"/>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506753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What does ESSA require?</a:t>
            </a:r>
            <a:endParaRPr lang="en-US" dirty="0"/>
          </a:p>
        </p:txBody>
      </p:sp>
      <p:sp>
        <p:nvSpPr>
          <p:cNvPr id="3" name="Content Placeholder 2"/>
          <p:cNvSpPr>
            <a:spLocks noGrp="1"/>
          </p:cNvSpPr>
          <p:nvPr>
            <p:ph idx="1"/>
          </p:nvPr>
        </p:nvSpPr>
        <p:spPr/>
        <p:txBody>
          <a:bodyPr/>
          <a:lstStyle/>
          <a:p>
            <a:pPr marL="0" indent="0">
              <a:buNone/>
            </a:pPr>
            <a:r>
              <a:rPr lang="en-US" sz="3600" dirty="0"/>
              <a:t>States must provide a clear explanation for how they will factor the 95 percent participation requirement, overall and by student group, into the school accountability system.</a:t>
            </a:r>
          </a:p>
          <a:p>
            <a:pPr marL="0" indent="0">
              <a:buNone/>
            </a:pPr>
            <a:endParaRPr lang="en-US" dirty="0" smtClean="0"/>
          </a:p>
        </p:txBody>
      </p:sp>
    </p:spTree>
    <p:extLst>
      <p:ext uri="{BB962C8B-B14F-4D97-AF65-F5344CB8AC3E}">
        <p14:creationId xmlns:p14="http://schemas.microsoft.com/office/powerpoint/2010/main" val="1796335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9978"/>
          </a:xfrm>
        </p:spPr>
        <p:txBody>
          <a:bodyPr/>
          <a:lstStyle/>
          <a:p>
            <a:r>
              <a:rPr lang="en-US" dirty="0" smtClean="0"/>
              <a:t>Key Questions to Ask</a:t>
            </a:r>
            <a:endParaRPr lang="en-US" dirty="0"/>
          </a:p>
        </p:txBody>
      </p:sp>
      <p:sp>
        <p:nvSpPr>
          <p:cNvPr id="3" name="Content Placeholder 2"/>
          <p:cNvSpPr>
            <a:spLocks noGrp="1"/>
          </p:cNvSpPr>
          <p:nvPr>
            <p:ph idx="1"/>
          </p:nvPr>
        </p:nvSpPr>
        <p:spPr>
          <a:xfrm>
            <a:off x="838200" y="1573427"/>
            <a:ext cx="10515600" cy="4603536"/>
          </a:xfrm>
        </p:spPr>
        <p:txBody>
          <a:bodyPr>
            <a:normAutofit/>
          </a:bodyPr>
          <a:lstStyle/>
          <a:p>
            <a:r>
              <a:rPr lang="en-US" dirty="0" smtClean="0"/>
              <a:t>Are ratings rating based largely on measures of student academic achievement and attainment?</a:t>
            </a:r>
          </a:p>
          <a:p>
            <a:r>
              <a:rPr lang="en-US" dirty="0" smtClean="0"/>
              <a:t>Are the expectations for performance on the measures ambitious and achievable? </a:t>
            </a:r>
          </a:p>
          <a:p>
            <a:r>
              <a:rPr lang="en-US" dirty="0" smtClean="0"/>
              <a:t>Does the performance of each group of students matter in the ratings?</a:t>
            </a:r>
          </a:p>
          <a:p>
            <a:r>
              <a:rPr lang="en-US" dirty="0"/>
              <a:t>Is a school’s rating impacted if the school is consistently underperforming for one or more groups of students</a:t>
            </a:r>
            <a:r>
              <a:rPr lang="en-US" dirty="0" smtClean="0"/>
              <a:t>?</a:t>
            </a:r>
          </a:p>
          <a:p>
            <a:r>
              <a:rPr lang="en-US" dirty="0" smtClean="0"/>
              <a:t>Is a school’s rating impacted if fewer than 95% of students—overall or for any group—participate in the assessment?</a:t>
            </a:r>
            <a:endParaRPr lang="en-US" dirty="0"/>
          </a:p>
          <a:p>
            <a:pPr marL="0" indent="0">
              <a:buNone/>
            </a:pPr>
            <a:endParaRPr lang="en-US" dirty="0" smtClean="0"/>
          </a:p>
        </p:txBody>
      </p:sp>
    </p:spTree>
    <p:extLst>
      <p:ext uri="{BB962C8B-B14F-4D97-AF65-F5344CB8AC3E}">
        <p14:creationId xmlns:p14="http://schemas.microsoft.com/office/powerpoint/2010/main" val="37596796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 </a:t>
            </a:r>
            <a:endParaRPr lang="en-US" dirty="0"/>
          </a:p>
        </p:txBody>
      </p:sp>
      <p:sp>
        <p:nvSpPr>
          <p:cNvPr id="4" name="Subtitle 3"/>
          <p:cNvSpPr>
            <a:spLocks noGrp="1"/>
          </p:cNvSpPr>
          <p:nvPr>
            <p:ph type="subTitle" idx="1"/>
          </p:nvPr>
        </p:nvSpPr>
        <p:spPr>
          <a:xfrm>
            <a:off x="1524000" y="2446638"/>
            <a:ext cx="9144000" cy="1441621"/>
          </a:xfrm>
        </p:spPr>
        <p:txBody>
          <a:bodyPr>
            <a:normAutofit/>
          </a:bodyPr>
          <a:lstStyle/>
          <a:p>
            <a:r>
              <a:rPr lang="en-US" sz="5400" dirty="0" smtClean="0"/>
              <a:t>Another state</a:t>
            </a:r>
            <a:endParaRPr lang="en-US" sz="5400" dirty="0"/>
          </a:p>
        </p:txBody>
      </p:sp>
    </p:spTree>
    <p:extLst>
      <p:ext uri="{BB962C8B-B14F-4D97-AF65-F5344CB8AC3E}">
        <p14:creationId xmlns:p14="http://schemas.microsoft.com/office/powerpoint/2010/main" val="17971537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9978"/>
          </a:xfrm>
        </p:spPr>
        <p:txBody>
          <a:bodyPr/>
          <a:lstStyle/>
          <a:p>
            <a:r>
              <a:rPr lang="en-US" dirty="0" smtClean="0"/>
              <a:t>Key Questions to Ask</a:t>
            </a:r>
            <a:endParaRPr lang="en-US" dirty="0"/>
          </a:p>
        </p:txBody>
      </p:sp>
      <p:sp>
        <p:nvSpPr>
          <p:cNvPr id="3" name="Content Placeholder 2"/>
          <p:cNvSpPr>
            <a:spLocks noGrp="1"/>
          </p:cNvSpPr>
          <p:nvPr>
            <p:ph idx="1"/>
          </p:nvPr>
        </p:nvSpPr>
        <p:spPr>
          <a:xfrm>
            <a:off x="838200" y="1573427"/>
            <a:ext cx="10515600" cy="4603536"/>
          </a:xfrm>
        </p:spPr>
        <p:txBody>
          <a:bodyPr>
            <a:normAutofit lnSpcReduction="10000"/>
          </a:bodyPr>
          <a:lstStyle/>
          <a:p>
            <a:r>
              <a:rPr lang="en-US" dirty="0" smtClean="0"/>
              <a:t>Are ratings rating based largely on measures of student academic achievement and attainment?</a:t>
            </a:r>
          </a:p>
          <a:p>
            <a:r>
              <a:rPr lang="en-US" dirty="0" smtClean="0"/>
              <a:t>Are the expectations for performance on the measures ambitious and achievable? Do they expect more progress from groups starting further behind?</a:t>
            </a:r>
          </a:p>
          <a:p>
            <a:r>
              <a:rPr lang="en-US" dirty="0" smtClean="0"/>
              <a:t>Does the performance of each group of students matter in the ratings?</a:t>
            </a:r>
          </a:p>
          <a:p>
            <a:r>
              <a:rPr lang="en-US" dirty="0"/>
              <a:t>Is a school’s rating impacted if the school is consistently underperforming for one or more groups of students</a:t>
            </a:r>
            <a:r>
              <a:rPr lang="en-US" dirty="0" smtClean="0"/>
              <a:t>?</a:t>
            </a:r>
          </a:p>
          <a:p>
            <a:r>
              <a:rPr lang="en-US" dirty="0" smtClean="0"/>
              <a:t>Is a school’s rating impacted if fewer than 95% of students—overall or for any group—participate in the assessment?</a:t>
            </a:r>
            <a:endParaRPr lang="en-US" dirty="0"/>
          </a:p>
          <a:p>
            <a:pPr marL="0" indent="0">
              <a:buNone/>
            </a:pPr>
            <a:endParaRPr lang="en-US" dirty="0" smtClean="0"/>
          </a:p>
        </p:txBody>
      </p:sp>
    </p:spTree>
    <p:extLst>
      <p:ext uri="{BB962C8B-B14F-4D97-AF65-F5344CB8AC3E}">
        <p14:creationId xmlns:p14="http://schemas.microsoft.com/office/powerpoint/2010/main" val="484355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our time together</a:t>
            </a:r>
            <a:endParaRPr lang="en-US" dirty="0"/>
          </a:p>
        </p:txBody>
      </p:sp>
      <p:sp>
        <p:nvSpPr>
          <p:cNvPr id="3" name="Content Placeholder 2"/>
          <p:cNvSpPr>
            <a:spLocks noGrp="1"/>
          </p:cNvSpPr>
          <p:nvPr>
            <p:ph idx="1"/>
          </p:nvPr>
        </p:nvSpPr>
        <p:spPr/>
        <p:txBody>
          <a:bodyPr/>
          <a:lstStyle/>
          <a:p>
            <a:r>
              <a:rPr lang="en-US" dirty="0" smtClean="0"/>
              <a:t>Identify a core set of questions for assessing a current state accountability system</a:t>
            </a:r>
          </a:p>
          <a:p>
            <a:r>
              <a:rPr lang="en-US" dirty="0" smtClean="0"/>
              <a:t>Apply those questions to current systems </a:t>
            </a:r>
          </a:p>
          <a:p>
            <a:r>
              <a:rPr lang="en-US" dirty="0" smtClean="0"/>
              <a:t>Discuss possibilities for tweaking these systems</a:t>
            </a:r>
          </a:p>
          <a:p>
            <a:endParaRPr lang="en-US" dirty="0"/>
          </a:p>
        </p:txBody>
      </p:sp>
    </p:spTree>
    <p:extLst>
      <p:ext uri="{BB962C8B-B14F-4D97-AF65-F5344CB8AC3E}">
        <p14:creationId xmlns:p14="http://schemas.microsoft.com/office/powerpoint/2010/main" val="4080257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9978"/>
          </a:xfrm>
        </p:spPr>
        <p:txBody>
          <a:bodyPr/>
          <a:lstStyle/>
          <a:p>
            <a:r>
              <a:rPr lang="en-US" dirty="0" smtClean="0"/>
              <a:t>Key Questions to Ask</a:t>
            </a:r>
            <a:endParaRPr lang="en-US" dirty="0"/>
          </a:p>
        </p:txBody>
      </p:sp>
      <p:sp>
        <p:nvSpPr>
          <p:cNvPr id="3" name="Content Placeholder 2"/>
          <p:cNvSpPr>
            <a:spLocks noGrp="1"/>
          </p:cNvSpPr>
          <p:nvPr>
            <p:ph idx="1"/>
          </p:nvPr>
        </p:nvSpPr>
        <p:spPr>
          <a:xfrm>
            <a:off x="838200" y="1573427"/>
            <a:ext cx="10515600" cy="4603536"/>
          </a:xfrm>
        </p:spPr>
        <p:txBody>
          <a:bodyPr>
            <a:normAutofit lnSpcReduction="10000"/>
          </a:bodyPr>
          <a:lstStyle/>
          <a:p>
            <a:r>
              <a:rPr lang="en-US" dirty="0" smtClean="0"/>
              <a:t>Are ratings based largely on measures of student academic achievement and attainment?</a:t>
            </a:r>
          </a:p>
          <a:p>
            <a:r>
              <a:rPr lang="en-US" dirty="0" smtClean="0"/>
              <a:t>Are the expectations for performance on the measures ambitious and achievable? Do they expect more progress from groups starting further behind?</a:t>
            </a:r>
          </a:p>
          <a:p>
            <a:r>
              <a:rPr lang="en-US" dirty="0" smtClean="0"/>
              <a:t>Does the performance of each group of students matter in the ratings?</a:t>
            </a:r>
          </a:p>
          <a:p>
            <a:r>
              <a:rPr lang="en-US" dirty="0"/>
              <a:t>Is a school’s rating impacted if the school is consistently underperforming for one or more groups of students</a:t>
            </a:r>
            <a:r>
              <a:rPr lang="en-US" dirty="0" smtClean="0"/>
              <a:t>?</a:t>
            </a:r>
          </a:p>
          <a:p>
            <a:r>
              <a:rPr lang="en-US" dirty="0" smtClean="0"/>
              <a:t>Is a school’s rating impacted if fewer than 95% of students—overall or for any group—participate in the assessment?</a:t>
            </a:r>
            <a:endParaRPr lang="en-US" dirty="0"/>
          </a:p>
          <a:p>
            <a:pPr marL="0" indent="0">
              <a:buNone/>
            </a:pPr>
            <a:endParaRPr lang="en-US" dirty="0" smtClean="0"/>
          </a:p>
        </p:txBody>
      </p:sp>
    </p:spTree>
    <p:extLst>
      <p:ext uri="{BB962C8B-B14F-4D97-AF65-F5344CB8AC3E}">
        <p14:creationId xmlns:p14="http://schemas.microsoft.com/office/powerpoint/2010/main" val="2306694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notes as we dig in…</a:t>
            </a:r>
            <a:endParaRPr lang="en-US" dirty="0"/>
          </a:p>
        </p:txBody>
      </p:sp>
      <p:sp>
        <p:nvSpPr>
          <p:cNvPr id="3" name="Content Placeholder 2"/>
          <p:cNvSpPr>
            <a:spLocks noGrp="1"/>
          </p:cNvSpPr>
          <p:nvPr>
            <p:ph idx="1"/>
          </p:nvPr>
        </p:nvSpPr>
        <p:spPr/>
        <p:txBody>
          <a:bodyPr/>
          <a:lstStyle/>
          <a:p>
            <a:r>
              <a:rPr lang="en-US" dirty="0" smtClean="0"/>
              <a:t>These systems can be profoundly complex.  We’re not  going to dig into every detail, but rather focus on the most important questions.</a:t>
            </a:r>
          </a:p>
          <a:p>
            <a:endParaRPr lang="en-US" dirty="0"/>
          </a:p>
          <a:p>
            <a:r>
              <a:rPr lang="en-US" dirty="0" smtClean="0"/>
              <a:t>Some of the answers are objective.  Others will be subjective. </a:t>
            </a:r>
          </a:p>
          <a:p>
            <a:endParaRPr lang="en-US" dirty="0"/>
          </a:p>
          <a:p>
            <a:r>
              <a:rPr lang="en-US" dirty="0" smtClean="0"/>
              <a:t>Sometimes the answer is “We need more information.”</a:t>
            </a:r>
            <a:endParaRPr lang="en-US" dirty="0"/>
          </a:p>
        </p:txBody>
      </p:sp>
    </p:spTree>
    <p:extLst>
      <p:ext uri="{BB962C8B-B14F-4D97-AF65-F5344CB8AC3E}">
        <p14:creationId xmlns:p14="http://schemas.microsoft.com/office/powerpoint/2010/main" val="275590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24000" y="1122363"/>
            <a:ext cx="9144000" cy="4009810"/>
          </a:xfrm>
        </p:spPr>
        <p:txBody>
          <a:bodyPr>
            <a:normAutofit fontScale="90000"/>
          </a:bodyPr>
          <a:lstStyle/>
          <a:p>
            <a:r>
              <a:rPr lang="en-US" dirty="0" smtClean="0"/>
              <a:t/>
            </a:r>
            <a:br>
              <a:rPr lang="en-US" dirty="0" smtClean="0"/>
            </a:br>
            <a:r>
              <a:rPr lang="en-US" dirty="0"/>
              <a:t/>
            </a:r>
            <a:br>
              <a:rPr lang="en-US" dirty="0"/>
            </a:br>
            <a:r>
              <a:rPr lang="en-US" sz="4900" dirty="0" smtClean="0"/>
              <a:t/>
            </a:r>
            <a:br>
              <a:rPr lang="en-US" sz="4900" dirty="0" smtClean="0"/>
            </a:br>
            <a:r>
              <a:rPr lang="en-US" sz="4900" b="1" i="1" dirty="0" smtClean="0"/>
              <a:t>Are ratings </a:t>
            </a:r>
            <a:r>
              <a:rPr lang="en-US" sz="4900" b="1" i="1" dirty="0"/>
              <a:t>based largely on measures of student academic achievement and attainment?</a:t>
            </a:r>
            <a:r>
              <a:rPr lang="en-US" sz="4900" dirty="0"/>
              <a:t/>
            </a:r>
            <a:br>
              <a:rPr lang="en-US" sz="4900" dirty="0"/>
            </a:br>
            <a:endParaRPr lang="en-US" sz="4900" dirty="0"/>
          </a:p>
        </p:txBody>
      </p:sp>
    </p:spTree>
    <p:extLst>
      <p:ext uri="{BB962C8B-B14F-4D97-AF65-F5344CB8AC3E}">
        <p14:creationId xmlns:p14="http://schemas.microsoft.com/office/powerpoint/2010/main" val="63887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747837" y="1252151"/>
            <a:ext cx="8696325" cy="4811305"/>
          </a:xfrm>
          <a:prstGeom prst="rect">
            <a:avLst/>
          </a:prstGeom>
        </p:spPr>
      </p:pic>
    </p:spTree>
    <p:extLst>
      <p:ext uri="{BB962C8B-B14F-4D97-AF65-F5344CB8AC3E}">
        <p14:creationId xmlns:p14="http://schemas.microsoft.com/office/powerpoint/2010/main" val="3277935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smtClean="0"/>
              <a:t>Reminder: What does ESSA require?</a:t>
            </a:r>
            <a:endParaRPr lang="en-US" dirty="0"/>
          </a:p>
        </p:txBody>
      </p:sp>
      <p:sp>
        <p:nvSpPr>
          <p:cNvPr id="4" name="Content Placeholder 3"/>
          <p:cNvSpPr>
            <a:spLocks noGrp="1"/>
          </p:cNvSpPr>
          <p:nvPr>
            <p:ph idx="1"/>
          </p:nvPr>
        </p:nvSpPr>
        <p:spPr>
          <a:xfrm>
            <a:off x="2133600" y="1752601"/>
            <a:ext cx="8001000" cy="4419599"/>
          </a:xfrm>
        </p:spPr>
        <p:txBody>
          <a:bodyPr>
            <a:normAutofit/>
          </a:bodyPr>
          <a:lstStyle/>
          <a:p>
            <a:pPr marL="0" indent="0">
              <a:buNone/>
            </a:pPr>
            <a:r>
              <a:rPr lang="en-US" sz="2000" dirty="0"/>
              <a:t>States must annually rate schools based on the following indicators, all of which (except #3) have to be broken down by student group:</a:t>
            </a:r>
          </a:p>
          <a:p>
            <a:pPr marL="0" indent="0">
              <a:buNone/>
            </a:pPr>
            <a:endParaRPr lang="en-US" sz="2000" dirty="0"/>
          </a:p>
          <a:p>
            <a:pPr marL="757238" lvl="1" indent="-457200">
              <a:buAutoNum type="arabicPeriod"/>
            </a:pPr>
            <a:r>
              <a:rPr lang="en-US" sz="2000" b="1" dirty="0" smtClean="0"/>
              <a:t>Academic </a:t>
            </a:r>
            <a:r>
              <a:rPr lang="en-US" sz="2000" b="1" dirty="0"/>
              <a:t>Achievement</a:t>
            </a:r>
            <a:r>
              <a:rPr lang="en-US" sz="2000" dirty="0"/>
              <a:t/>
            </a:r>
            <a:br>
              <a:rPr lang="en-US" sz="2000" dirty="0"/>
            </a:br>
            <a:r>
              <a:rPr lang="en-US" sz="2000" dirty="0"/>
              <a:t>	a. Proficiency on annual assessments</a:t>
            </a:r>
            <a:br>
              <a:rPr lang="en-US" sz="2000" dirty="0"/>
            </a:br>
            <a:r>
              <a:rPr lang="en-US" sz="2000" dirty="0"/>
              <a:t>	b. May include growth for high schools</a:t>
            </a:r>
            <a:br>
              <a:rPr lang="en-US" sz="2000" dirty="0"/>
            </a:br>
            <a:r>
              <a:rPr lang="en-US" sz="2000" dirty="0"/>
              <a:t>2. </a:t>
            </a:r>
            <a:r>
              <a:rPr lang="en-US" sz="2000" b="1" dirty="0"/>
              <a:t>Other Academic Indicator</a:t>
            </a:r>
            <a:r>
              <a:rPr lang="en-US" sz="2000" dirty="0"/>
              <a:t/>
            </a:r>
            <a:br>
              <a:rPr lang="en-US" sz="2000" dirty="0"/>
            </a:br>
            <a:r>
              <a:rPr lang="en-US" sz="2000" dirty="0"/>
              <a:t>	a. For high schools – graduation rate</a:t>
            </a:r>
            <a:br>
              <a:rPr lang="en-US" sz="2000" dirty="0"/>
            </a:br>
            <a:r>
              <a:rPr lang="en-US" sz="2000" dirty="0"/>
              <a:t>	b. For non-high schools – growth or another valid, reliable, </a:t>
            </a:r>
            <a:endParaRPr lang="en-US" sz="2000" dirty="0" smtClean="0"/>
          </a:p>
          <a:p>
            <a:pPr marL="300038" lvl="1" indent="0">
              <a:buNone/>
            </a:pPr>
            <a:r>
              <a:rPr lang="en-US" sz="2000" dirty="0"/>
              <a:t> </a:t>
            </a:r>
            <a:r>
              <a:rPr lang="en-US" sz="2000" dirty="0" smtClean="0"/>
              <a:t>              statewide academic </a:t>
            </a:r>
            <a:r>
              <a:rPr lang="en-US" sz="2000" dirty="0"/>
              <a:t>indicator</a:t>
            </a:r>
            <a:br>
              <a:rPr lang="en-US" sz="2000" dirty="0"/>
            </a:br>
            <a:r>
              <a:rPr lang="en-US" sz="2000" dirty="0"/>
              <a:t>3. </a:t>
            </a:r>
            <a:r>
              <a:rPr lang="en-US" sz="2000" b="1" dirty="0"/>
              <a:t>Progress toward English language proficiency </a:t>
            </a:r>
            <a:r>
              <a:rPr lang="en-US" sz="2000" dirty="0"/>
              <a:t>for English learners</a:t>
            </a:r>
            <a:br>
              <a:rPr lang="en-US" sz="2000" dirty="0"/>
            </a:br>
            <a:r>
              <a:rPr lang="en-US" sz="2000" dirty="0"/>
              <a:t>4. Other valid, reliable, comparable and statewide </a:t>
            </a:r>
            <a:r>
              <a:rPr lang="en-US" sz="2000" b="1" dirty="0"/>
              <a:t>measure of school quality</a:t>
            </a:r>
            <a:endParaRPr lang="en-US" sz="2000" b="1" i="1" dirty="0"/>
          </a:p>
          <a:p>
            <a:pPr marL="0" indent="0">
              <a:buNone/>
            </a:pPr>
            <a:endParaRPr lang="en-US" sz="1800" dirty="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2161539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24000" y="1122363"/>
            <a:ext cx="9144000" cy="4924210"/>
          </a:xfrm>
        </p:spPr>
        <p:txBody>
          <a:bodyPr>
            <a:normAutofit fontScale="90000"/>
          </a:bodyPr>
          <a:lstStyle/>
          <a:p>
            <a:r>
              <a:rPr lang="en-US" dirty="0" smtClean="0"/>
              <a:t/>
            </a:r>
            <a:br>
              <a:rPr lang="en-US" dirty="0" smtClean="0"/>
            </a:br>
            <a:r>
              <a:rPr lang="en-US" dirty="0"/>
              <a:t/>
            </a:r>
            <a:br>
              <a:rPr lang="en-US" dirty="0"/>
            </a:br>
            <a:r>
              <a:rPr lang="en-US" sz="4900" dirty="0" smtClean="0"/>
              <a:t/>
            </a:r>
            <a:br>
              <a:rPr lang="en-US" sz="4900" dirty="0" smtClean="0"/>
            </a:br>
            <a:r>
              <a:rPr lang="en-US" sz="4900" dirty="0" smtClean="0"/>
              <a:t/>
            </a:r>
            <a:br>
              <a:rPr lang="en-US" sz="4900" dirty="0" smtClean="0"/>
            </a:br>
            <a:r>
              <a:rPr lang="en-US" sz="4900" dirty="0"/>
              <a:t/>
            </a:r>
            <a:br>
              <a:rPr lang="en-US" sz="4900" dirty="0"/>
            </a:br>
            <a:r>
              <a:rPr lang="en-US" sz="4900" dirty="0" smtClean="0"/>
              <a:t/>
            </a:r>
            <a:br>
              <a:rPr lang="en-US" sz="4900" dirty="0" smtClean="0"/>
            </a:br>
            <a:r>
              <a:rPr lang="en-US" sz="5400" b="1" i="1" dirty="0" smtClean="0"/>
              <a:t>Are </a:t>
            </a:r>
            <a:r>
              <a:rPr lang="en-US" sz="5400" b="1" i="1" dirty="0"/>
              <a:t>the expectations for performance on the measures ambitious and achievable? </a:t>
            </a:r>
            <a:r>
              <a:rPr lang="en-US" sz="5400" b="1" i="1" dirty="0" smtClean="0"/>
              <a:t/>
            </a:r>
            <a:br>
              <a:rPr lang="en-US" sz="5400" b="1" i="1" dirty="0" smtClean="0"/>
            </a:br>
            <a:r>
              <a:rPr lang="en-US" sz="5400" b="1" i="1" dirty="0"/>
              <a:t/>
            </a:r>
            <a:br>
              <a:rPr lang="en-US" sz="5400" b="1" i="1" dirty="0"/>
            </a:br>
            <a:r>
              <a:rPr lang="en-US" sz="5400" b="1" i="1" dirty="0" smtClean="0"/>
              <a:t>Do </a:t>
            </a:r>
            <a:r>
              <a:rPr lang="en-US" sz="5400" b="1" i="1" dirty="0"/>
              <a:t>they expect more progress from groups starting further behind?</a:t>
            </a:r>
            <a:r>
              <a:rPr lang="en-US" sz="4800" dirty="0"/>
              <a:t/>
            </a:r>
            <a:br>
              <a:rPr lang="en-US" sz="4800" dirty="0"/>
            </a:br>
            <a:endParaRPr lang="en-US" sz="5400" b="1" i="1" dirty="0"/>
          </a:p>
        </p:txBody>
      </p:sp>
    </p:spTree>
    <p:extLst>
      <p:ext uri="{BB962C8B-B14F-4D97-AF65-F5344CB8AC3E}">
        <p14:creationId xmlns:p14="http://schemas.microsoft.com/office/powerpoint/2010/main" val="327501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218</TotalTime>
  <Words>569</Words>
  <Application>Microsoft Office PowerPoint</Application>
  <PresentationFormat>Widescreen</PresentationFormat>
  <Paragraphs>60</Paragraphs>
  <Slides>23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PowerPoint Presentation</vt:lpstr>
      <vt:lpstr>Working Session: State is tweaking its ratings</vt:lpstr>
      <vt:lpstr>Goals for our time together</vt:lpstr>
      <vt:lpstr>Key Questions to Ask</vt:lpstr>
      <vt:lpstr>A few notes as we dig in…</vt:lpstr>
      <vt:lpstr>   Are ratings based largely on measures of student academic achievement and attainment? </vt:lpstr>
      <vt:lpstr>PowerPoint Presentation</vt:lpstr>
      <vt:lpstr>Reminder: What does ESSA require?</vt:lpstr>
      <vt:lpstr>      Are the expectations for performance on the measures ambitious and achievable?   Do they expect more progress from groups starting further behind? </vt:lpstr>
      <vt:lpstr>PowerPoint Presentation</vt:lpstr>
      <vt:lpstr>Reminder:  What does ESSA require?</vt:lpstr>
      <vt:lpstr>      Does the performance of each group of students matter in the ratings?  </vt:lpstr>
      <vt:lpstr>PowerPoint Presentation</vt:lpstr>
      <vt:lpstr>Reminder: What does ESSA require?</vt:lpstr>
      <vt:lpstr>              Is a school’s rating impacted if the school is consistently underperforming for one or more groups of students?    </vt:lpstr>
      <vt:lpstr>Reminder: What does ESSA require?</vt:lpstr>
      <vt:lpstr>PowerPoint Presentation</vt:lpstr>
      <vt:lpstr>                       Is a school’s rating impacted if fewer than 95% of students—overall or for any group—participate in the assessment?     </vt:lpstr>
      <vt:lpstr>PowerPoint Presentation</vt:lpstr>
      <vt:lpstr>Reminder: What does ESSA require?</vt:lpstr>
      <vt:lpstr>Key Questions to Ask</vt:lpstr>
      <vt:lpstr> </vt:lpstr>
      <vt:lpstr>Key Questions to Ask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Allie Nambo</dc:creator>
  <cp:lastModifiedBy>dhall</cp:lastModifiedBy>
  <cp:revision>75</cp:revision>
  <dcterms:created xsi:type="dcterms:W3CDTF">2015-04-30T15:37:04Z</dcterms:created>
  <dcterms:modified xsi:type="dcterms:W3CDTF">2016-10-20T22:47:56Z</dcterms:modified>
</cp:coreProperties>
</file>