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63" r:id="rId3"/>
    <p:sldId id="264" r:id="rId4"/>
    <p:sldId id="265" r:id="rId5"/>
    <p:sldId id="266" r:id="rId6"/>
    <p:sldId id="267" r:id="rId7"/>
    <p:sldId id="268" r:id="rId8"/>
    <p:sldId id="269" r:id="rId9"/>
    <p:sldId id="270" r:id="rId10"/>
    <p:sldId id="271" r:id="rId11"/>
    <p:sldId id="272" r:id="rId12"/>
    <p:sldId id="274" r:id="rId13"/>
    <p:sldId id="285" r:id="rId14"/>
    <p:sldId id="276" r:id="rId15"/>
    <p:sldId id="278" r:id="rId16"/>
    <p:sldId id="277" r:id="rId17"/>
    <p:sldId id="279" r:id="rId18"/>
    <p:sldId id="283" r:id="rId19"/>
    <p:sldId id="286" r:id="rId20"/>
    <p:sldId id="280" r:id="rId21"/>
    <p:sldId id="287" r:id="rId22"/>
    <p:sldId id="284" r:id="rId23"/>
    <p:sldId id="281" r:id="rId24"/>
    <p:sldId id="282" r:id="rId25"/>
    <p:sldId id="275" r:id="rId26"/>
    <p:sldId id="273" r:id="rId27"/>
    <p:sldId id="257" r:id="rId28"/>
    <p:sldId id="258" r:id="rId29"/>
    <p:sldId id="259" r:id="rId30"/>
    <p:sldId id="26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8F28"/>
    <a:srgbClr val="63B2B8"/>
    <a:srgbClr val="C83C2A"/>
    <a:srgbClr val="687378"/>
    <a:srgbClr val="686978"/>
    <a:srgbClr val="C03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80" autoAdjust="0"/>
    <p:restoredTop sz="94660"/>
  </p:normalViewPr>
  <p:slideViewPr>
    <p:cSldViewPr snapToGrid="0">
      <p:cViewPr varScale="1">
        <p:scale>
          <a:sx n="74" d="100"/>
          <a:sy n="74" d="100"/>
        </p:scale>
        <p:origin x="208" y="464"/>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60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2016-17</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1003(a) 7% Title I School Improvement Set-Aside</c:v>
                </c:pt>
              </c:strCache>
            </c:strRef>
          </c:cat>
          <c:val>
            <c:numRef>
              <c:f>Sheet1!$B$2</c:f>
              <c:numCache>
                <c:formatCode>"$"#,##0_);\("$"#,##0\)</c:formatCode>
                <c:ptCount val="1"/>
                <c:pt idx="0">
                  <c:v>1.1E9</c:v>
                </c:pt>
              </c:numCache>
            </c:numRef>
          </c:val>
        </c:ser>
        <c:dLbls>
          <c:showLegendKey val="0"/>
          <c:showVal val="0"/>
          <c:showCatName val="0"/>
          <c:showSerName val="0"/>
          <c:showPercent val="0"/>
          <c:showBubbleSize val="0"/>
        </c:dLbls>
        <c:gapWidth val="500"/>
        <c:overlap val="-27"/>
        <c:axId val="-1623107488"/>
        <c:axId val="-1623102832"/>
      </c:barChart>
      <c:catAx>
        <c:axId val="-162310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23102832"/>
        <c:crosses val="autoZero"/>
        <c:auto val="1"/>
        <c:lblAlgn val="ctr"/>
        <c:lblOffset val="100"/>
        <c:noMultiLvlLbl val="0"/>
      </c:catAx>
      <c:valAx>
        <c:axId val="-1623102832"/>
        <c:scaling>
          <c:orientation val="minMax"/>
          <c:max val="1.1E9"/>
          <c:min val="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23107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2016-17</c:v>
                </c:pt>
              </c:strCache>
            </c:strRef>
          </c:tx>
          <c:spPr>
            <a:solidFill>
              <a:schemeClr val="accent1"/>
            </a:solidFill>
            <a:ln>
              <a:noFill/>
            </a:ln>
            <a:effectLst/>
          </c:spPr>
          <c:invertIfNegative val="0"/>
          <c:dPt>
            <c:idx val="0"/>
            <c:invertIfNegative val="0"/>
            <c:bubble3D val="0"/>
            <c:spPr>
              <a:solidFill>
                <a:schemeClr val="accent1">
                  <a:lumMod val="75000"/>
                </a:schemeClr>
              </a:solidFill>
              <a:ln>
                <a:noFill/>
              </a:ln>
              <a:effectLst/>
            </c:spPr>
          </c:dPt>
          <c:dPt>
            <c:idx val="1"/>
            <c:invertIfNegative val="0"/>
            <c:bubble3D val="0"/>
            <c:spPr>
              <a:solidFill>
                <a:schemeClr val="accent6">
                  <a:lumMod val="75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1003(a) 4% Title I School Improvement Set-Aside</c:v>
                </c:pt>
                <c:pt idx="1">
                  <c:v>1003(g) SIG Program</c:v>
                </c:pt>
              </c:strCache>
            </c:strRef>
          </c:cat>
          <c:val>
            <c:numRef>
              <c:f>Sheet1!$B$2:$B$3</c:f>
              <c:numCache>
                <c:formatCode>"$"#,##0_);\("$"#,##0\)</c:formatCode>
                <c:ptCount val="2"/>
                <c:pt idx="0">
                  <c:v>5.96E8</c:v>
                </c:pt>
                <c:pt idx="1">
                  <c:v>4.5E8</c:v>
                </c:pt>
              </c:numCache>
            </c:numRef>
          </c:val>
        </c:ser>
        <c:dLbls>
          <c:showLegendKey val="0"/>
          <c:showVal val="0"/>
          <c:showCatName val="0"/>
          <c:showSerName val="0"/>
          <c:showPercent val="0"/>
          <c:showBubbleSize val="0"/>
        </c:dLbls>
        <c:gapWidth val="219"/>
        <c:overlap val="-27"/>
        <c:axId val="-1622984352"/>
        <c:axId val="-1622979632"/>
      </c:barChart>
      <c:catAx>
        <c:axId val="-162298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22979632"/>
        <c:crosses val="autoZero"/>
        <c:auto val="1"/>
        <c:lblAlgn val="ctr"/>
        <c:lblOffset val="100"/>
        <c:noMultiLvlLbl val="0"/>
      </c:catAx>
      <c:valAx>
        <c:axId val="-1622979632"/>
        <c:scaling>
          <c:orientation val="minMax"/>
          <c:max val="1.1E9"/>
          <c:min val="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22984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Set-Aside for Improvement</c:v>
                </c:pt>
              </c:strCache>
            </c:strRef>
          </c:tx>
          <c:dPt>
            <c:idx val="0"/>
            <c:bubble3D val="0"/>
            <c:spPr>
              <a:solidFill>
                <a:schemeClr val="accent1"/>
              </a:solidFill>
              <a:ln>
                <a:noFill/>
              </a:ln>
              <a:effectLst/>
            </c:spPr>
          </c:dPt>
          <c:dPt>
            <c:idx val="1"/>
            <c:bubble3D val="0"/>
            <c:spPr>
              <a:solidFill>
                <a:schemeClr val="accent2"/>
              </a:solidFill>
              <a:ln>
                <a:noFill/>
              </a:ln>
              <a:effectLst/>
            </c:spPr>
          </c:dPt>
          <c:cat>
            <c:strRef>
              <c:f>Sheet1!$A$2:$A$3</c:f>
              <c:strCache>
                <c:ptCount val="2"/>
                <c:pt idx="0">
                  <c:v>State Activities</c:v>
                </c:pt>
                <c:pt idx="1">
                  <c:v>Subgrants to LEAs</c:v>
                </c:pt>
              </c:strCache>
            </c:strRef>
          </c:cat>
          <c:val>
            <c:numRef>
              <c:f>Sheet1!$B$2:$B$3</c:f>
              <c:numCache>
                <c:formatCode>General</c:formatCode>
                <c:ptCount val="2"/>
                <c:pt idx="0">
                  <c:v>5.0</c:v>
                </c:pt>
                <c:pt idx="1">
                  <c:v>95.0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Title I, A State Allocation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Sheet1!$A$2:$A$3</c:f>
              <c:strCache>
                <c:ptCount val="2"/>
                <c:pt idx="0">
                  <c:v>Title I A Funds</c:v>
                </c:pt>
                <c:pt idx="1">
                  <c:v>Improvement Set-Aside</c:v>
                </c:pt>
              </c:strCache>
            </c:strRef>
          </c:cat>
          <c:val>
            <c:numRef>
              <c:f>Sheet1!$B$2:$B$3</c:f>
              <c:numCache>
                <c:formatCode>General</c:formatCode>
                <c:ptCount val="2"/>
                <c:pt idx="0">
                  <c:v>93.0</c:v>
                </c:pt>
                <c:pt idx="1">
                  <c:v>7.0</c:v>
                </c:pt>
              </c:numCache>
            </c:numRef>
          </c:val>
        </c:ser>
        <c:dLbls>
          <c:showLegendKey val="0"/>
          <c:showVal val="0"/>
          <c:showCatName val="0"/>
          <c:showSerName val="0"/>
          <c:showPercent val="0"/>
          <c:showBubbleSize val="0"/>
          <c:showLeaderLines val="1"/>
        </c:dLbls>
        <c:firstSliceAng val="10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 change in STATE funding</c:v>
                </c:pt>
              </c:strCache>
            </c:strRef>
          </c:tx>
          <c:spPr>
            <a:solidFill>
              <a:schemeClr val="accent1"/>
            </a:solidFill>
            <a:ln>
              <a:noFill/>
            </a:ln>
            <a:effectLst/>
          </c:spPr>
          <c:invertIfNegative val="0"/>
          <c:cat>
            <c:strRef>
              <c:f>Sheet1!$A$2:$A$17</c:f>
              <c:strCache>
                <c:ptCount val="16"/>
                <c:pt idx="0">
                  <c:v>Alabama</c:v>
                </c:pt>
                <c:pt idx="1">
                  <c:v>Colorado</c:v>
                </c:pt>
                <c:pt idx="2">
                  <c:v>Delaware</c:v>
                </c:pt>
                <c:pt idx="3">
                  <c:v>Georgia</c:v>
                </c:pt>
                <c:pt idx="4">
                  <c:v>Illinois</c:v>
                </c:pt>
                <c:pt idx="5">
                  <c:v>Indiana</c:v>
                </c:pt>
                <c:pt idx="6">
                  <c:v>Kentucky</c:v>
                </c:pt>
                <c:pt idx="7">
                  <c:v>Louisiana</c:v>
                </c:pt>
                <c:pt idx="8">
                  <c:v>Michigan</c:v>
                </c:pt>
                <c:pt idx="9">
                  <c:v>Minnesota</c:v>
                </c:pt>
                <c:pt idx="10">
                  <c:v>New York</c:v>
                </c:pt>
                <c:pt idx="11">
                  <c:v>North Carolina</c:v>
                </c:pt>
                <c:pt idx="12">
                  <c:v>Ohio</c:v>
                </c:pt>
                <c:pt idx="13">
                  <c:v>Tennessee</c:v>
                </c:pt>
                <c:pt idx="14">
                  <c:v>Texas</c:v>
                </c:pt>
                <c:pt idx="15">
                  <c:v>Washington</c:v>
                </c:pt>
              </c:strCache>
            </c:strRef>
          </c:cat>
          <c:val>
            <c:numRef>
              <c:f>Sheet1!$B$2:$B$17</c:f>
              <c:numCache>
                <c:formatCode>0.0%</c:formatCode>
                <c:ptCount val="16"/>
                <c:pt idx="0">
                  <c:v>-0.214</c:v>
                </c:pt>
                <c:pt idx="1">
                  <c:v>-0.027</c:v>
                </c:pt>
                <c:pt idx="2">
                  <c:v>-0.037</c:v>
                </c:pt>
                <c:pt idx="3">
                  <c:v>-0.165</c:v>
                </c:pt>
                <c:pt idx="4">
                  <c:v>0.104</c:v>
                </c:pt>
                <c:pt idx="5">
                  <c:v>0.0</c:v>
                </c:pt>
                <c:pt idx="6">
                  <c:v>-0.121</c:v>
                </c:pt>
                <c:pt idx="7">
                  <c:v>-0.081</c:v>
                </c:pt>
                <c:pt idx="8">
                  <c:v>-0.017</c:v>
                </c:pt>
                <c:pt idx="9">
                  <c:v>0.045</c:v>
                </c:pt>
                <c:pt idx="10">
                  <c:v>-0.03</c:v>
                </c:pt>
                <c:pt idx="11">
                  <c:v>-0.139</c:v>
                </c:pt>
                <c:pt idx="12">
                  <c:v>-0.022</c:v>
                </c:pt>
                <c:pt idx="13">
                  <c:v>0.004</c:v>
                </c:pt>
                <c:pt idx="14">
                  <c:v>-0.11</c:v>
                </c:pt>
                <c:pt idx="15">
                  <c:v>-0.009</c:v>
                </c:pt>
              </c:numCache>
            </c:numRef>
          </c:val>
        </c:ser>
        <c:ser>
          <c:idx val="1"/>
          <c:order val="1"/>
          <c:tx>
            <c:strRef>
              <c:f>Sheet1!$C$1</c:f>
              <c:strCache>
                <c:ptCount val="1"/>
                <c:pt idx="0">
                  <c:v>Percent change in  STATE + LOCAL funding</c:v>
                </c:pt>
              </c:strCache>
            </c:strRef>
          </c:tx>
          <c:spPr>
            <a:solidFill>
              <a:schemeClr val="accent2"/>
            </a:solidFill>
            <a:ln>
              <a:noFill/>
            </a:ln>
            <a:effectLst/>
          </c:spPr>
          <c:invertIfNegative val="0"/>
          <c:cat>
            <c:strRef>
              <c:f>Sheet1!$A$2:$A$17</c:f>
              <c:strCache>
                <c:ptCount val="16"/>
                <c:pt idx="0">
                  <c:v>Alabama</c:v>
                </c:pt>
                <c:pt idx="1">
                  <c:v>Colorado</c:v>
                </c:pt>
                <c:pt idx="2">
                  <c:v>Delaware</c:v>
                </c:pt>
                <c:pt idx="3">
                  <c:v>Georgia</c:v>
                </c:pt>
                <c:pt idx="4">
                  <c:v>Illinois</c:v>
                </c:pt>
                <c:pt idx="5">
                  <c:v>Indiana</c:v>
                </c:pt>
                <c:pt idx="6">
                  <c:v>Kentucky</c:v>
                </c:pt>
                <c:pt idx="7">
                  <c:v>Louisiana</c:v>
                </c:pt>
                <c:pt idx="8">
                  <c:v>Michigan</c:v>
                </c:pt>
                <c:pt idx="9">
                  <c:v>Minnesota</c:v>
                </c:pt>
                <c:pt idx="10">
                  <c:v>New York</c:v>
                </c:pt>
                <c:pt idx="11">
                  <c:v>North Carolina</c:v>
                </c:pt>
                <c:pt idx="12">
                  <c:v>Ohio</c:v>
                </c:pt>
                <c:pt idx="13">
                  <c:v>Tennessee</c:v>
                </c:pt>
                <c:pt idx="14">
                  <c:v>Texas</c:v>
                </c:pt>
                <c:pt idx="15">
                  <c:v>Washington</c:v>
                </c:pt>
              </c:strCache>
            </c:strRef>
          </c:cat>
          <c:val>
            <c:numRef>
              <c:f>Sheet1!$C$2:$C$17</c:f>
              <c:numCache>
                <c:formatCode>0.0%</c:formatCode>
                <c:ptCount val="16"/>
                <c:pt idx="0">
                  <c:v>-0.113</c:v>
                </c:pt>
                <c:pt idx="1">
                  <c:v>-0.062</c:v>
                </c:pt>
                <c:pt idx="2">
                  <c:v>0.012</c:v>
                </c:pt>
                <c:pt idx="3">
                  <c:v>-0.166</c:v>
                </c:pt>
                <c:pt idx="4">
                  <c:v>0.099</c:v>
                </c:pt>
                <c:pt idx="5">
                  <c:v>0.045</c:v>
                </c:pt>
                <c:pt idx="6">
                  <c:v>-0.07</c:v>
                </c:pt>
                <c:pt idx="7">
                  <c:v>-0.03</c:v>
                </c:pt>
                <c:pt idx="8">
                  <c:v>-0.046</c:v>
                </c:pt>
                <c:pt idx="9">
                  <c:v>-0.005</c:v>
                </c:pt>
                <c:pt idx="10">
                  <c:v>0.069</c:v>
                </c:pt>
                <c:pt idx="11">
                  <c:v>-0.126</c:v>
                </c:pt>
                <c:pt idx="12">
                  <c:v>-0.068</c:v>
                </c:pt>
                <c:pt idx="13">
                  <c:v>-0.012</c:v>
                </c:pt>
                <c:pt idx="14">
                  <c:v>-0.025</c:v>
                </c:pt>
                <c:pt idx="15">
                  <c:v>0.033</c:v>
                </c:pt>
              </c:numCache>
            </c:numRef>
          </c:val>
        </c:ser>
        <c:dLbls>
          <c:showLegendKey val="0"/>
          <c:showVal val="0"/>
          <c:showCatName val="0"/>
          <c:showSerName val="0"/>
          <c:showPercent val="0"/>
          <c:showBubbleSize val="0"/>
        </c:dLbls>
        <c:gapWidth val="219"/>
        <c:overlap val="-27"/>
        <c:axId val="-1622060096"/>
        <c:axId val="-1622055312"/>
      </c:barChart>
      <c:catAx>
        <c:axId val="-162206009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622055312"/>
        <c:crosses val="autoZero"/>
        <c:auto val="1"/>
        <c:lblAlgn val="ctr"/>
        <c:lblOffset val="100"/>
        <c:noMultiLvlLbl val="0"/>
      </c:catAx>
      <c:valAx>
        <c:axId val="-1622055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622060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C6AE0-2D8C-46D4-B3E9-23D367FC35EB}" type="datetimeFigureOut">
              <a:rPr lang="en-US" smtClean="0"/>
              <a:t>10/21/16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6D548-F947-4CF2-AB64-999E09554743}" type="slidenum">
              <a:rPr lang="en-US" smtClean="0"/>
              <a:t>‹#›</a:t>
            </a:fld>
            <a:endParaRPr lang="en-US"/>
          </a:p>
        </p:txBody>
      </p:sp>
    </p:spTree>
    <p:extLst>
      <p:ext uri="{BB962C8B-B14F-4D97-AF65-F5344CB8AC3E}">
        <p14:creationId xmlns:p14="http://schemas.microsoft.com/office/powerpoint/2010/main" val="393226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TextBox 6"/>
          <p:cNvSpPr txBox="1"/>
          <p:nvPr userDrawn="1"/>
        </p:nvSpPr>
        <p:spPr>
          <a:xfrm>
            <a:off x="6750518" y="6497053"/>
            <a:ext cx="184731" cy="369332"/>
          </a:xfrm>
          <a:prstGeom prst="rect">
            <a:avLst/>
          </a:prstGeom>
          <a:noFill/>
        </p:spPr>
        <p:txBody>
          <a:bodyPr wrap="none" rtlCol="0">
            <a:spAutoFit/>
          </a:bodyPr>
          <a:lstStyle/>
          <a:p>
            <a:endParaRPr lang="en-US" sz="1800" dirty="0"/>
          </a:p>
        </p:txBody>
      </p:sp>
      <p:sp>
        <p:nvSpPr>
          <p:cNvPr id="8" name="TextBox 7"/>
          <p:cNvSpPr txBox="1"/>
          <p:nvPr userDrawn="1"/>
        </p:nvSpPr>
        <p:spPr>
          <a:xfrm>
            <a:off x="6044666" y="6602931"/>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1152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00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10/21/16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10/21/16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517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10/21/16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0" y="6356352"/>
            <a:ext cx="12192000" cy="501649"/>
          </a:xfrm>
          <a:prstGeom prst="rect">
            <a:avLst/>
          </a:prstGeom>
          <a:solidFill>
            <a:srgbClr val="63B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63B2B8"/>
              </a:solidFill>
            </a:endParaRPr>
          </a:p>
        </p:txBody>
      </p:sp>
      <p:sp>
        <p:nvSpPr>
          <p:cNvPr id="8" name="Rectangle 7"/>
          <p:cNvSpPr/>
          <p:nvPr userDrawn="1"/>
        </p:nvSpPr>
        <p:spPr>
          <a:xfrm>
            <a:off x="0" y="-2187"/>
            <a:ext cx="12192000" cy="367314"/>
          </a:xfrm>
          <a:prstGeom prst="rect">
            <a:avLst/>
          </a:prstGeom>
          <a:solidFill>
            <a:srgbClr val="C83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p:cNvSpPr txBox="1"/>
          <p:nvPr userDrawn="1"/>
        </p:nvSpPr>
        <p:spPr>
          <a:xfrm>
            <a:off x="4389120" y="6437377"/>
            <a:ext cx="7668768"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Calibri" charset="0"/>
                <a:ea typeface="Calibri" charset="0"/>
                <a:cs typeface="Calibri" charset="0"/>
              </a:rPr>
              <a:t>ESSA</a:t>
            </a:r>
            <a:r>
              <a:rPr lang="en-US" sz="1400" b="1" baseline="0" dirty="0" smtClean="0">
                <a:solidFill>
                  <a:schemeClr val="bg1"/>
                </a:solidFill>
                <a:latin typeface="Calibri" charset="0"/>
                <a:ea typeface="Calibri" charset="0"/>
                <a:cs typeface="Calibri" charset="0"/>
              </a:rPr>
              <a:t> Boot Camp </a:t>
            </a:r>
            <a:r>
              <a:rPr lang="en-US" sz="1400" b="0" baseline="0" dirty="0" smtClean="0">
                <a:solidFill>
                  <a:schemeClr val="bg1"/>
                </a:solidFill>
                <a:latin typeface="Calibri" charset="0"/>
                <a:ea typeface="Calibri" charset="0"/>
                <a:cs typeface="Calibri" charset="0"/>
              </a:rPr>
              <a:t>| October 2016 </a:t>
            </a:r>
            <a:endParaRPr lang="en-US" sz="1400" b="0"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368754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1.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3.xml"/><Relationship Id="rId3"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de.state.co.us/fedprograms/ti/sitig#cfs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 Id="rId3" Type="http://schemas.openxmlformats.org/officeDocument/2006/relationships/image" Target="../media/image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p:txBody>
          <a:bodyPr/>
          <a:lstStyle/>
          <a:p>
            <a:endParaRPr lang="en-US"/>
          </a:p>
        </p:txBody>
      </p:sp>
      <p:sp>
        <p:nvSpPr>
          <p:cNvPr id="3" name="Subtitle 2"/>
          <p:cNvSpPr>
            <a:spLocks noGrp="1"/>
          </p:cNvSpPr>
          <p:nvPr>
            <p:ph type="subTitle" idx="1"/>
          </p:nvPr>
        </p:nvSpPr>
        <p:spPr>
          <a:xfrm>
            <a:off x="2667000" y="3429000"/>
            <a:ext cx="6858000" cy="777938"/>
          </a:xfrm>
        </p:spPr>
        <p:txBody>
          <a:bodyPr/>
          <a:lstStyle/>
          <a:p>
            <a:r>
              <a:rPr lang="en-US" dirty="0" smtClean="0">
                <a:solidFill>
                  <a:schemeClr val="bg1"/>
                </a:solidFill>
              </a:rPr>
              <a:t>SUBTITLE</a:t>
            </a:r>
            <a:endParaRPr lang="en-US" dirty="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5256" y="1007939"/>
            <a:ext cx="4452296" cy="2570121"/>
          </a:xfrm>
          <a:prstGeom prst="rect">
            <a:avLst/>
          </a:prstGeom>
        </p:spPr>
      </p:pic>
      <p:sp>
        <p:nvSpPr>
          <p:cNvPr id="15" name="TextBox 14"/>
          <p:cNvSpPr txBox="1"/>
          <p:nvPr/>
        </p:nvSpPr>
        <p:spPr>
          <a:xfrm>
            <a:off x="2491902" y="4205638"/>
            <a:ext cx="7208196" cy="2215991"/>
          </a:xfrm>
          <a:prstGeom prst="rect">
            <a:avLst/>
          </a:prstGeom>
          <a:noFill/>
        </p:spPr>
        <p:txBody>
          <a:bodyPr wrap="square" rtlCol="0">
            <a:spAutoFit/>
          </a:bodyPr>
          <a:lstStyle/>
          <a:p>
            <a:pPr algn="ctr"/>
            <a:endParaRPr lang="en-US" sz="2600" b="1" dirty="0"/>
          </a:p>
          <a:p>
            <a:pPr algn="ctr"/>
            <a:r>
              <a:rPr lang="en-US" sz="2800" b="1" dirty="0">
                <a:solidFill>
                  <a:srgbClr val="F98F28"/>
                </a:solidFill>
              </a:rPr>
              <a:t>October </a:t>
            </a:r>
            <a:r>
              <a:rPr lang="en-US" sz="2800" b="1" dirty="0" smtClean="0">
                <a:solidFill>
                  <a:srgbClr val="F98F28"/>
                </a:solidFill>
              </a:rPr>
              <a:t>20 – 21</a:t>
            </a:r>
            <a:r>
              <a:rPr lang="en-US" sz="2800" b="1" dirty="0">
                <a:solidFill>
                  <a:srgbClr val="F98F28"/>
                </a:solidFill>
              </a:rPr>
              <a:t>, 2016</a:t>
            </a:r>
          </a:p>
          <a:p>
            <a:pPr algn="ctr"/>
            <a:endParaRPr lang="en-US" sz="2800" b="1" dirty="0">
              <a:solidFill>
                <a:srgbClr val="63B2B8"/>
              </a:solidFill>
            </a:endParaRPr>
          </a:p>
          <a:p>
            <a:pPr algn="ctr"/>
            <a:r>
              <a:rPr lang="en-US" sz="2800" dirty="0">
                <a:solidFill>
                  <a:srgbClr val="63B2B8"/>
                </a:solidFill>
              </a:rPr>
              <a:t>Omni Houston Hotel at Westside</a:t>
            </a:r>
          </a:p>
          <a:p>
            <a:pPr algn="ctr"/>
            <a:r>
              <a:rPr lang="en-US" sz="2800" dirty="0">
                <a:solidFill>
                  <a:srgbClr val="63B2B8"/>
                </a:solidFill>
              </a:rPr>
              <a:t>Houston, Texas</a:t>
            </a:r>
          </a:p>
        </p:txBody>
      </p:sp>
      <p:sp>
        <p:nvSpPr>
          <p:cNvPr id="2" name="TextBox 1"/>
          <p:cNvSpPr txBox="1"/>
          <p:nvPr/>
        </p:nvSpPr>
        <p:spPr>
          <a:xfrm>
            <a:off x="1943471" y="3768982"/>
            <a:ext cx="8664295" cy="646331"/>
          </a:xfrm>
          <a:prstGeom prst="rect">
            <a:avLst/>
          </a:prstGeom>
          <a:noFill/>
        </p:spPr>
        <p:txBody>
          <a:bodyPr wrap="none" rtlCol="0">
            <a:spAutoFit/>
          </a:bodyPr>
          <a:lstStyle/>
          <a:p>
            <a:r>
              <a:rPr lang="en-US" sz="3600" b="1" dirty="0" smtClean="0"/>
              <a:t>Improvement Planning Deep Dive: FUNDING</a:t>
            </a:r>
            <a:endParaRPr lang="en-US" sz="3600" b="1" dirty="0"/>
          </a:p>
        </p:txBody>
      </p:sp>
    </p:spTree>
    <p:extLst>
      <p:ext uri="{BB962C8B-B14F-4D97-AF65-F5344CB8AC3E}">
        <p14:creationId xmlns:p14="http://schemas.microsoft.com/office/powerpoint/2010/main" val="3340179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r>
              <a:rPr lang="en-US" b="1" dirty="0"/>
              <a:t>Other kinds of federal, state, and local dollars can be used to fund improvement activities</a:t>
            </a:r>
          </a:p>
        </p:txBody>
      </p:sp>
      <p:sp>
        <p:nvSpPr>
          <p:cNvPr id="3" name="Content Placeholder 2"/>
          <p:cNvSpPr>
            <a:spLocks noGrp="1"/>
          </p:cNvSpPr>
          <p:nvPr>
            <p:ph idx="1"/>
          </p:nvPr>
        </p:nvSpPr>
        <p:spPr>
          <a:xfrm>
            <a:off x="838200" y="1802296"/>
            <a:ext cx="10515600" cy="4374667"/>
          </a:xfrm>
        </p:spPr>
        <p:txBody>
          <a:bodyPr>
            <a:normAutofit/>
          </a:bodyPr>
          <a:lstStyle/>
          <a:p>
            <a:r>
              <a:rPr lang="en-US" dirty="0" smtClean="0"/>
              <a:t>Federal Title II, Part A</a:t>
            </a:r>
          </a:p>
          <a:p>
            <a:pPr lvl="1"/>
            <a:r>
              <a:rPr lang="en-US" dirty="0" smtClean="0"/>
              <a:t>Funds activities to improve teaching and school leadership: + $2 billion</a:t>
            </a:r>
          </a:p>
          <a:p>
            <a:pPr lvl="1"/>
            <a:r>
              <a:rPr lang="en-US" dirty="0" smtClean="0"/>
              <a:t>Funds more often spent at district level, but districts could target them to address teacher- and leader-related needs in school improvement plans</a:t>
            </a:r>
          </a:p>
          <a:p>
            <a:pPr lvl="2"/>
            <a:r>
              <a:rPr lang="en-US" dirty="0" smtClean="0"/>
              <a:t>Example: Support and training for principals and other school leaders to lead school improvement efforts</a:t>
            </a:r>
          </a:p>
          <a:p>
            <a:pPr lvl="2"/>
            <a:r>
              <a:rPr lang="en-US" dirty="0" smtClean="0"/>
              <a:t>Example: Support and training for teachers in common areas of student need / instruction</a:t>
            </a:r>
          </a:p>
          <a:p>
            <a:pPr lvl="2"/>
            <a:r>
              <a:rPr lang="en-US" dirty="0" smtClean="0"/>
              <a:t>Example: Addressing inequities in access to qualified and effective teachers and leaders</a:t>
            </a:r>
          </a:p>
          <a:p>
            <a:pPr lvl="1"/>
            <a:r>
              <a:rPr lang="en-US" dirty="0" smtClean="0"/>
              <a:t>Title II funds often considered in isolation, not aligned with Title I spending or with school improvement plans and funding.</a:t>
            </a:r>
          </a:p>
        </p:txBody>
      </p:sp>
    </p:spTree>
    <p:extLst>
      <p:ext uri="{BB962C8B-B14F-4D97-AF65-F5344CB8AC3E}">
        <p14:creationId xmlns:p14="http://schemas.microsoft.com/office/powerpoint/2010/main" val="1194763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r>
              <a:rPr lang="en-US" b="1" dirty="0"/>
              <a:t>Other kinds of federal, state, and local dollars can be used to fund improvement activities</a:t>
            </a:r>
          </a:p>
        </p:txBody>
      </p:sp>
      <p:sp>
        <p:nvSpPr>
          <p:cNvPr id="3" name="Content Placeholder 2"/>
          <p:cNvSpPr>
            <a:spLocks noGrp="1"/>
          </p:cNvSpPr>
          <p:nvPr>
            <p:ph idx="1"/>
          </p:nvPr>
        </p:nvSpPr>
        <p:spPr>
          <a:xfrm>
            <a:off x="838200" y="1828800"/>
            <a:ext cx="10515600" cy="4374667"/>
          </a:xfrm>
        </p:spPr>
        <p:txBody>
          <a:bodyPr>
            <a:normAutofit/>
          </a:bodyPr>
          <a:lstStyle/>
          <a:p>
            <a:r>
              <a:rPr lang="en-US" dirty="0" smtClean="0"/>
              <a:t>State and local funding – </a:t>
            </a:r>
            <a:r>
              <a:rPr lang="en-US" i="1" dirty="0" smtClean="0"/>
              <a:t>But that depends on your state’s context</a:t>
            </a:r>
          </a:p>
          <a:p>
            <a:pPr lvl="1"/>
            <a:endParaRPr lang="en-US" dirty="0" smtClean="0"/>
          </a:p>
          <a:p>
            <a:pPr lvl="1"/>
            <a:r>
              <a:rPr lang="en-US" dirty="0" smtClean="0"/>
              <a:t>Before the recession, many states provided dedicated funds for school improvement, in some cases tens or hundreds of millions of dollars.  However, state and local funding for education is still not back up to pre-recession levels in 31 states.</a:t>
            </a:r>
          </a:p>
          <a:p>
            <a:pPr lvl="1"/>
            <a:endParaRPr lang="en-US" dirty="0" smtClean="0"/>
          </a:p>
          <a:p>
            <a:pPr lvl="1"/>
            <a:r>
              <a:rPr lang="en-US" dirty="0" smtClean="0"/>
              <a:t>We also know, from Ed Trust research, that low-income students and students of color receive fewer state and local dollars in many states.</a:t>
            </a:r>
          </a:p>
          <a:p>
            <a:pPr lvl="1"/>
            <a:endParaRPr lang="en-US" dirty="0" smtClean="0"/>
          </a:p>
          <a:p>
            <a:pPr lvl="1"/>
            <a:r>
              <a:rPr lang="en-US" dirty="0" smtClean="0"/>
              <a:t>Important to know your state context as you think about policy and advocacy.</a:t>
            </a:r>
          </a:p>
        </p:txBody>
      </p:sp>
    </p:spTree>
    <p:extLst>
      <p:ext uri="{BB962C8B-B14F-4D97-AF65-F5344CB8AC3E}">
        <p14:creationId xmlns:p14="http://schemas.microsoft.com/office/powerpoint/2010/main" val="1627326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From Two Federal Improvement </a:t>
            </a:r>
            <a:r>
              <a:rPr lang="en-US" b="1" dirty="0"/>
              <a:t>F</a:t>
            </a:r>
            <a:r>
              <a:rPr lang="en-US" b="1" dirty="0" smtClean="0"/>
              <a:t>unds to One</a:t>
            </a:r>
            <a:endParaRPr lang="en-US" b="1" dirty="0"/>
          </a:p>
        </p:txBody>
      </p:sp>
      <p:sp>
        <p:nvSpPr>
          <p:cNvPr id="8" name="Text Placeholder 7"/>
          <p:cNvSpPr>
            <a:spLocks noGrp="1"/>
          </p:cNvSpPr>
          <p:nvPr>
            <p:ph type="body" idx="1"/>
          </p:nvPr>
        </p:nvSpPr>
        <p:spPr/>
        <p:txBody>
          <a:bodyPr>
            <a:normAutofit/>
          </a:bodyPr>
          <a:lstStyle/>
          <a:p>
            <a:r>
              <a:rPr lang="en-US" sz="3200" dirty="0" smtClean="0"/>
              <a:t>NCLB 2015-16</a:t>
            </a:r>
            <a:endParaRPr lang="en-US" sz="3200" dirty="0"/>
          </a:p>
        </p:txBody>
      </p:sp>
      <p:sp>
        <p:nvSpPr>
          <p:cNvPr id="9" name="Text Placeholder 8"/>
          <p:cNvSpPr>
            <a:spLocks noGrp="1"/>
          </p:cNvSpPr>
          <p:nvPr>
            <p:ph type="body" sz="quarter" idx="3"/>
          </p:nvPr>
        </p:nvSpPr>
        <p:spPr/>
        <p:txBody>
          <a:bodyPr>
            <a:normAutofit/>
          </a:bodyPr>
          <a:lstStyle/>
          <a:p>
            <a:r>
              <a:rPr lang="en-US" sz="3200" dirty="0" smtClean="0"/>
              <a:t>ESSA 2017-18</a:t>
            </a:r>
            <a:endParaRPr lang="en-US" sz="3200" dirty="0"/>
          </a:p>
        </p:txBody>
      </p:sp>
      <p:graphicFrame>
        <p:nvGraphicFramePr>
          <p:cNvPr id="3" name="Content Placeholder 2"/>
          <p:cNvGraphicFramePr>
            <a:graphicFrameLocks noGrp="1"/>
          </p:cNvGraphicFramePr>
          <p:nvPr>
            <p:ph sz="quarter" idx="4"/>
            <p:extLst>
              <p:ext uri="{D42A27DB-BD31-4B8C-83A1-F6EECF244321}">
                <p14:modId xmlns:p14="http://schemas.microsoft.com/office/powerpoint/2010/main" val="801911076"/>
              </p:ext>
            </p:extLst>
          </p:nvPr>
        </p:nvGraphicFramePr>
        <p:xfrm>
          <a:off x="6172200" y="2505074"/>
          <a:ext cx="5781262" cy="3684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Content Placeholder 1"/>
          <p:cNvGraphicFramePr>
            <a:graphicFrameLocks noGrp="1"/>
          </p:cNvGraphicFramePr>
          <p:nvPr>
            <p:ph sz="half" idx="2"/>
            <p:extLst>
              <p:ext uri="{D42A27DB-BD31-4B8C-83A1-F6EECF244321}">
                <p14:modId xmlns:p14="http://schemas.microsoft.com/office/powerpoint/2010/main" val="929148962"/>
              </p:ext>
            </p:extLst>
          </p:nvPr>
        </p:nvGraphicFramePr>
        <p:xfrm>
          <a:off x="839788" y="2505074"/>
          <a:ext cx="5157787" cy="3840861"/>
        </p:xfrm>
        <a:graphic>
          <a:graphicData uri="http://schemas.openxmlformats.org/drawingml/2006/chart">
            <c:chart xmlns:c="http://schemas.openxmlformats.org/drawingml/2006/chart" xmlns:r="http://schemas.openxmlformats.org/officeDocument/2006/relationships" r:id="rId3"/>
          </a:graphicData>
        </a:graphic>
      </p:graphicFrame>
      <p:sp>
        <p:nvSpPr>
          <p:cNvPr id="4" name="Right Arrow 3"/>
          <p:cNvSpPr/>
          <p:nvPr/>
        </p:nvSpPr>
        <p:spPr>
          <a:xfrm>
            <a:off x="3702571" y="1965430"/>
            <a:ext cx="2145103" cy="53964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17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Title I “7% Set-Aside” – Some Basics</a:t>
            </a:r>
            <a:endParaRPr lang="en-US" dirty="0"/>
          </a:p>
        </p:txBody>
      </p:sp>
      <p:sp>
        <p:nvSpPr>
          <p:cNvPr id="8" name="Text Placeholder 7"/>
          <p:cNvSpPr>
            <a:spLocks noGrp="1"/>
          </p:cNvSpPr>
          <p:nvPr>
            <p:ph type="body" idx="1"/>
          </p:nvPr>
        </p:nvSpPr>
        <p:spPr/>
        <p:txBody>
          <a:bodyPr/>
          <a:lstStyle/>
          <a:p>
            <a:r>
              <a:rPr lang="en-US" dirty="0" smtClean="0"/>
              <a:t>States must set aside 7% of total Title I, Part A allocation</a:t>
            </a:r>
            <a:endParaRPr lang="en-US" dirty="0"/>
          </a:p>
        </p:txBody>
      </p:sp>
      <p:sp>
        <p:nvSpPr>
          <p:cNvPr id="9" name="Text Placeholder 8"/>
          <p:cNvSpPr>
            <a:spLocks noGrp="1"/>
          </p:cNvSpPr>
          <p:nvPr>
            <p:ph type="body" sz="quarter" idx="3"/>
          </p:nvPr>
        </p:nvSpPr>
        <p:spPr/>
        <p:txBody>
          <a:bodyPr>
            <a:normAutofit fontScale="92500" lnSpcReduction="20000"/>
          </a:bodyPr>
          <a:lstStyle/>
          <a:p>
            <a:r>
              <a:rPr lang="en-US" dirty="0" smtClean="0"/>
              <a:t>Out of that set-aside, states may reserve up to 5% for state activities, with the rest going to LEAs for school improvement</a:t>
            </a:r>
            <a:endParaRPr lang="en-US" dirty="0"/>
          </a:p>
        </p:txBody>
      </p:sp>
      <p:graphicFrame>
        <p:nvGraphicFramePr>
          <p:cNvPr id="3" name="Content Placeholder 2"/>
          <p:cNvGraphicFramePr>
            <a:graphicFrameLocks noGrp="1"/>
          </p:cNvGraphicFramePr>
          <p:nvPr>
            <p:ph sz="quarter" idx="4"/>
            <p:extLst>
              <p:ext uri="{D42A27DB-BD31-4B8C-83A1-F6EECF244321}">
                <p14:modId xmlns:p14="http://schemas.microsoft.com/office/powerpoint/2010/main" val="924532595"/>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Content Placeholder 1"/>
          <p:cNvGraphicFramePr>
            <a:graphicFrameLocks noGrp="1"/>
          </p:cNvGraphicFramePr>
          <p:nvPr>
            <p:ph sz="half" idx="2"/>
            <p:extLst>
              <p:ext uri="{D42A27DB-BD31-4B8C-83A1-F6EECF244321}">
                <p14:modId xmlns:p14="http://schemas.microsoft.com/office/powerpoint/2010/main" val="297332740"/>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flipV="1">
            <a:off x="4781550" y="3105150"/>
            <a:ext cx="3467100" cy="8763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81550" y="4581525"/>
            <a:ext cx="3295650" cy="9810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27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74680" cy="1325563"/>
          </a:xfrm>
        </p:spPr>
        <p:txBody>
          <a:bodyPr>
            <a:normAutofit/>
          </a:bodyPr>
          <a:lstStyle/>
          <a:p>
            <a:r>
              <a:rPr lang="en-US" b="1" dirty="0" smtClean="0"/>
              <a:t>Title I “7% Set-Aside” – Some Basics, </a:t>
            </a:r>
            <a:r>
              <a:rPr lang="en-US" b="1" i="1" dirty="0" smtClean="0"/>
              <a:t>continued</a:t>
            </a:r>
            <a:endParaRPr lang="en-US" b="1" i="1" dirty="0"/>
          </a:p>
        </p:txBody>
      </p:sp>
      <p:sp>
        <p:nvSpPr>
          <p:cNvPr id="3" name="Content Placeholder 2"/>
          <p:cNvSpPr>
            <a:spLocks noGrp="1"/>
          </p:cNvSpPr>
          <p:nvPr>
            <p:ph idx="1"/>
          </p:nvPr>
        </p:nvSpPr>
        <p:spPr>
          <a:xfrm>
            <a:off x="838200" y="1690688"/>
            <a:ext cx="10515600" cy="4512779"/>
          </a:xfrm>
        </p:spPr>
        <p:txBody>
          <a:bodyPr>
            <a:normAutofit fontScale="92500" lnSpcReduction="20000"/>
          </a:bodyPr>
          <a:lstStyle/>
          <a:p>
            <a:r>
              <a:rPr lang="en-US" dirty="0" smtClean="0"/>
              <a:t>Unlike SIG, almost no </a:t>
            </a:r>
            <a:r>
              <a:rPr lang="en-US" u="sng" dirty="0" smtClean="0"/>
              <a:t>federal</a:t>
            </a:r>
            <a:r>
              <a:rPr lang="en-US" dirty="0" smtClean="0"/>
              <a:t> restrictions on how funds may be spent</a:t>
            </a:r>
          </a:p>
          <a:p>
            <a:pPr lvl="1"/>
            <a:r>
              <a:rPr lang="en-US" i="1" dirty="0" smtClean="0"/>
              <a:t>Only restriction: Must support “evidence-based” strategies (i.e., activities, practices, interventions that have some formal research backing)</a:t>
            </a:r>
            <a:endParaRPr lang="en-US" dirty="0"/>
          </a:p>
          <a:p>
            <a:r>
              <a:rPr lang="en-US" dirty="0" smtClean="0"/>
              <a:t>States may award grants on a formula or competitive basis</a:t>
            </a:r>
          </a:p>
          <a:p>
            <a:r>
              <a:rPr lang="en-US" dirty="0" smtClean="0"/>
              <a:t>States </a:t>
            </a:r>
            <a:r>
              <a:rPr lang="en-US" i="1" dirty="0" smtClean="0"/>
              <a:t>must</a:t>
            </a:r>
            <a:r>
              <a:rPr lang="en-US" dirty="0" smtClean="0"/>
              <a:t> consider three priorities for awarding grants, but ESSA leaves the definitions mostly up to the states</a:t>
            </a:r>
          </a:p>
          <a:p>
            <a:pPr lvl="1"/>
            <a:r>
              <a:rPr lang="en-US" dirty="0" smtClean="0"/>
              <a:t>Number or proportion of schools identified for improvement</a:t>
            </a:r>
          </a:p>
          <a:p>
            <a:pPr lvl="1"/>
            <a:r>
              <a:rPr lang="en-US" dirty="0" smtClean="0"/>
              <a:t>Need for improvement funding</a:t>
            </a:r>
          </a:p>
          <a:p>
            <a:pPr lvl="1"/>
            <a:r>
              <a:rPr lang="en-US" dirty="0" smtClean="0"/>
              <a:t>Commitment to enabling the lowest-performing schools to improve student outcomes</a:t>
            </a:r>
          </a:p>
          <a:p>
            <a:r>
              <a:rPr lang="en-US" dirty="0" smtClean="0"/>
              <a:t>With approval of district, states </a:t>
            </a:r>
            <a:r>
              <a:rPr lang="en-US" i="1" dirty="0" smtClean="0"/>
              <a:t>may</a:t>
            </a:r>
            <a:r>
              <a:rPr lang="en-US" dirty="0" smtClean="0"/>
              <a:t> directly spend funds that normally would be </a:t>
            </a:r>
            <a:r>
              <a:rPr lang="en-US" dirty="0" err="1" smtClean="0"/>
              <a:t>subgranted</a:t>
            </a:r>
            <a:r>
              <a:rPr lang="en-US" dirty="0" smtClean="0"/>
              <a:t> to district to pay for school improvement activities (e.g., services or supports provided by state agency or other entities)</a:t>
            </a:r>
          </a:p>
        </p:txBody>
      </p:sp>
    </p:spTree>
    <p:extLst>
      <p:ext uri="{BB962C8B-B14F-4D97-AF65-F5344CB8AC3E}">
        <p14:creationId xmlns:p14="http://schemas.microsoft.com/office/powerpoint/2010/main" val="663698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79349" cy="1325563"/>
          </a:xfrm>
        </p:spPr>
        <p:txBody>
          <a:bodyPr>
            <a:normAutofit/>
          </a:bodyPr>
          <a:lstStyle/>
          <a:p>
            <a:r>
              <a:rPr lang="en-US" b="1" dirty="0" smtClean="0"/>
              <a:t>Title I “7% Set-Aside” – Some Basics, </a:t>
            </a:r>
            <a:r>
              <a:rPr lang="en-US" b="1" i="1" dirty="0" smtClean="0"/>
              <a:t>continued</a:t>
            </a:r>
            <a:endParaRPr lang="en-US" b="1" i="1" dirty="0"/>
          </a:p>
        </p:txBody>
      </p:sp>
      <p:sp>
        <p:nvSpPr>
          <p:cNvPr id="3" name="Content Placeholder 2"/>
          <p:cNvSpPr>
            <a:spLocks noGrp="1"/>
          </p:cNvSpPr>
          <p:nvPr>
            <p:ph idx="1"/>
          </p:nvPr>
        </p:nvSpPr>
        <p:spPr>
          <a:xfrm>
            <a:off x="838200" y="1690688"/>
            <a:ext cx="10515600" cy="4512779"/>
          </a:xfrm>
        </p:spPr>
        <p:txBody>
          <a:bodyPr>
            <a:normAutofit/>
          </a:bodyPr>
          <a:lstStyle/>
          <a:p>
            <a:r>
              <a:rPr lang="en-US" dirty="0" smtClean="0"/>
              <a:t>Nothing in ESSA restricts states from allocating funds to consortia of districts or to education service agencies (if those entities legally qualify as “local education agencies” in a state)</a:t>
            </a:r>
          </a:p>
          <a:p>
            <a:r>
              <a:rPr lang="en-US" dirty="0" smtClean="0"/>
              <a:t>Local </a:t>
            </a:r>
            <a:r>
              <a:rPr lang="en-US" dirty="0"/>
              <a:t>education agencies </a:t>
            </a:r>
            <a:r>
              <a:rPr lang="en-US" i="1" dirty="0"/>
              <a:t>must</a:t>
            </a:r>
            <a:r>
              <a:rPr lang="en-US" dirty="0"/>
              <a:t> submit </a:t>
            </a:r>
            <a:r>
              <a:rPr lang="en-US" dirty="0" smtClean="0"/>
              <a:t>an applications </a:t>
            </a:r>
            <a:r>
              <a:rPr lang="en-US" dirty="0"/>
              <a:t>to </a:t>
            </a:r>
            <a:r>
              <a:rPr lang="en-US" dirty="0" smtClean="0"/>
              <a:t>the state </a:t>
            </a:r>
            <a:r>
              <a:rPr lang="en-US" dirty="0"/>
              <a:t>to receive </a:t>
            </a:r>
            <a:r>
              <a:rPr lang="en-US" dirty="0" smtClean="0"/>
              <a:t>funds</a:t>
            </a:r>
          </a:p>
          <a:p>
            <a:r>
              <a:rPr lang="en-US" dirty="0"/>
              <a:t>States </a:t>
            </a:r>
            <a:r>
              <a:rPr lang="en-US" i="1" dirty="0"/>
              <a:t>must</a:t>
            </a:r>
            <a:r>
              <a:rPr lang="en-US" dirty="0"/>
              <a:t> annually report  which local education agencies and schools received funds, amount each school received, and strategies implemented in each school with support from these funds</a:t>
            </a:r>
          </a:p>
          <a:p>
            <a:pPr lvl="1"/>
            <a:r>
              <a:rPr lang="en-US" dirty="0"/>
              <a:t>Big change from 2008, when four states could not tell the U.S. </a:t>
            </a:r>
            <a:r>
              <a:rPr lang="en-US" dirty="0" smtClean="0"/>
              <a:t>General Accounting </a:t>
            </a:r>
            <a:r>
              <a:rPr lang="en-US" dirty="0"/>
              <a:t>Office which schools received funds </a:t>
            </a:r>
            <a:r>
              <a:rPr lang="en-US" dirty="0" smtClean="0"/>
              <a:t>from the </a:t>
            </a:r>
            <a:r>
              <a:rPr lang="en-US" dirty="0"/>
              <a:t>set-aside</a:t>
            </a:r>
            <a:r>
              <a:rPr lang="en-US" dirty="0" smtClean="0"/>
              <a:t>!</a:t>
            </a:r>
            <a:endParaRPr lang="en-US" dirty="0"/>
          </a:p>
          <a:p>
            <a:endParaRPr lang="en-US" dirty="0"/>
          </a:p>
        </p:txBody>
      </p:sp>
    </p:spTree>
    <p:extLst>
      <p:ext uri="{BB962C8B-B14F-4D97-AF65-F5344CB8AC3E}">
        <p14:creationId xmlns:p14="http://schemas.microsoft.com/office/powerpoint/2010/main" val="1377215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Some Major State Decision Points</a:t>
            </a:r>
            <a:endParaRPr lang="en-US" b="1" dirty="0"/>
          </a:p>
        </p:txBody>
      </p:sp>
      <p:sp>
        <p:nvSpPr>
          <p:cNvPr id="3" name="Content Placeholder 2"/>
          <p:cNvSpPr>
            <a:spLocks noGrp="1"/>
          </p:cNvSpPr>
          <p:nvPr>
            <p:ph idx="1"/>
          </p:nvPr>
        </p:nvSpPr>
        <p:spPr>
          <a:xfrm>
            <a:off x="838200" y="1517516"/>
            <a:ext cx="10515600" cy="4786008"/>
          </a:xfrm>
        </p:spPr>
        <p:txBody>
          <a:bodyPr>
            <a:normAutofit fontScale="92500" lnSpcReduction="20000"/>
          </a:bodyPr>
          <a:lstStyle/>
          <a:p>
            <a:r>
              <a:rPr lang="en-US" dirty="0" smtClean="0"/>
              <a:t>Should the state allocate these funds to LEAs based using formula grants, competitive grants, or both?</a:t>
            </a:r>
          </a:p>
          <a:p>
            <a:r>
              <a:rPr lang="en-US" dirty="0" smtClean="0"/>
              <a:t>To what extent should the state constrain how these funds can be used?  In what ways, given the state’s unique context?</a:t>
            </a:r>
          </a:p>
          <a:p>
            <a:r>
              <a:rPr lang="en-US" dirty="0" smtClean="0"/>
              <a:t>How long should the grants last?  ESSA allows grants to be up to four years, and the first year can be a “planning year.”</a:t>
            </a:r>
          </a:p>
          <a:p>
            <a:r>
              <a:rPr lang="en-US" dirty="0" smtClean="0"/>
              <a:t>If longer than two years, should schools be expected to show progress on leading indicators for subsequent rounds of funding?</a:t>
            </a:r>
          </a:p>
          <a:p>
            <a:r>
              <a:rPr lang="en-US" dirty="0" smtClean="0"/>
              <a:t>How large should the grants be?  Should the state set floors or ceilings for different types of schools?</a:t>
            </a:r>
          </a:p>
          <a:p>
            <a:r>
              <a:rPr lang="en-US" dirty="0" smtClean="0"/>
              <a:t>How should the state define “need” and “commitment to </a:t>
            </a:r>
            <a:r>
              <a:rPr lang="is-IS" dirty="0" smtClean="0"/>
              <a:t>… </a:t>
            </a:r>
            <a:r>
              <a:rPr lang="en-US" dirty="0" smtClean="0"/>
              <a:t>lowest-performing schools”?</a:t>
            </a:r>
          </a:p>
          <a:p>
            <a:r>
              <a:rPr lang="en-US" dirty="0" smtClean="0"/>
              <a:t>Should the state allow or encourage consortia of districts or education services agencies to apply for funds?</a:t>
            </a:r>
          </a:p>
        </p:txBody>
      </p:sp>
    </p:spTree>
    <p:extLst>
      <p:ext uri="{BB962C8B-B14F-4D97-AF65-F5344CB8AC3E}">
        <p14:creationId xmlns:p14="http://schemas.microsoft.com/office/powerpoint/2010/main" val="1387444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3063"/>
            <a:ext cx="10515600" cy="1325563"/>
          </a:xfrm>
        </p:spPr>
        <p:txBody>
          <a:bodyPr>
            <a:normAutofit fontScale="90000"/>
          </a:bodyPr>
          <a:lstStyle/>
          <a:p>
            <a:r>
              <a:rPr lang="en-US" b="1" dirty="0" smtClean="0"/>
              <a:t>That Gives States </a:t>
            </a:r>
            <a:r>
              <a:rPr lang="en-US" b="1" i="1" dirty="0" smtClean="0"/>
              <a:t>Lots</a:t>
            </a:r>
            <a:r>
              <a:rPr lang="en-US" b="1" dirty="0" smtClean="0"/>
              <a:t> of Leeway </a:t>
            </a:r>
            <a:r>
              <a:rPr lang="is-IS" b="1" dirty="0" smtClean="0"/>
              <a:t>… </a:t>
            </a:r>
            <a:br>
              <a:rPr lang="is-IS" b="1" dirty="0" smtClean="0"/>
            </a:br>
            <a:r>
              <a:rPr lang="is-IS" b="1" dirty="0" smtClean="0"/>
              <a:t>Let’s Consider Just the First Two Decision Points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57522"/>
              </p:ext>
            </p:extLst>
          </p:nvPr>
        </p:nvGraphicFramePr>
        <p:xfrm>
          <a:off x="838200" y="1519012"/>
          <a:ext cx="10873902" cy="4754880"/>
        </p:xfrm>
        <a:graphic>
          <a:graphicData uri="http://schemas.openxmlformats.org/drawingml/2006/table">
            <a:tbl>
              <a:tblPr firstRow="1" bandRow="1">
                <a:tableStyleId>{5940675A-B579-460E-94D1-54222C63F5DA}</a:tableStyleId>
              </a:tblPr>
              <a:tblGrid>
                <a:gridCol w="1807723"/>
                <a:gridCol w="4533090"/>
                <a:gridCol w="4533089"/>
              </a:tblGrid>
              <a:tr h="411734">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dirty="0" smtClean="0"/>
                        <a:t>Less Constrained Use</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2400" b="1" dirty="0" smtClean="0"/>
                        <a:t>More Constrained Use</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820425">
                <a:tc>
                  <a:txBody>
                    <a:bodyPr/>
                    <a:lstStyle/>
                    <a:p>
                      <a:r>
                        <a:rPr lang="en-US" sz="2400" b="1" dirty="0" smtClean="0"/>
                        <a:t>Formula Grants</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u="sng" dirty="0" smtClean="0"/>
                        <a:t>Georgia</a:t>
                      </a:r>
                      <a:r>
                        <a:rPr lang="en-US" dirty="0" smtClean="0"/>
                        <a:t>:</a:t>
                      </a:r>
                      <a:r>
                        <a:rPr lang="en-US" baseline="0" dirty="0" smtClean="0"/>
                        <a:t> For FY 2014-2015, all Priority, Focus, Alert schools received a base of $33K. Non-SIG Priority and Focus Schools received additional funds based on each school’s designation. Non-SIG Priority schools received a supplement based on the size of the school. Funds can be used for wide range of activities based the needs assessment.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u="sng" dirty="0" smtClean="0"/>
                        <a:t>Indiana</a:t>
                      </a:r>
                      <a:r>
                        <a:rPr lang="en-US" dirty="0" smtClean="0"/>
                        <a:t>: For 2015-16, eligible</a:t>
                      </a:r>
                      <a:r>
                        <a:rPr lang="en-US" baseline="0" dirty="0" smtClean="0"/>
                        <a:t> Priority and Focus schools can apply for either $10K or $15K to support activities in any of four areas: teacher retention, family and community involvement, increased learning time, pre-kindergarten initiatives.  Schools must choose from a defined menu of interventions within each type of activity.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820425">
                <a:tc>
                  <a:txBody>
                    <a:bodyPr/>
                    <a:lstStyle/>
                    <a:p>
                      <a:r>
                        <a:rPr lang="en-US" sz="2400" b="1" dirty="0" smtClean="0"/>
                        <a:t>Competitive</a:t>
                      </a:r>
                    </a:p>
                    <a:p>
                      <a:r>
                        <a:rPr lang="en-US" sz="2400" b="1" dirty="0" smtClean="0"/>
                        <a:t>Grants</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u="sng" dirty="0" smtClean="0"/>
                        <a:t>Incentivize Use of Diagnosis-Driven, Evidence Based Strategies</a:t>
                      </a:r>
                      <a:r>
                        <a:rPr lang="en-US" dirty="0" smtClean="0"/>
                        <a:t>: Award competitive points for deep/thorough diagnostic needs assessment; use</a:t>
                      </a:r>
                      <a:r>
                        <a:rPr lang="en-US" baseline="0" dirty="0" smtClean="0"/>
                        <a:t> </a:t>
                      </a:r>
                      <a:r>
                        <a:rPr lang="en-US" dirty="0" smtClean="0"/>
                        <a:t>of strategies tied to needs; selection of strategies based on higher</a:t>
                      </a:r>
                      <a:r>
                        <a:rPr lang="en-US" baseline="0" dirty="0" smtClean="0"/>
                        <a:t> levels of research evidence; theory of action for how will improve outcomes.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u="sng" dirty="0" smtClean="0"/>
                        <a:t>Colorado</a:t>
                      </a:r>
                      <a:r>
                        <a:rPr lang="en-US" dirty="0" smtClean="0"/>
                        <a:t>: The state</a:t>
                      </a:r>
                      <a:r>
                        <a:rPr lang="en-US" baseline="0" dirty="0" smtClean="0"/>
                        <a:t> has used its 1003(a) set-aside to fund three separate competitive grant programs:</a:t>
                      </a:r>
                    </a:p>
                    <a:p>
                      <a:pPr marL="342900" indent="-342900">
                        <a:buAutoNum type="arabicParenR"/>
                      </a:pPr>
                      <a:r>
                        <a:rPr lang="en-US" baseline="0" dirty="0" smtClean="0"/>
                        <a:t>Diagnostic Review and Planning Grant Program</a:t>
                      </a:r>
                    </a:p>
                    <a:p>
                      <a:pPr marL="342900" indent="-342900">
                        <a:buAutoNum type="arabicParenR"/>
                      </a:pPr>
                      <a:r>
                        <a:rPr lang="en-US" dirty="0" smtClean="0"/>
                        <a:t>Reading Ignite Literacy Grant Program</a:t>
                      </a:r>
                    </a:p>
                    <a:p>
                      <a:pPr marL="342900" indent="-342900">
                        <a:buAutoNum type="arabicParenR"/>
                      </a:pPr>
                      <a:r>
                        <a:rPr lang="en-US" dirty="0" smtClean="0"/>
                        <a:t>Connect for Success Grant Program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Tree>
    <p:extLst>
      <p:ext uri="{BB962C8B-B14F-4D97-AF65-F5344CB8AC3E}">
        <p14:creationId xmlns:p14="http://schemas.microsoft.com/office/powerpoint/2010/main" val="60295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Close Up on </a:t>
            </a:r>
            <a:r>
              <a:rPr lang="en-US" b="1" smtClean="0"/>
              <a:t>Colorado’s Competitive Grants</a:t>
            </a:r>
            <a:endParaRPr lang="en-US" b="1"/>
          </a:p>
        </p:txBody>
      </p:sp>
      <p:sp>
        <p:nvSpPr>
          <p:cNvPr id="3" name="Content Placeholder 2"/>
          <p:cNvSpPr>
            <a:spLocks noGrp="1"/>
          </p:cNvSpPr>
          <p:nvPr>
            <p:ph idx="1"/>
          </p:nvPr>
        </p:nvSpPr>
        <p:spPr>
          <a:xfrm>
            <a:off x="838200" y="1376740"/>
            <a:ext cx="10515600" cy="4708176"/>
          </a:xfrm>
        </p:spPr>
        <p:txBody>
          <a:bodyPr>
            <a:normAutofit fontScale="92500"/>
          </a:bodyPr>
          <a:lstStyle/>
          <a:p>
            <a:r>
              <a:rPr lang="en-US" dirty="0"/>
              <a:t>Diagnostic Review and Planning </a:t>
            </a:r>
            <a:r>
              <a:rPr lang="en-US" dirty="0" smtClean="0"/>
              <a:t>Grant Program</a:t>
            </a:r>
            <a:endParaRPr lang="en-US" dirty="0"/>
          </a:p>
          <a:p>
            <a:pPr lvl="1"/>
            <a:r>
              <a:rPr lang="en-US" dirty="0" smtClean="0"/>
              <a:t>Eligible schools </a:t>
            </a:r>
            <a:r>
              <a:rPr lang="en-US" dirty="0"/>
              <a:t>may apply for up to $</a:t>
            </a:r>
            <a:r>
              <a:rPr lang="en-US" dirty="0" smtClean="0"/>
              <a:t>50,000 to engage a state-approved provider to conduct an on-site diagnostic review (needs assessment) and an approved provider to help write improvement plan based on the findings of the diagnostic review.</a:t>
            </a:r>
          </a:p>
          <a:p>
            <a:r>
              <a:rPr lang="en-US" dirty="0" smtClean="0"/>
              <a:t>Reading Ignite Literacy Grant Progra</a:t>
            </a:r>
            <a:r>
              <a:rPr lang="en-US" dirty="0"/>
              <a:t>m</a:t>
            </a:r>
            <a:endParaRPr lang="en-US" dirty="0" smtClean="0"/>
          </a:p>
          <a:p>
            <a:pPr lvl="1"/>
            <a:r>
              <a:rPr lang="en-US" dirty="0" smtClean="0"/>
              <a:t>Eligible LEAs may apply for one of 1-20 grants, ranging in size from $75,000 </a:t>
            </a:r>
            <a:r>
              <a:rPr lang="en-US" dirty="0"/>
              <a:t>to $</a:t>
            </a:r>
            <a:r>
              <a:rPr lang="en-US" dirty="0" smtClean="0"/>
              <a:t>125,000, to enable Priority or Turnaround schools to embed essential components of supplemental reading instruction.</a:t>
            </a:r>
          </a:p>
          <a:p>
            <a:r>
              <a:rPr lang="en-US" dirty="0" smtClean="0"/>
              <a:t>Connect for Success Grant Program</a:t>
            </a:r>
          </a:p>
          <a:p>
            <a:pPr lvl="1"/>
            <a:r>
              <a:rPr lang="en-US" dirty="0" smtClean="0"/>
              <a:t>Priority and </a:t>
            </a:r>
            <a:r>
              <a:rPr lang="en-US" dirty="0"/>
              <a:t>Turnaround schools may apply for grants to implement structures and strategies found to be effective through the High Achieving Schools study and provide quality instruction to meet needs of minority students, students experiencing poverty, students with disabilities, and English Learners</a:t>
            </a:r>
            <a:r>
              <a:rPr lang="en-US" dirty="0" smtClean="0"/>
              <a:t>.</a:t>
            </a:r>
            <a:endParaRPr lang="en-US" dirty="0"/>
          </a:p>
        </p:txBody>
      </p:sp>
      <p:sp>
        <p:nvSpPr>
          <p:cNvPr id="4" name="TextBox 3"/>
          <p:cNvSpPr txBox="1"/>
          <p:nvPr/>
        </p:nvSpPr>
        <p:spPr>
          <a:xfrm>
            <a:off x="838200" y="6018416"/>
            <a:ext cx="9429056" cy="369332"/>
          </a:xfrm>
          <a:prstGeom prst="rect">
            <a:avLst/>
          </a:prstGeom>
          <a:noFill/>
        </p:spPr>
        <p:txBody>
          <a:bodyPr wrap="none" rtlCol="0">
            <a:spAutoFit/>
          </a:bodyPr>
          <a:lstStyle/>
          <a:p>
            <a:r>
              <a:rPr lang="en-US" u="sng" dirty="0"/>
              <a:t>Source</a:t>
            </a:r>
            <a:r>
              <a:rPr lang="en-US" dirty="0"/>
              <a:t>, Colorado Department of Education, </a:t>
            </a:r>
            <a:r>
              <a:rPr lang="en-US" dirty="0">
                <a:hlinkClick r:id="rId2"/>
              </a:rPr>
              <a:t>https://</a:t>
            </a:r>
            <a:r>
              <a:rPr lang="en-US" dirty="0" smtClean="0">
                <a:hlinkClick r:id="rId2"/>
              </a:rPr>
              <a:t>www.cde.state.co.us/fedprograms/ti/sitig#cfsg</a:t>
            </a:r>
            <a:r>
              <a:rPr lang="en-US" dirty="0" smtClean="0"/>
              <a:t> </a:t>
            </a:r>
            <a:endParaRPr lang="en-US" dirty="0"/>
          </a:p>
        </p:txBody>
      </p:sp>
    </p:spTree>
    <p:extLst>
      <p:ext uri="{BB962C8B-B14F-4D97-AF65-F5344CB8AC3E}">
        <p14:creationId xmlns:p14="http://schemas.microsoft.com/office/powerpoint/2010/main" val="1376611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Reminder: Only </a:t>
            </a:r>
            <a:r>
              <a:rPr lang="en-US" b="1" u="sng" dirty="0" smtClean="0"/>
              <a:t>Federal</a:t>
            </a:r>
            <a:r>
              <a:rPr lang="en-US" b="1" dirty="0" smtClean="0"/>
              <a:t> Constraint on Use of Set-Aside Funds Is “Evidence-Based”</a:t>
            </a:r>
            <a:endParaRPr lang="en-US" b="1" dirty="0"/>
          </a:p>
        </p:txBody>
      </p:sp>
      <p:sp>
        <p:nvSpPr>
          <p:cNvPr id="3" name="Content Placeholder 2"/>
          <p:cNvSpPr>
            <a:spLocks noGrp="1"/>
          </p:cNvSpPr>
          <p:nvPr>
            <p:ph idx="1"/>
          </p:nvPr>
        </p:nvSpPr>
        <p:spPr>
          <a:xfrm>
            <a:off x="838200" y="1825625"/>
            <a:ext cx="10515600" cy="4500224"/>
          </a:xfrm>
        </p:spPr>
        <p:txBody>
          <a:bodyPr>
            <a:normAutofit fontScale="92500"/>
          </a:bodyPr>
          <a:lstStyle/>
          <a:p>
            <a:r>
              <a:rPr lang="en-US" dirty="0" smtClean="0"/>
              <a:t>Therefore, these funds could be spent on non-academic student supports, strategies to improve school climate, family and community engagement, etc. – as long as the strategy is backed by research</a:t>
            </a:r>
          </a:p>
          <a:p>
            <a:endParaRPr lang="en-US" u="sng" dirty="0" smtClean="0"/>
          </a:p>
          <a:p>
            <a:r>
              <a:rPr lang="en-US" u="sng" dirty="0" smtClean="0"/>
              <a:t>Example</a:t>
            </a:r>
            <a:r>
              <a:rPr lang="en-US" dirty="0" smtClean="0"/>
              <a:t>: Massachusetts “Wraparound Zones” (WAZ) Grant Program</a:t>
            </a:r>
          </a:p>
          <a:p>
            <a:pPr lvl="1"/>
            <a:r>
              <a:rPr lang="en-US" dirty="0" smtClean="0"/>
              <a:t>Funds awarded to 32 “turnaround” schools in seven districts, 2011-14</a:t>
            </a:r>
          </a:p>
          <a:p>
            <a:pPr lvl="1"/>
            <a:r>
              <a:rPr lang="en-US" dirty="0" smtClean="0"/>
              <a:t>Addressed the holistic needs of students by enhancing </a:t>
            </a:r>
            <a:r>
              <a:rPr lang="en-US" dirty="0"/>
              <a:t>school </a:t>
            </a:r>
            <a:r>
              <a:rPr lang="en-US" dirty="0" smtClean="0"/>
              <a:t>climate; identifying students </a:t>
            </a:r>
            <a:r>
              <a:rPr lang="en-US" dirty="0"/>
              <a:t>with </a:t>
            </a:r>
            <a:r>
              <a:rPr lang="en-US" dirty="0" smtClean="0"/>
              <a:t>nonacademic needs; integrating social </a:t>
            </a:r>
            <a:r>
              <a:rPr lang="en-US" dirty="0"/>
              <a:t>service </a:t>
            </a:r>
            <a:r>
              <a:rPr lang="en-US" dirty="0" smtClean="0"/>
              <a:t>resources; engaging families.  Many grantees created partnerships </a:t>
            </a:r>
            <a:r>
              <a:rPr lang="en-US" dirty="0"/>
              <a:t>with local mental health clinics and </a:t>
            </a:r>
            <a:r>
              <a:rPr lang="en-US" dirty="0" smtClean="0"/>
              <a:t>other community providers.</a:t>
            </a:r>
          </a:p>
          <a:p>
            <a:pPr lvl="1"/>
            <a:r>
              <a:rPr lang="en-US" dirty="0" smtClean="0"/>
              <a:t>A quasi-experimental research study found that WAZ contributed to higher rates of student improvement on state math and language arts assessments. (AIR, 2015)</a:t>
            </a:r>
            <a:endParaRPr lang="en-US" dirty="0"/>
          </a:p>
        </p:txBody>
      </p:sp>
    </p:spTree>
    <p:extLst>
      <p:ext uri="{BB962C8B-B14F-4D97-AF65-F5344CB8AC3E}">
        <p14:creationId xmlns:p14="http://schemas.microsoft.com/office/powerpoint/2010/main" val="1694884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ESSA’s Big “School Improvement Fund”</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ESSA will provide </a:t>
            </a:r>
            <a:r>
              <a:rPr lang="en-US" b="1" dirty="0" smtClean="0"/>
              <a:t>about $1 billion per year </a:t>
            </a:r>
            <a:r>
              <a:rPr lang="en-US" dirty="0" smtClean="0"/>
              <a:t>in funding to support improvement plans for struggling schools – identified based on the indicators and ratings we have been talking about:</a:t>
            </a:r>
          </a:p>
          <a:p>
            <a:pPr lvl="1"/>
            <a:r>
              <a:rPr lang="en-US" dirty="0" smtClean="0"/>
              <a:t>Bottom 5% of Title I schools</a:t>
            </a:r>
          </a:p>
          <a:p>
            <a:pPr lvl="1"/>
            <a:r>
              <a:rPr lang="en-US" dirty="0" smtClean="0"/>
              <a:t>Schools with one or more underperforming groups of students</a:t>
            </a:r>
          </a:p>
          <a:p>
            <a:endParaRPr lang="en-US" dirty="0" smtClean="0"/>
          </a:p>
          <a:p>
            <a:r>
              <a:rPr lang="en-US" dirty="0" smtClean="0"/>
              <a:t>States will need to make big decisions about how those funds get distributed and used to support improvement activities in those schools.</a:t>
            </a:r>
          </a:p>
          <a:p>
            <a:endParaRPr lang="en-US" dirty="0" smtClean="0"/>
          </a:p>
          <a:p>
            <a:r>
              <a:rPr lang="en-US" dirty="0" smtClean="0"/>
              <a:t>However </a:t>
            </a:r>
            <a:r>
              <a:rPr lang="is-IS" dirty="0" smtClean="0"/>
              <a:t>… </a:t>
            </a:r>
            <a:r>
              <a:rPr lang="en-US" dirty="0" smtClean="0"/>
              <a:t>before we talk about those decisions, let’s review some important context to keep in mind.</a:t>
            </a:r>
          </a:p>
          <a:p>
            <a:endParaRPr lang="en-US" dirty="0" smtClean="0"/>
          </a:p>
        </p:txBody>
      </p:sp>
    </p:spTree>
    <p:extLst>
      <p:ext uri="{BB962C8B-B14F-4D97-AF65-F5344CB8AC3E}">
        <p14:creationId xmlns:p14="http://schemas.microsoft.com/office/powerpoint/2010/main" val="753150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“Design Decisions” Can Have Huge Consequences </a:t>
            </a:r>
            <a:r>
              <a:rPr lang="is-IS" b="1" dirty="0" smtClean="0"/>
              <a:t>… </a:t>
            </a:r>
            <a:r>
              <a:rPr lang="is-IS" b="1" dirty="0" smtClean="0"/>
              <a:t>Thought Exercise</a:t>
            </a:r>
            <a:endParaRPr lang="en-US" b="1" dirty="0"/>
          </a:p>
        </p:txBody>
      </p:sp>
      <p:sp>
        <p:nvSpPr>
          <p:cNvPr id="3" name="Content Placeholder 2"/>
          <p:cNvSpPr>
            <a:spLocks noGrp="1"/>
          </p:cNvSpPr>
          <p:nvPr>
            <p:ph idx="1"/>
          </p:nvPr>
        </p:nvSpPr>
        <p:spPr/>
        <p:txBody>
          <a:bodyPr/>
          <a:lstStyle/>
          <a:p>
            <a:r>
              <a:rPr lang="en-US" dirty="0" smtClean="0"/>
              <a:t>ED’s proposed ESSA regulations would </a:t>
            </a:r>
            <a:r>
              <a:rPr lang="en-US" dirty="0"/>
              <a:t>require </a:t>
            </a:r>
            <a:r>
              <a:rPr lang="en-US" dirty="0" smtClean="0"/>
              <a:t>the </a:t>
            </a:r>
            <a:r>
              <a:rPr lang="en-US" i="1" dirty="0" smtClean="0"/>
              <a:t>5% lowest-performing </a:t>
            </a:r>
            <a:r>
              <a:rPr lang="en-US" dirty="0"/>
              <a:t>schools </a:t>
            </a:r>
            <a:r>
              <a:rPr lang="en-US" dirty="0" smtClean="0"/>
              <a:t>to be funded </a:t>
            </a:r>
            <a:r>
              <a:rPr lang="en-US" dirty="0"/>
              <a:t>at $500K per </a:t>
            </a:r>
            <a:r>
              <a:rPr lang="en-US" dirty="0" smtClean="0"/>
              <a:t>year, while </a:t>
            </a:r>
            <a:r>
              <a:rPr lang="en-US" dirty="0"/>
              <a:t>schools identified for consistent underperformance among one or more student groups </a:t>
            </a:r>
            <a:r>
              <a:rPr lang="en-US" dirty="0" smtClean="0"/>
              <a:t>would receive $</a:t>
            </a:r>
            <a:r>
              <a:rPr lang="en-US" dirty="0"/>
              <a:t>50K per </a:t>
            </a:r>
            <a:r>
              <a:rPr lang="en-US" dirty="0" smtClean="0"/>
              <a:t>year.</a:t>
            </a:r>
          </a:p>
          <a:p>
            <a:endParaRPr lang="en-US" dirty="0"/>
          </a:p>
          <a:p>
            <a:r>
              <a:rPr lang="en-US" dirty="0" smtClean="0"/>
              <a:t>What would that look like given current Title I allocations?</a:t>
            </a:r>
          </a:p>
          <a:p>
            <a:endParaRPr lang="en-US" dirty="0"/>
          </a:p>
          <a:p>
            <a:r>
              <a:rPr lang="en-US" dirty="0" smtClean="0"/>
              <a:t>Turns out, the funds would run out pretty quickly </a:t>
            </a:r>
            <a:r>
              <a:rPr lang="is-IS" dirty="0" smtClean="0"/>
              <a:t>…</a:t>
            </a:r>
            <a:endParaRPr lang="en-US" dirty="0"/>
          </a:p>
        </p:txBody>
      </p:sp>
    </p:spTree>
    <p:extLst>
      <p:ext uri="{BB962C8B-B14F-4D97-AF65-F5344CB8AC3E}">
        <p14:creationId xmlns:p14="http://schemas.microsoft.com/office/powerpoint/2010/main" val="567116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“Design Decisions” Can Have Huge Consequences </a:t>
            </a:r>
            <a:r>
              <a:rPr lang="is-IS" b="1" dirty="0" smtClean="0"/>
              <a:t>… </a:t>
            </a:r>
            <a:r>
              <a:rPr lang="is-IS" b="1" dirty="0" smtClean="0"/>
              <a:t>Thought Exercise</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1366853828"/>
              </p:ext>
            </p:extLst>
          </p:nvPr>
        </p:nvGraphicFramePr>
        <p:xfrm>
          <a:off x="1521972" y="1690688"/>
          <a:ext cx="8819991" cy="4351337"/>
        </p:xfrm>
        <a:graphic>
          <a:graphicData uri="http://schemas.openxmlformats.org/drawingml/2006/table">
            <a:tbl>
              <a:tblPr>
                <a:tableStyleId>{5C22544A-7EE6-4342-B048-85BDC9FD1C3A}</a:tableStyleId>
              </a:tblPr>
              <a:tblGrid>
                <a:gridCol w="1281743"/>
                <a:gridCol w="1209644"/>
                <a:gridCol w="1161579"/>
                <a:gridCol w="1033405"/>
                <a:gridCol w="1033405"/>
                <a:gridCol w="1033405"/>
                <a:gridCol w="1033405"/>
                <a:gridCol w="1033405"/>
              </a:tblGrid>
              <a:tr h="2047688">
                <a:tc>
                  <a:txBody>
                    <a:bodyPr/>
                    <a:lstStyle/>
                    <a:p>
                      <a:pPr algn="l" fontAlgn="b"/>
                      <a:r>
                        <a:rPr lang="en-US" sz="1500" b="1" u="none" strike="noStrike" dirty="0">
                          <a:effectLst/>
                        </a:rPr>
                        <a:t>State</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c>
                  <a:txBody>
                    <a:bodyPr/>
                    <a:lstStyle/>
                    <a:p>
                      <a:pPr algn="l" fontAlgn="b"/>
                      <a:r>
                        <a:rPr lang="en-US" sz="1500" b="1" u="none" strike="noStrike" dirty="0">
                          <a:effectLst/>
                        </a:rPr>
                        <a:t>Title I Funds (2015)</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c>
                  <a:txBody>
                    <a:bodyPr/>
                    <a:lstStyle/>
                    <a:p>
                      <a:pPr algn="l" fontAlgn="b"/>
                      <a:r>
                        <a:rPr lang="en-US" sz="1500" b="1" u="none" strike="noStrike" dirty="0">
                          <a:effectLst/>
                        </a:rPr>
                        <a:t>7% Improvement "Set-Aside"</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c>
                  <a:txBody>
                    <a:bodyPr/>
                    <a:lstStyle/>
                    <a:p>
                      <a:pPr algn="l" fontAlgn="b"/>
                      <a:r>
                        <a:rPr lang="en-US" sz="1500" b="1" u="none" strike="noStrike" dirty="0">
                          <a:effectLst/>
                        </a:rPr>
                        <a:t>Title I Schools (2014)</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c>
                  <a:txBody>
                    <a:bodyPr/>
                    <a:lstStyle/>
                    <a:p>
                      <a:pPr algn="l" fontAlgn="b"/>
                      <a:r>
                        <a:rPr lang="en-US" sz="1500" b="1" u="none" strike="noStrike" dirty="0">
                          <a:effectLst/>
                        </a:rPr>
                        <a:t>How many "lowest-performing 5% of Title I schools"?</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c>
                  <a:txBody>
                    <a:bodyPr/>
                    <a:lstStyle/>
                    <a:p>
                      <a:pPr algn="l" fontAlgn="b"/>
                      <a:r>
                        <a:rPr lang="en-US" sz="1500" b="1" u="none" strike="noStrike" dirty="0">
                          <a:effectLst/>
                        </a:rPr>
                        <a:t>Number of those schools that could be funded at $500K minimum per school</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c>
                  <a:txBody>
                    <a:bodyPr/>
                    <a:lstStyle/>
                    <a:p>
                      <a:pPr algn="l" fontAlgn="b"/>
                      <a:r>
                        <a:rPr lang="en-US" sz="1500" b="1" u="none" strike="noStrike" dirty="0">
                          <a:effectLst/>
                        </a:rPr>
                        <a:t>Number of those schools that could NOT be funded with $500K floor</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c>
                  <a:txBody>
                    <a:bodyPr/>
                    <a:lstStyle/>
                    <a:p>
                      <a:pPr algn="l" fontAlgn="b"/>
                      <a:r>
                        <a:rPr lang="en-US" sz="1500" b="1" u="none" strike="noStrike" dirty="0">
                          <a:effectLst/>
                        </a:rPr>
                        <a:t>Percent of  schools that could not be funded</a:t>
                      </a:r>
                      <a:endParaRPr lang="en-US" sz="1500" b="1" i="0" u="none" strike="noStrike" dirty="0">
                        <a:solidFill>
                          <a:srgbClr val="000000"/>
                        </a:solidFill>
                        <a:effectLst/>
                        <a:latin typeface="Calibri" charset="0"/>
                      </a:endParaRPr>
                    </a:p>
                  </a:txBody>
                  <a:tcPr marL="5333" marR="5333" marT="5333" marB="0" anchor="b">
                    <a:solidFill>
                      <a:schemeClr val="accent5">
                        <a:lumMod val="20000"/>
                        <a:lumOff val="80000"/>
                      </a:schemeClr>
                    </a:solidFill>
                  </a:tcPr>
                </a:tc>
              </a:tr>
              <a:tr h="255961">
                <a:tc>
                  <a:txBody>
                    <a:bodyPr/>
                    <a:lstStyle/>
                    <a:p>
                      <a:pPr algn="l" fontAlgn="b"/>
                      <a:r>
                        <a:rPr lang="en-US" sz="1500" u="none" strike="noStrike">
                          <a:effectLst/>
                        </a:rPr>
                        <a:t>Alabama</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fi-FI" sz="1500" u="none" strike="noStrike">
                          <a:effectLst/>
                        </a:rPr>
                        <a:t>221,717,283</a:t>
                      </a:r>
                      <a:endParaRPr lang="fi-FI"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$15,520,210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901</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45</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31</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14</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pt-BR" sz="1500" u="none" strike="noStrike">
                          <a:effectLst/>
                        </a:rPr>
                        <a:t>31%</a:t>
                      </a:r>
                      <a:endParaRPr lang="pt-BR"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California</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fi-FI" sz="1500" u="none" strike="noStrike">
                          <a:effectLst/>
                        </a:rPr>
                        <a:t>1,684,685,737</a:t>
                      </a:r>
                      <a:endParaRPr lang="fi-FI"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a:effectLst/>
                        </a:rPr>
                        <a:t>$117,928,002</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7092</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355</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236</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cs-CZ" sz="1500" u="none" strike="noStrike">
                          <a:effectLst/>
                        </a:rPr>
                        <a:t>119</a:t>
                      </a:r>
                      <a:endParaRPr lang="cs-CZ" sz="1500" b="0" i="0" u="none" strike="noStrike">
                        <a:solidFill>
                          <a:srgbClr val="000000"/>
                        </a:solidFill>
                        <a:effectLst/>
                        <a:latin typeface="Calibri" charset="0"/>
                      </a:endParaRPr>
                    </a:p>
                  </a:txBody>
                  <a:tcPr marL="5333" marR="5333" marT="5333" marB="0" anchor="b"/>
                </a:tc>
                <a:tc>
                  <a:txBody>
                    <a:bodyPr/>
                    <a:lstStyle/>
                    <a:p>
                      <a:pPr algn="r" fontAlgn="b"/>
                      <a:r>
                        <a:rPr lang="pt-BR" sz="1500" u="none" strike="noStrike">
                          <a:effectLst/>
                        </a:rPr>
                        <a:t>33%</a:t>
                      </a:r>
                      <a:endParaRPr lang="pt-BR"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Colorado</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is-IS" sz="1500" u="none" strike="noStrike">
                          <a:effectLst/>
                        </a:rPr>
                        <a:t>150,077,888</a:t>
                      </a:r>
                      <a:endParaRPr lang="is-IS"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a:effectLst/>
                        </a:rPr>
                        <a:t>$10,505,452</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ru-RU" sz="1500" u="none" strike="noStrike">
                          <a:effectLst/>
                        </a:rPr>
                        <a:t>657</a:t>
                      </a:r>
                      <a:endParaRPr lang="ru-RU"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33</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cs-CZ" sz="1500" u="none" strike="noStrike">
                          <a:effectLst/>
                        </a:rPr>
                        <a:t>21</a:t>
                      </a:r>
                      <a:endParaRPr lang="cs-CZ"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12</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pt-BR" sz="1500" u="none" strike="noStrike">
                          <a:effectLst/>
                        </a:rPr>
                        <a:t>36%</a:t>
                      </a:r>
                      <a:endParaRPr lang="pt-BR"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Delaware</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uk-UA" sz="1500" u="none" strike="noStrike">
                          <a:effectLst/>
                        </a:rPr>
                        <a:t>44,353,281</a:t>
                      </a:r>
                      <a:endParaRPr lang="uk-UA"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a:effectLst/>
                        </a:rPr>
                        <a:t>$3,104,730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fi-FI" sz="1500" u="none" strike="noStrike">
                          <a:effectLst/>
                        </a:rPr>
                        <a:t>182</a:t>
                      </a:r>
                      <a:endParaRPr lang="fi-FI"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9</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6</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3</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32%</a:t>
                      </a:r>
                      <a:endParaRPr lang="is-IS"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Georgia</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fi-FI" sz="1500" u="none" strike="noStrike">
                          <a:effectLst/>
                        </a:rPr>
                        <a:t>499,202,660</a:t>
                      </a:r>
                      <a:endParaRPr lang="fi-FI"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a:effectLst/>
                        </a:rPr>
                        <a:t>$34,944,186</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1608</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80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70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cs-CZ" sz="1500" u="none" strike="noStrike">
                          <a:effectLst/>
                        </a:rPr>
                        <a:t>11</a:t>
                      </a:r>
                      <a:endParaRPr lang="cs-CZ" sz="1500" b="0" i="0" u="none" strike="noStrike">
                        <a:solidFill>
                          <a:srgbClr val="000000"/>
                        </a:solidFill>
                        <a:effectLst/>
                        <a:latin typeface="Calibri" charset="0"/>
                      </a:endParaRPr>
                    </a:p>
                  </a:txBody>
                  <a:tcPr marL="5333" marR="5333" marT="5333" marB="0" anchor="b"/>
                </a:tc>
                <a:tc>
                  <a:txBody>
                    <a:bodyPr/>
                    <a:lstStyle/>
                    <a:p>
                      <a:pPr algn="r" fontAlgn="b"/>
                      <a:r>
                        <a:rPr lang="pt-BR" sz="1500" u="none" strike="noStrike">
                          <a:effectLst/>
                        </a:rPr>
                        <a:t>13%</a:t>
                      </a:r>
                      <a:endParaRPr lang="pt-BR"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Hawaii</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is-IS" sz="1500" u="none" strike="noStrike">
                          <a:effectLst/>
                        </a:rPr>
                        <a:t>47,116,137</a:t>
                      </a:r>
                      <a:endParaRPr lang="is-IS"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a:effectLst/>
                        </a:rPr>
                        <a:t>$3,298,130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191</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10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7</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3</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pt-BR" sz="1500" u="none" strike="noStrike">
                          <a:effectLst/>
                        </a:rPr>
                        <a:t>31%</a:t>
                      </a:r>
                      <a:endParaRPr lang="pt-BR"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Illinois</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fi-FI" sz="1500" u="none" strike="noStrike">
                          <a:effectLst/>
                        </a:rPr>
                        <a:t>663,983,900</a:t>
                      </a:r>
                      <a:endParaRPr lang="fi-FI"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a:effectLst/>
                        </a:rPr>
                        <a:t>$46,478,873</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3240</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162</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93</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69</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pt-BR" sz="1500" u="none" strike="noStrike">
                          <a:effectLst/>
                        </a:rPr>
                        <a:t>43%</a:t>
                      </a:r>
                      <a:endParaRPr lang="pt-BR"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Indiana</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is-IS" sz="1500" u="none" strike="noStrike">
                          <a:effectLst/>
                        </a:rPr>
                        <a:t>258,377,005</a:t>
                      </a:r>
                      <a:endParaRPr lang="is-IS"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a:effectLst/>
                        </a:rPr>
                        <a:t>$18,086,390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1513</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76</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cs-CZ" sz="1500" u="none" strike="noStrike">
                          <a:effectLst/>
                        </a:rPr>
                        <a:t>36</a:t>
                      </a:r>
                      <a:endParaRPr lang="cs-CZ" sz="1500" b="0" i="0" u="none" strike="noStrike">
                        <a:solidFill>
                          <a:srgbClr val="000000"/>
                        </a:solidFill>
                        <a:effectLst/>
                        <a:latin typeface="Calibri" charset="0"/>
                      </a:endParaRPr>
                    </a:p>
                  </a:txBody>
                  <a:tcPr marL="5333" marR="5333" marT="5333" marB="0" anchor="b"/>
                </a:tc>
                <a:tc>
                  <a:txBody>
                    <a:bodyPr/>
                    <a:lstStyle/>
                    <a:p>
                      <a:pPr algn="r" fontAlgn="b"/>
                      <a:r>
                        <a:rPr lang="uk-UA" sz="1500" u="none" strike="noStrike">
                          <a:effectLst/>
                        </a:rPr>
                        <a:t>39</a:t>
                      </a:r>
                      <a:endParaRPr lang="uk-UA"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52%</a:t>
                      </a:r>
                      <a:endParaRPr lang="is-IS" sz="1500" b="0" i="0" u="none" strike="noStrike">
                        <a:solidFill>
                          <a:srgbClr val="000000"/>
                        </a:solidFill>
                        <a:effectLst/>
                        <a:latin typeface="Calibri" charset="0"/>
                      </a:endParaRPr>
                    </a:p>
                  </a:txBody>
                  <a:tcPr marL="5333" marR="5333" marT="5333" marB="0" anchor="b"/>
                </a:tc>
              </a:tr>
              <a:tr h="255961">
                <a:tc>
                  <a:txBody>
                    <a:bodyPr/>
                    <a:lstStyle/>
                    <a:p>
                      <a:pPr algn="l" fontAlgn="ctr"/>
                      <a:r>
                        <a:rPr lang="en-US" sz="1500" u="none" strike="noStrike">
                          <a:effectLst/>
                        </a:rPr>
                        <a:t>Kentucky</a:t>
                      </a:r>
                      <a:endParaRPr lang="en-US" sz="1500" b="0" i="0" u="none" strike="noStrike">
                        <a:solidFill>
                          <a:srgbClr val="000000"/>
                        </a:solidFill>
                        <a:effectLst/>
                        <a:latin typeface="Calibri" charset="0"/>
                      </a:endParaRPr>
                    </a:p>
                  </a:txBody>
                  <a:tcPr marL="5333" marR="5333" marT="5333" marB="0" anchor="ctr"/>
                </a:tc>
                <a:tc>
                  <a:txBody>
                    <a:bodyPr/>
                    <a:lstStyle/>
                    <a:p>
                      <a:pPr algn="r" fontAlgn="ctr"/>
                      <a:r>
                        <a:rPr lang="cs-CZ" sz="1500" u="none" strike="noStrike">
                          <a:effectLst/>
                        </a:rPr>
                        <a:t>211,845,665</a:t>
                      </a:r>
                      <a:endParaRPr lang="cs-CZ" sz="1500" b="0" i="0" u="none" strike="noStrike">
                        <a:solidFill>
                          <a:srgbClr val="000000"/>
                        </a:solidFill>
                        <a:effectLst/>
                        <a:latin typeface="Calibri" charset="0"/>
                      </a:endParaRPr>
                    </a:p>
                  </a:txBody>
                  <a:tcPr marL="5333" marR="5333" marT="5333" marB="0" anchor="ctr"/>
                </a:tc>
                <a:tc>
                  <a:txBody>
                    <a:bodyPr/>
                    <a:lstStyle/>
                    <a:p>
                      <a:pPr algn="r" fontAlgn="b"/>
                      <a:r>
                        <a:rPr lang="en-US" sz="1500" u="none" strike="noStrike" dirty="0">
                          <a:effectLst/>
                        </a:rPr>
                        <a:t>$14,829,197</a:t>
                      </a:r>
                      <a:endParaRPr lang="en-US" sz="1500" b="0" i="0" u="none" strike="noStrike" dirty="0">
                        <a:solidFill>
                          <a:srgbClr val="000000"/>
                        </a:solidFill>
                        <a:effectLst/>
                        <a:latin typeface="Calibri" charset="0"/>
                      </a:endParaRPr>
                    </a:p>
                  </a:txBody>
                  <a:tcPr marL="5333" marR="5333" marT="5333" marB="0" anchor="b"/>
                </a:tc>
                <a:tc>
                  <a:txBody>
                    <a:bodyPr/>
                    <a:lstStyle/>
                    <a:p>
                      <a:pPr algn="r" fontAlgn="b"/>
                      <a:r>
                        <a:rPr lang="is-IS" sz="1500" u="none" strike="noStrike">
                          <a:effectLst/>
                        </a:rPr>
                        <a:t>1079</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54</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en-US" sz="1500" u="none" strike="noStrike">
                          <a:effectLst/>
                        </a:rPr>
                        <a:t>30</a:t>
                      </a:r>
                      <a:endParaRPr lang="en-US" sz="1500" b="0" i="0" u="none" strike="noStrike">
                        <a:solidFill>
                          <a:srgbClr val="000000"/>
                        </a:solidFill>
                        <a:effectLst/>
                        <a:latin typeface="Calibri" charset="0"/>
                      </a:endParaRPr>
                    </a:p>
                  </a:txBody>
                  <a:tcPr marL="5333" marR="5333" marT="5333" marB="0" anchor="b"/>
                </a:tc>
                <a:tc>
                  <a:txBody>
                    <a:bodyPr/>
                    <a:lstStyle/>
                    <a:p>
                      <a:pPr algn="r" fontAlgn="b"/>
                      <a:r>
                        <a:rPr lang="is-IS" sz="1500" u="none" strike="noStrike">
                          <a:effectLst/>
                        </a:rPr>
                        <a:t>24</a:t>
                      </a:r>
                      <a:endParaRPr lang="is-IS" sz="1500" b="0" i="0" u="none" strike="noStrike">
                        <a:solidFill>
                          <a:srgbClr val="000000"/>
                        </a:solidFill>
                        <a:effectLst/>
                        <a:latin typeface="Calibri" charset="0"/>
                      </a:endParaRPr>
                    </a:p>
                  </a:txBody>
                  <a:tcPr marL="5333" marR="5333" marT="5333" marB="0" anchor="b"/>
                </a:tc>
                <a:tc>
                  <a:txBody>
                    <a:bodyPr/>
                    <a:lstStyle/>
                    <a:p>
                      <a:pPr algn="r" fontAlgn="b"/>
                      <a:r>
                        <a:rPr lang="it-IT" sz="1500" u="none" strike="noStrike" dirty="0">
                          <a:effectLst/>
                        </a:rPr>
                        <a:t>45%</a:t>
                      </a:r>
                      <a:endParaRPr lang="it-IT" sz="1500" b="0" i="0" u="none" strike="noStrike" dirty="0">
                        <a:solidFill>
                          <a:srgbClr val="000000"/>
                        </a:solidFill>
                        <a:effectLst/>
                        <a:latin typeface="Calibri" charset="0"/>
                      </a:endParaRPr>
                    </a:p>
                  </a:txBody>
                  <a:tcPr marL="5333" marR="5333" marT="5333" marB="0" anchor="b"/>
                </a:tc>
              </a:tr>
            </a:tbl>
          </a:graphicData>
        </a:graphic>
      </p:graphicFrame>
      <p:sp>
        <p:nvSpPr>
          <p:cNvPr id="3" name="Oval 2"/>
          <p:cNvSpPr/>
          <p:nvPr/>
        </p:nvSpPr>
        <p:spPr>
          <a:xfrm>
            <a:off x="9727364" y="3552669"/>
            <a:ext cx="779489" cy="26982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2823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State “Design Decisions” Can Have Huge Consequences </a:t>
            </a:r>
            <a:r>
              <a:rPr lang="is-IS" b="1" dirty="0" smtClean="0"/>
              <a:t>… </a:t>
            </a:r>
            <a:r>
              <a:rPr lang="is-IS" b="1" dirty="0" smtClean="0"/>
              <a:t>Thought Exercise</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297332740"/>
              </p:ext>
            </p:extLst>
          </p:nvPr>
        </p:nvGraphicFramePr>
        <p:xfrm>
          <a:off x="1814108" y="1690688"/>
          <a:ext cx="8563784" cy="4560210"/>
        </p:xfrm>
        <a:graphic>
          <a:graphicData uri="http://schemas.openxmlformats.org/drawingml/2006/table">
            <a:tbl>
              <a:tblPr>
                <a:tableStyleId>{5C22544A-7EE6-4342-B048-85BDC9FD1C3A}</a:tableStyleId>
              </a:tblPr>
              <a:tblGrid>
                <a:gridCol w="1231092"/>
                <a:gridCol w="1254175"/>
                <a:gridCol w="1115677"/>
                <a:gridCol w="992568"/>
                <a:gridCol w="992568"/>
                <a:gridCol w="992568"/>
                <a:gridCol w="992568"/>
                <a:gridCol w="992568"/>
              </a:tblGrid>
              <a:tr h="2026760">
                <a:tc>
                  <a:txBody>
                    <a:bodyPr/>
                    <a:lstStyle/>
                    <a:p>
                      <a:pPr algn="l" fontAlgn="b"/>
                      <a:r>
                        <a:rPr lang="en-US" sz="1400" b="1" u="none" strike="noStrike" dirty="0">
                          <a:effectLst/>
                        </a:rPr>
                        <a:t>State</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c>
                  <a:txBody>
                    <a:bodyPr/>
                    <a:lstStyle/>
                    <a:p>
                      <a:pPr algn="l" fontAlgn="b"/>
                      <a:r>
                        <a:rPr lang="en-US" sz="1400" b="1" u="none" strike="noStrike" dirty="0">
                          <a:effectLst/>
                        </a:rPr>
                        <a:t>Title I Funds (2015)</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c>
                  <a:txBody>
                    <a:bodyPr/>
                    <a:lstStyle/>
                    <a:p>
                      <a:pPr algn="l" fontAlgn="b"/>
                      <a:r>
                        <a:rPr lang="en-US" sz="1400" b="1" u="none" strike="noStrike" dirty="0">
                          <a:effectLst/>
                        </a:rPr>
                        <a:t>7% Improvement "Set-Aside"</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c>
                  <a:txBody>
                    <a:bodyPr/>
                    <a:lstStyle/>
                    <a:p>
                      <a:pPr algn="l" fontAlgn="b"/>
                      <a:r>
                        <a:rPr lang="en-US" sz="1400" b="1" u="none" strike="noStrike" dirty="0">
                          <a:effectLst/>
                        </a:rPr>
                        <a:t>Title I Schools (2014)</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c>
                  <a:txBody>
                    <a:bodyPr/>
                    <a:lstStyle/>
                    <a:p>
                      <a:pPr algn="l" fontAlgn="b"/>
                      <a:r>
                        <a:rPr lang="en-US" sz="1400" b="1" u="none" strike="noStrike" dirty="0">
                          <a:effectLst/>
                        </a:rPr>
                        <a:t>How many "lowest-performing 5% of Title I schools"?</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c>
                  <a:txBody>
                    <a:bodyPr/>
                    <a:lstStyle/>
                    <a:p>
                      <a:pPr algn="l" fontAlgn="b"/>
                      <a:r>
                        <a:rPr lang="en-US" sz="1400" b="1" u="none" strike="noStrike" dirty="0">
                          <a:effectLst/>
                        </a:rPr>
                        <a:t>Number of those schools that could be funded at $500K minimum per school</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c>
                  <a:txBody>
                    <a:bodyPr/>
                    <a:lstStyle/>
                    <a:p>
                      <a:pPr algn="l" fontAlgn="b"/>
                      <a:r>
                        <a:rPr lang="en-US" sz="1400" b="1" u="none" strike="noStrike" dirty="0">
                          <a:effectLst/>
                        </a:rPr>
                        <a:t>Number of those schools that could NOT be funded with $500K floor</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c>
                  <a:txBody>
                    <a:bodyPr/>
                    <a:lstStyle/>
                    <a:p>
                      <a:pPr algn="l" fontAlgn="b"/>
                      <a:r>
                        <a:rPr lang="en-US" sz="1400" b="1" u="none" strike="noStrike" dirty="0">
                          <a:effectLst/>
                        </a:rPr>
                        <a:t>Percent of  schools that could not be funded</a:t>
                      </a:r>
                      <a:endParaRPr lang="en-US" sz="1400" b="1" i="0" u="none" strike="noStrike" dirty="0">
                        <a:solidFill>
                          <a:srgbClr val="000000"/>
                        </a:solidFill>
                        <a:effectLst/>
                        <a:latin typeface="Calibri" charset="0"/>
                      </a:endParaRPr>
                    </a:p>
                  </a:txBody>
                  <a:tcPr marL="5036" marR="5036" marT="5036" marB="0" anchor="b">
                    <a:solidFill>
                      <a:schemeClr val="accent5">
                        <a:lumMod val="20000"/>
                        <a:lumOff val="80000"/>
                      </a:schemeClr>
                    </a:solidFill>
                  </a:tcPr>
                </a:tc>
              </a:tr>
              <a:tr h="253345">
                <a:tc>
                  <a:txBody>
                    <a:bodyPr/>
                    <a:lstStyle/>
                    <a:p>
                      <a:pPr algn="l" fontAlgn="ctr"/>
                      <a:r>
                        <a:rPr lang="en-US" sz="1400" u="none" strike="noStrike">
                          <a:effectLst/>
                        </a:rPr>
                        <a:t>Louisiana</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$284,164,949</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$19,891,546</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1123</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56</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40</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16</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pt-BR" sz="1400" u="none" strike="noStrike">
                          <a:effectLst/>
                        </a:rPr>
                        <a:t>29%</a:t>
                      </a:r>
                      <a:endParaRPr lang="pt-BR"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Maryland</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$195,892,739</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$13,712,492</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fi-FI" sz="1400" u="none" strike="noStrike">
                          <a:effectLst/>
                        </a:rPr>
                        <a:t>795</a:t>
                      </a:r>
                      <a:endParaRPr lang="fi-FI"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40</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27</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12</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pt-BR" sz="1400" u="none" strike="noStrike" dirty="0">
                          <a:effectLst/>
                        </a:rPr>
                        <a:t>31%</a:t>
                      </a:r>
                      <a:endParaRPr lang="pt-BR" sz="1400" b="0" i="0" u="none" strike="noStrike" dirty="0">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Michigan</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$498,675,460</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$34,907,282</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2337</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cs-CZ" sz="1400" u="none" strike="noStrike">
                          <a:effectLst/>
                        </a:rPr>
                        <a:t>117</a:t>
                      </a:r>
                      <a:endParaRPr lang="cs-CZ"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70</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47</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40%</a:t>
                      </a:r>
                      <a:endParaRPr lang="en-US"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Minnesota</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$148,615,160</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$10,403,061</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884</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44</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cs-CZ" sz="1400" u="none" strike="noStrike">
                          <a:effectLst/>
                        </a:rPr>
                        <a:t>21</a:t>
                      </a:r>
                      <a:endParaRPr lang="cs-CZ"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23</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pt-BR" sz="1400" u="none" strike="noStrike">
                          <a:effectLst/>
                        </a:rPr>
                        <a:t>53%</a:t>
                      </a:r>
                      <a:endParaRPr lang="pt-BR"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New York</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$1,104,439,248</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$77,310,747</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uk-UA" sz="1400" u="none" strike="noStrike">
                          <a:effectLst/>
                        </a:rPr>
                        <a:t>4651</a:t>
                      </a:r>
                      <a:endParaRPr lang="uk-UA"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233</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155</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78</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it-IT" sz="1400" u="none" strike="noStrike">
                          <a:effectLst/>
                        </a:rPr>
                        <a:t>34%</a:t>
                      </a:r>
                      <a:endParaRPr lang="it-IT"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North Carolina</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$417,088,622</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$29,196,204</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2155</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108</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ru-RU" sz="1400" u="none" strike="noStrike">
                          <a:effectLst/>
                        </a:rPr>
                        <a:t>58</a:t>
                      </a:r>
                      <a:endParaRPr lang="ru-RU" sz="1400" b="0" i="0" u="none" strike="noStrike">
                        <a:solidFill>
                          <a:srgbClr val="000000"/>
                        </a:solidFill>
                        <a:effectLst/>
                        <a:latin typeface="Calibri" charset="0"/>
                      </a:endParaRPr>
                    </a:p>
                  </a:txBody>
                  <a:tcPr marL="5036" marR="5036" marT="5036" marB="0" anchor="b"/>
                </a:tc>
                <a:tc>
                  <a:txBody>
                    <a:bodyPr/>
                    <a:lstStyle/>
                    <a:p>
                      <a:pPr algn="r" fontAlgn="b"/>
                      <a:r>
                        <a:rPr lang="cs-CZ" sz="1400" u="none" strike="noStrike">
                          <a:effectLst/>
                        </a:rPr>
                        <a:t>49</a:t>
                      </a:r>
                      <a:endParaRPr lang="cs-CZ" sz="1400" b="0" i="0" u="none" strike="noStrike">
                        <a:solidFill>
                          <a:srgbClr val="000000"/>
                        </a:solidFill>
                        <a:effectLst/>
                        <a:latin typeface="Calibri" charset="0"/>
                      </a:endParaRPr>
                    </a:p>
                  </a:txBody>
                  <a:tcPr marL="5036" marR="5036" marT="5036" marB="0" anchor="b"/>
                </a:tc>
                <a:tc>
                  <a:txBody>
                    <a:bodyPr/>
                    <a:lstStyle/>
                    <a:p>
                      <a:pPr algn="r" fontAlgn="b"/>
                      <a:r>
                        <a:rPr lang="pt-BR" sz="1400" u="none" strike="noStrike">
                          <a:effectLst/>
                        </a:rPr>
                        <a:t>46%</a:t>
                      </a:r>
                      <a:endParaRPr lang="pt-BR"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Ohio</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$558,320,583</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$39,082,441</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cs-CZ" sz="1400" u="none" strike="noStrike">
                          <a:effectLst/>
                        </a:rPr>
                        <a:t>2899</a:t>
                      </a:r>
                      <a:endParaRPr lang="cs-CZ"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145</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78</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67</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pt-BR" sz="1400" u="none" strike="noStrike">
                          <a:effectLst/>
                        </a:rPr>
                        <a:t>46%</a:t>
                      </a:r>
                      <a:endParaRPr lang="pt-BR"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Tennessee</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$283,709,751</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$19,859,683</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cs-CZ" sz="1400" u="none" strike="noStrike">
                          <a:effectLst/>
                        </a:rPr>
                        <a:t>1511</a:t>
                      </a:r>
                      <a:endParaRPr lang="cs-CZ"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76</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40</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cs-CZ" sz="1400" u="none" strike="noStrike">
                          <a:effectLst/>
                        </a:rPr>
                        <a:t>36</a:t>
                      </a:r>
                      <a:endParaRPr lang="cs-CZ" sz="1400" b="0" i="0" u="none" strike="noStrike">
                        <a:solidFill>
                          <a:srgbClr val="000000"/>
                        </a:solidFill>
                        <a:effectLst/>
                        <a:latin typeface="Calibri" charset="0"/>
                      </a:endParaRPr>
                    </a:p>
                  </a:txBody>
                  <a:tcPr marL="5036" marR="5036" marT="5036" marB="0" anchor="b"/>
                </a:tc>
                <a:tc>
                  <a:txBody>
                    <a:bodyPr/>
                    <a:lstStyle/>
                    <a:p>
                      <a:pPr algn="r" fontAlgn="b"/>
                      <a:r>
                        <a:rPr lang="pt-BR" sz="1400" u="none" strike="noStrike">
                          <a:effectLst/>
                        </a:rPr>
                        <a:t>47%</a:t>
                      </a:r>
                      <a:endParaRPr lang="pt-BR"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Texas</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$1,320,732,434</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$92,451,270</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7066</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353</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fi-FI" sz="1400" u="none" strike="noStrike">
                          <a:effectLst/>
                        </a:rPr>
                        <a:t>185</a:t>
                      </a:r>
                      <a:endParaRPr lang="fi-FI"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168</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48%</a:t>
                      </a:r>
                      <a:endParaRPr lang="is-IS" sz="1400" b="0" i="0" u="none" strike="noStrike">
                        <a:solidFill>
                          <a:srgbClr val="000000"/>
                        </a:solidFill>
                        <a:effectLst/>
                        <a:latin typeface="Calibri" charset="0"/>
                      </a:endParaRPr>
                    </a:p>
                  </a:txBody>
                  <a:tcPr marL="5036" marR="5036" marT="5036" marB="0" anchor="b"/>
                </a:tc>
              </a:tr>
              <a:tr h="253345">
                <a:tc>
                  <a:txBody>
                    <a:bodyPr/>
                    <a:lstStyle/>
                    <a:p>
                      <a:pPr algn="l" fontAlgn="ctr"/>
                      <a:r>
                        <a:rPr lang="en-US" sz="1400" u="none" strike="noStrike">
                          <a:effectLst/>
                        </a:rPr>
                        <a:t>Washington</a:t>
                      </a:r>
                      <a:endParaRPr lang="en-US" sz="1400" b="0" i="0" u="none" strike="noStrike">
                        <a:solidFill>
                          <a:srgbClr val="000000"/>
                        </a:solidFill>
                        <a:effectLst/>
                        <a:latin typeface="Calibri" charset="0"/>
                      </a:endParaRPr>
                    </a:p>
                  </a:txBody>
                  <a:tcPr marL="5036" marR="5036" marT="5036" marB="0" anchor="ctr"/>
                </a:tc>
                <a:tc>
                  <a:txBody>
                    <a:bodyPr/>
                    <a:lstStyle/>
                    <a:p>
                      <a:pPr algn="r" fontAlgn="ctr"/>
                      <a:r>
                        <a:rPr lang="en-US" sz="1400" u="none" strike="noStrike">
                          <a:effectLst/>
                        </a:rPr>
                        <a:t>$230,247,957</a:t>
                      </a:r>
                      <a:endParaRPr lang="en-US" sz="1400" b="0" i="0" u="none" strike="noStrike">
                        <a:solidFill>
                          <a:srgbClr val="000000"/>
                        </a:solidFill>
                        <a:effectLst/>
                        <a:latin typeface="Calibri" charset="0"/>
                      </a:endParaRPr>
                    </a:p>
                  </a:txBody>
                  <a:tcPr marL="5036" marR="5036" marT="5036" marB="0" anchor="ctr"/>
                </a:tc>
                <a:tc>
                  <a:txBody>
                    <a:bodyPr/>
                    <a:lstStyle/>
                    <a:p>
                      <a:pPr algn="r" fontAlgn="b"/>
                      <a:r>
                        <a:rPr lang="en-US" sz="1400" u="none" strike="noStrike">
                          <a:effectLst/>
                        </a:rPr>
                        <a:t>$16,117,357</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dirty="0">
                          <a:effectLst/>
                        </a:rPr>
                        <a:t>1572</a:t>
                      </a:r>
                      <a:endParaRPr lang="is-IS" sz="1400" b="0" i="0" u="none" strike="noStrike" dirty="0">
                        <a:solidFill>
                          <a:srgbClr val="000000"/>
                        </a:solidFill>
                        <a:effectLst/>
                        <a:latin typeface="Calibri" charset="0"/>
                      </a:endParaRPr>
                    </a:p>
                  </a:txBody>
                  <a:tcPr marL="5036" marR="5036" marT="5036" marB="0" anchor="b"/>
                </a:tc>
                <a:tc>
                  <a:txBody>
                    <a:bodyPr/>
                    <a:lstStyle/>
                    <a:p>
                      <a:pPr algn="r" fontAlgn="b"/>
                      <a:r>
                        <a:rPr lang="fi-FI" sz="1400" u="none" strike="noStrike">
                          <a:effectLst/>
                        </a:rPr>
                        <a:t>79</a:t>
                      </a:r>
                      <a:endParaRPr lang="fi-FI" sz="1400" b="0" i="0" u="none" strike="noStrike">
                        <a:solidFill>
                          <a:srgbClr val="000000"/>
                        </a:solidFill>
                        <a:effectLst/>
                        <a:latin typeface="Calibri" charset="0"/>
                      </a:endParaRPr>
                    </a:p>
                  </a:txBody>
                  <a:tcPr marL="5036" marR="5036" marT="5036" marB="0" anchor="b"/>
                </a:tc>
                <a:tc>
                  <a:txBody>
                    <a:bodyPr/>
                    <a:lstStyle/>
                    <a:p>
                      <a:pPr algn="r" fontAlgn="b"/>
                      <a:r>
                        <a:rPr lang="is-IS" sz="1400" u="none" strike="noStrike">
                          <a:effectLst/>
                        </a:rPr>
                        <a:t>32</a:t>
                      </a:r>
                      <a:endParaRPr lang="is-IS" sz="1400" b="0" i="0" u="none" strike="noStrike">
                        <a:solidFill>
                          <a:srgbClr val="000000"/>
                        </a:solidFill>
                        <a:effectLst/>
                        <a:latin typeface="Calibri" charset="0"/>
                      </a:endParaRPr>
                    </a:p>
                  </a:txBody>
                  <a:tcPr marL="5036" marR="5036" marT="5036" marB="0" anchor="b"/>
                </a:tc>
                <a:tc>
                  <a:txBody>
                    <a:bodyPr/>
                    <a:lstStyle/>
                    <a:p>
                      <a:pPr algn="r" fontAlgn="b"/>
                      <a:r>
                        <a:rPr lang="en-US" sz="1400" u="none" strike="noStrike">
                          <a:effectLst/>
                        </a:rPr>
                        <a:t>46</a:t>
                      </a:r>
                      <a:endParaRPr lang="en-US" sz="1400" b="0" i="0" u="none" strike="noStrike">
                        <a:solidFill>
                          <a:srgbClr val="000000"/>
                        </a:solidFill>
                        <a:effectLst/>
                        <a:latin typeface="Calibri" charset="0"/>
                      </a:endParaRPr>
                    </a:p>
                  </a:txBody>
                  <a:tcPr marL="5036" marR="5036" marT="5036" marB="0" anchor="b"/>
                </a:tc>
                <a:tc>
                  <a:txBody>
                    <a:bodyPr/>
                    <a:lstStyle/>
                    <a:p>
                      <a:pPr algn="r" fontAlgn="b"/>
                      <a:r>
                        <a:rPr lang="pt-BR" sz="1400" u="none" strike="noStrike" dirty="0">
                          <a:effectLst/>
                        </a:rPr>
                        <a:t>59%</a:t>
                      </a:r>
                      <a:endParaRPr lang="pt-BR" sz="1400" b="0" i="0" u="none" strike="noStrike" dirty="0">
                        <a:solidFill>
                          <a:srgbClr val="000000"/>
                        </a:solidFill>
                        <a:effectLst/>
                        <a:latin typeface="Calibri" charset="0"/>
                      </a:endParaRPr>
                    </a:p>
                  </a:txBody>
                  <a:tcPr marL="5036" marR="5036" marT="5036" marB="0" anchor="b"/>
                </a:tc>
              </a:tr>
            </a:tbl>
          </a:graphicData>
        </a:graphic>
      </p:graphicFrame>
      <p:sp>
        <p:nvSpPr>
          <p:cNvPr id="8" name="Oval 7"/>
          <p:cNvSpPr/>
          <p:nvPr/>
        </p:nvSpPr>
        <p:spPr>
          <a:xfrm>
            <a:off x="9796376" y="3673440"/>
            <a:ext cx="779489" cy="26982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9164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Bottom Line</a:t>
            </a:r>
            <a:endParaRPr lang="en-US" b="1" dirty="0"/>
          </a:p>
        </p:txBody>
      </p:sp>
      <p:sp>
        <p:nvSpPr>
          <p:cNvPr id="3" name="Content Placeholder 2"/>
          <p:cNvSpPr>
            <a:spLocks noGrp="1"/>
          </p:cNvSpPr>
          <p:nvPr>
            <p:ph idx="1"/>
          </p:nvPr>
        </p:nvSpPr>
        <p:spPr/>
        <p:txBody>
          <a:bodyPr/>
          <a:lstStyle/>
          <a:p>
            <a:r>
              <a:rPr lang="en-US" dirty="0" smtClean="0"/>
              <a:t>This </a:t>
            </a:r>
            <a:r>
              <a:rPr lang="en-US" u="sng" dirty="0" smtClean="0"/>
              <a:t>is not</a:t>
            </a:r>
            <a:r>
              <a:rPr lang="en-US" dirty="0" smtClean="0"/>
              <a:t> just about how states will distribute a big pot of school improvement funding.</a:t>
            </a:r>
          </a:p>
          <a:p>
            <a:endParaRPr lang="en-US" dirty="0"/>
          </a:p>
          <a:p>
            <a:r>
              <a:rPr lang="en-US" dirty="0" smtClean="0"/>
              <a:t>This </a:t>
            </a:r>
            <a:r>
              <a:rPr lang="en-US" u="sng" dirty="0" smtClean="0"/>
              <a:t>is</a:t>
            </a:r>
            <a:r>
              <a:rPr lang="en-US" dirty="0" smtClean="0"/>
              <a:t> about whether states will leverage the money and the process to encourage schools and districts to think deeply and strategically about improvement, taking into account all available resources.</a:t>
            </a:r>
            <a:endParaRPr lang="en-US" dirty="0"/>
          </a:p>
        </p:txBody>
      </p:sp>
    </p:spTree>
    <p:extLst>
      <p:ext uri="{BB962C8B-B14F-4D97-AF65-F5344CB8AC3E}">
        <p14:creationId xmlns:p14="http://schemas.microsoft.com/office/powerpoint/2010/main" val="21014381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19868" y="365125"/>
            <a:ext cx="10515600" cy="938381"/>
          </a:xfrm>
        </p:spPr>
        <p:txBody>
          <a:bodyPr/>
          <a:lstStyle/>
          <a:p>
            <a:r>
              <a:rPr lang="en-US" b="1" dirty="0" smtClean="0"/>
              <a:t>Discussion</a:t>
            </a:r>
            <a:endParaRPr lang="en-US" b="1" dirty="0"/>
          </a:p>
        </p:txBody>
      </p:sp>
      <p:sp>
        <p:nvSpPr>
          <p:cNvPr id="8" name="Text Placeholder 7"/>
          <p:cNvSpPr>
            <a:spLocks noGrp="1"/>
          </p:cNvSpPr>
          <p:nvPr>
            <p:ph type="body" idx="1"/>
          </p:nvPr>
        </p:nvSpPr>
        <p:spPr>
          <a:xfrm>
            <a:off x="716678" y="1093646"/>
            <a:ext cx="5908974" cy="470702"/>
          </a:xfrm>
        </p:spPr>
        <p:txBody>
          <a:bodyPr/>
          <a:lstStyle/>
          <a:p>
            <a:r>
              <a:rPr lang="en-US" i="1" dirty="0" smtClean="0"/>
              <a:t>Big State Decisions for “Set-Aside”</a:t>
            </a:r>
            <a:endParaRPr lang="en-US" i="1" dirty="0"/>
          </a:p>
        </p:txBody>
      </p:sp>
      <p:sp>
        <p:nvSpPr>
          <p:cNvPr id="9" name="Text Placeholder 8"/>
          <p:cNvSpPr>
            <a:spLocks noGrp="1"/>
          </p:cNvSpPr>
          <p:nvPr>
            <p:ph type="body" sz="quarter" idx="3"/>
          </p:nvPr>
        </p:nvSpPr>
        <p:spPr>
          <a:xfrm>
            <a:off x="6768610" y="1093646"/>
            <a:ext cx="5183188" cy="470702"/>
          </a:xfrm>
        </p:spPr>
        <p:txBody>
          <a:bodyPr/>
          <a:lstStyle/>
          <a:p>
            <a:r>
              <a:rPr lang="en-US" i="1" dirty="0" smtClean="0"/>
              <a:t>Key Context to Keep in Mind</a:t>
            </a:r>
            <a:endParaRPr lang="en-US" i="1" dirty="0"/>
          </a:p>
        </p:txBody>
      </p:sp>
      <p:sp>
        <p:nvSpPr>
          <p:cNvPr id="10" name="Content Placeholder 9"/>
          <p:cNvSpPr>
            <a:spLocks noGrp="1"/>
          </p:cNvSpPr>
          <p:nvPr>
            <p:ph sz="quarter" idx="4"/>
          </p:nvPr>
        </p:nvSpPr>
        <p:spPr>
          <a:xfrm>
            <a:off x="6768610" y="1555912"/>
            <a:ext cx="5183188" cy="3751832"/>
          </a:xfrm>
        </p:spPr>
        <p:txBody>
          <a:bodyPr>
            <a:normAutofit fontScale="85000" lnSpcReduction="20000"/>
          </a:bodyPr>
          <a:lstStyle/>
          <a:p>
            <a:r>
              <a:rPr lang="en-US" dirty="0"/>
              <a:t>Many improvement activities will not require additional funding (especially if “needs assessment” is honest and </a:t>
            </a:r>
            <a:r>
              <a:rPr lang="en-US" dirty="0" smtClean="0"/>
              <a:t>probing).</a:t>
            </a:r>
            <a:endParaRPr lang="en-US" dirty="0"/>
          </a:p>
          <a:p>
            <a:endParaRPr lang="en-US" dirty="0"/>
          </a:p>
          <a:p>
            <a:r>
              <a:rPr lang="en-US" dirty="0"/>
              <a:t>Schools can often leverage existing resources more effectively for school improvement.</a:t>
            </a:r>
          </a:p>
          <a:p>
            <a:endParaRPr lang="en-US" dirty="0"/>
          </a:p>
          <a:p>
            <a:r>
              <a:rPr lang="en-US" dirty="0"/>
              <a:t>Other kinds of federal, state, and local dollars can be used to fund improvement activities.</a:t>
            </a:r>
          </a:p>
          <a:p>
            <a:endParaRPr lang="en-US" dirty="0"/>
          </a:p>
        </p:txBody>
      </p:sp>
      <p:sp>
        <p:nvSpPr>
          <p:cNvPr id="11" name="Content Placeholder 10"/>
          <p:cNvSpPr>
            <a:spLocks noGrp="1"/>
          </p:cNvSpPr>
          <p:nvPr>
            <p:ph sz="half" idx="2"/>
          </p:nvPr>
        </p:nvSpPr>
        <p:spPr>
          <a:xfrm>
            <a:off x="716678" y="1555910"/>
            <a:ext cx="5908974" cy="4679997"/>
          </a:xfrm>
        </p:spPr>
        <p:txBody>
          <a:bodyPr>
            <a:noAutofit/>
          </a:bodyPr>
          <a:lstStyle/>
          <a:p>
            <a:r>
              <a:rPr lang="en-US" sz="1800" dirty="0"/>
              <a:t>Should the state allocate </a:t>
            </a:r>
            <a:r>
              <a:rPr lang="en-US" sz="1800" dirty="0" smtClean="0"/>
              <a:t>funds </a:t>
            </a:r>
            <a:r>
              <a:rPr lang="en-US" sz="1800" dirty="0"/>
              <a:t>to LEAs based using formula grants, competitive grants, or both?</a:t>
            </a:r>
          </a:p>
          <a:p>
            <a:r>
              <a:rPr lang="en-US" sz="1800" dirty="0"/>
              <a:t>To what extent should the state constrain how </a:t>
            </a:r>
            <a:r>
              <a:rPr lang="en-US" sz="1800" dirty="0" smtClean="0"/>
              <a:t>funds </a:t>
            </a:r>
            <a:r>
              <a:rPr lang="en-US" sz="1800" dirty="0"/>
              <a:t>can be used?  In what ways, given the </a:t>
            </a:r>
            <a:r>
              <a:rPr lang="en-US" sz="1800" dirty="0" smtClean="0"/>
              <a:t>state’s unique context</a:t>
            </a:r>
            <a:r>
              <a:rPr lang="en-US" sz="1800" dirty="0"/>
              <a:t>?</a:t>
            </a:r>
          </a:p>
          <a:p>
            <a:r>
              <a:rPr lang="en-US" sz="1800" dirty="0"/>
              <a:t>How long should the grants last?  ESSA allows grants to be up to four years, and the first year can be a “planning year</a:t>
            </a:r>
            <a:r>
              <a:rPr lang="en-US" sz="1800" dirty="0" smtClean="0"/>
              <a:t>.”</a:t>
            </a:r>
          </a:p>
          <a:p>
            <a:r>
              <a:rPr lang="en-US" sz="1800" dirty="0"/>
              <a:t>If longer than two years, should schools be expected to show progress on leading indicators for subsequent rounds of funding</a:t>
            </a:r>
            <a:r>
              <a:rPr lang="en-US" sz="1800" dirty="0" smtClean="0"/>
              <a:t>?</a:t>
            </a:r>
            <a:endParaRPr lang="en-US" sz="1800" dirty="0"/>
          </a:p>
          <a:p>
            <a:r>
              <a:rPr lang="en-US" sz="1800" dirty="0"/>
              <a:t>How large should the grants be?  Should the state set floors or ceilings for different types of schools?</a:t>
            </a:r>
          </a:p>
          <a:p>
            <a:r>
              <a:rPr lang="en-US" sz="1800" dirty="0"/>
              <a:t>How should the state define “need” and “commitment to … lowest-performing schools”?</a:t>
            </a:r>
          </a:p>
          <a:p>
            <a:r>
              <a:rPr lang="en-US" sz="1800" dirty="0"/>
              <a:t>Should the state allow or encourage consortia of districts or education services agencies to apply for funds</a:t>
            </a:r>
            <a:r>
              <a:rPr lang="en-US" sz="1800" dirty="0" smtClean="0"/>
              <a:t>?</a:t>
            </a:r>
            <a:endParaRPr lang="en-US" sz="1800" dirty="0"/>
          </a:p>
        </p:txBody>
      </p:sp>
    </p:spTree>
    <p:extLst>
      <p:ext uri="{BB962C8B-B14F-4D97-AF65-F5344CB8AC3E}">
        <p14:creationId xmlns:p14="http://schemas.microsoft.com/office/powerpoint/2010/main" val="750479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495" y="2564986"/>
            <a:ext cx="10515600" cy="1325563"/>
          </a:xfrm>
        </p:spPr>
        <p:txBody>
          <a:bodyPr/>
          <a:lstStyle/>
          <a:p>
            <a:r>
              <a:rPr lang="en-US" b="1" dirty="0" smtClean="0">
                <a:solidFill>
                  <a:srgbClr val="FF0000"/>
                </a:solidFill>
              </a:rPr>
              <a:t>Additional Information for Context </a:t>
            </a:r>
            <a:r>
              <a:rPr lang="en-US" b="1" dirty="0" smtClean="0">
                <a:solidFill>
                  <a:srgbClr val="FF0000"/>
                </a:solidFill>
                <a:sym typeface="Wingdings"/>
              </a:rPr>
              <a:t></a:t>
            </a:r>
            <a:endParaRPr lang="en-US" b="1" dirty="0">
              <a:solidFill>
                <a:srgbClr val="FF0000"/>
              </a:solidFill>
            </a:endParaRPr>
          </a:p>
        </p:txBody>
      </p:sp>
    </p:spTree>
    <p:extLst>
      <p:ext uri="{BB962C8B-B14F-4D97-AF65-F5344CB8AC3E}">
        <p14:creationId xmlns:p14="http://schemas.microsoft.com/office/powerpoint/2010/main" val="541541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8058"/>
          </a:xfrm>
        </p:spPr>
        <p:txBody>
          <a:bodyPr>
            <a:normAutofit/>
          </a:bodyPr>
          <a:lstStyle/>
          <a:p>
            <a:r>
              <a:rPr lang="en-US" sz="3000" b="1" dirty="0" smtClean="0"/>
              <a:t>Inflation-Adjusted Change in K12 Spending Per Student, 2008-2014</a:t>
            </a:r>
            <a:endParaRPr lang="en-US" sz="3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5477624"/>
              </p:ext>
            </p:extLst>
          </p:nvPr>
        </p:nvGraphicFramePr>
        <p:xfrm>
          <a:off x="598004" y="1113184"/>
          <a:ext cx="10995991" cy="481198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7322" y="6056243"/>
            <a:ext cx="5699124" cy="369332"/>
          </a:xfrm>
          <a:prstGeom prst="rect">
            <a:avLst/>
          </a:prstGeom>
          <a:noFill/>
        </p:spPr>
        <p:txBody>
          <a:bodyPr wrap="none" rtlCol="0">
            <a:spAutoFit/>
          </a:bodyPr>
          <a:lstStyle/>
          <a:p>
            <a:r>
              <a:rPr lang="en-US" u="sng" dirty="0" smtClean="0"/>
              <a:t>Source</a:t>
            </a:r>
            <a:r>
              <a:rPr lang="en-US" dirty="0" smtClean="0"/>
              <a:t>: Center on Budget &amp; Policy Priorities, January 2016.</a:t>
            </a:r>
            <a:endParaRPr lang="en-US" dirty="0"/>
          </a:p>
        </p:txBody>
      </p:sp>
    </p:spTree>
    <p:extLst>
      <p:ext uri="{BB962C8B-B14F-4D97-AF65-F5344CB8AC3E}">
        <p14:creationId xmlns:p14="http://schemas.microsoft.com/office/powerpoint/2010/main" val="8584809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State and Local Funding Equity</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45221" y="1825625"/>
            <a:ext cx="3367557" cy="4351338"/>
          </a:xfrm>
        </p:spPr>
      </p:pic>
      <p:pic>
        <p:nvPicPr>
          <p:cNvPr id="12" name="Content Placeholder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76149" y="1825625"/>
            <a:ext cx="4773702" cy="4351338"/>
          </a:xfrm>
        </p:spPr>
      </p:pic>
    </p:spTree>
    <p:extLst>
      <p:ext uri="{BB962C8B-B14F-4D97-AF65-F5344CB8AC3E}">
        <p14:creationId xmlns:p14="http://schemas.microsoft.com/office/powerpoint/2010/main" val="1077213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0620" y="354854"/>
            <a:ext cx="9596428" cy="5943600"/>
          </a:xfrm>
        </p:spPr>
      </p:pic>
    </p:spTree>
    <p:extLst>
      <p:ext uri="{BB962C8B-B14F-4D97-AF65-F5344CB8AC3E}">
        <p14:creationId xmlns:p14="http://schemas.microsoft.com/office/powerpoint/2010/main" val="3164225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0925" y="525331"/>
            <a:ext cx="8895309" cy="5577840"/>
          </a:xfrm>
        </p:spPr>
      </p:pic>
    </p:spTree>
    <p:extLst>
      <p:ext uri="{BB962C8B-B14F-4D97-AF65-F5344CB8AC3E}">
        <p14:creationId xmlns:p14="http://schemas.microsoft.com/office/powerpoint/2010/main" val="139362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7647"/>
            <a:ext cx="10515600" cy="1325563"/>
          </a:xfrm>
        </p:spPr>
        <p:txBody>
          <a:bodyPr/>
          <a:lstStyle/>
          <a:p>
            <a:r>
              <a:rPr lang="en-US" b="1" smtClean="0"/>
              <a:t>Key Context </a:t>
            </a:r>
            <a:r>
              <a:rPr lang="en-US" b="1" dirty="0" smtClean="0"/>
              <a:t>for State Decisions about School </a:t>
            </a:r>
            <a:r>
              <a:rPr lang="en-US" b="1" smtClean="0"/>
              <a:t>Improvement Funds</a:t>
            </a:r>
            <a:endParaRPr lang="en-US" b="1" dirty="0"/>
          </a:p>
        </p:txBody>
      </p:sp>
      <p:sp>
        <p:nvSpPr>
          <p:cNvPr id="3" name="Content Placeholder 2"/>
          <p:cNvSpPr>
            <a:spLocks noGrp="1"/>
          </p:cNvSpPr>
          <p:nvPr>
            <p:ph idx="1"/>
          </p:nvPr>
        </p:nvSpPr>
        <p:spPr>
          <a:xfrm>
            <a:off x="838200" y="2226365"/>
            <a:ext cx="10515600" cy="4096372"/>
          </a:xfrm>
        </p:spPr>
        <p:txBody>
          <a:bodyPr/>
          <a:lstStyle/>
          <a:p>
            <a:pPr marL="514350" indent="-514350">
              <a:buFont typeface="+mj-lt"/>
              <a:buAutoNum type="arabicPeriod"/>
            </a:pPr>
            <a:r>
              <a:rPr lang="en-US" dirty="0" smtClean="0"/>
              <a:t>Many improvement activities will not require additional funding (especially if “needs assessment” is honest and probing).</a:t>
            </a:r>
          </a:p>
          <a:p>
            <a:pPr marL="514350" indent="-514350">
              <a:buFont typeface="+mj-lt"/>
              <a:buAutoNum type="arabicPeriod"/>
            </a:pPr>
            <a:endParaRPr lang="en-US" dirty="0" smtClean="0"/>
          </a:p>
          <a:p>
            <a:pPr marL="514350" indent="-514350">
              <a:buFont typeface="+mj-lt"/>
              <a:buAutoNum type="arabicPeriod"/>
            </a:pPr>
            <a:r>
              <a:rPr lang="en-US" dirty="0" smtClean="0"/>
              <a:t>Schools can often leverage existing resources more effectively for school improvement.</a:t>
            </a:r>
          </a:p>
          <a:p>
            <a:pPr marL="514350" indent="-514350">
              <a:buFont typeface="+mj-lt"/>
              <a:buAutoNum type="arabicPeriod"/>
            </a:pPr>
            <a:endParaRPr lang="en-US" dirty="0" smtClean="0"/>
          </a:p>
          <a:p>
            <a:pPr marL="514350" indent="-514350">
              <a:buFont typeface="+mj-lt"/>
              <a:buAutoNum type="arabicPeriod"/>
            </a:pPr>
            <a:r>
              <a:rPr lang="en-US" dirty="0" smtClean="0"/>
              <a:t>Other kinds of federal, state, and local dollars can be used to fund improvement activities.</a:t>
            </a:r>
            <a:endParaRPr lang="en-US" dirty="0"/>
          </a:p>
        </p:txBody>
      </p:sp>
    </p:spTree>
    <p:extLst>
      <p:ext uri="{BB962C8B-B14F-4D97-AF65-F5344CB8AC3E}">
        <p14:creationId xmlns:p14="http://schemas.microsoft.com/office/powerpoint/2010/main" val="1043297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1940" y="438552"/>
            <a:ext cx="11000369" cy="5760720"/>
          </a:xfrm>
        </p:spPr>
      </p:pic>
    </p:spTree>
    <p:extLst>
      <p:ext uri="{BB962C8B-B14F-4D97-AF65-F5344CB8AC3E}">
        <p14:creationId xmlns:p14="http://schemas.microsoft.com/office/powerpoint/2010/main" val="395885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a:t>
            </a:r>
            <a:r>
              <a:rPr lang="en-US" b="1" dirty="0"/>
              <a:t>Many improvement activities </a:t>
            </a:r>
            <a:r>
              <a:rPr lang="en-US" b="1" dirty="0" smtClean="0"/>
              <a:t>will not </a:t>
            </a:r>
            <a:r>
              <a:rPr lang="en-US" b="1" dirty="0"/>
              <a:t>require additional </a:t>
            </a:r>
            <a:r>
              <a:rPr lang="en-US" b="1" dirty="0" smtClean="0"/>
              <a:t>funding</a:t>
            </a:r>
            <a:endParaRPr lang="en-US" b="1" dirty="0"/>
          </a:p>
        </p:txBody>
      </p:sp>
      <p:sp>
        <p:nvSpPr>
          <p:cNvPr id="3" name="Content Placeholder 2"/>
          <p:cNvSpPr>
            <a:spLocks noGrp="1"/>
          </p:cNvSpPr>
          <p:nvPr>
            <p:ph idx="1"/>
          </p:nvPr>
        </p:nvSpPr>
        <p:spPr>
          <a:xfrm>
            <a:off x="838200" y="2027583"/>
            <a:ext cx="10515600" cy="4149380"/>
          </a:xfrm>
        </p:spPr>
        <p:txBody>
          <a:bodyPr/>
          <a:lstStyle/>
          <a:p>
            <a:r>
              <a:rPr lang="en-US" dirty="0" smtClean="0"/>
              <a:t>School improvement planning requires a “needs assessment” to determine what the school must do differently to improve outcomes.</a:t>
            </a:r>
          </a:p>
          <a:p>
            <a:endParaRPr lang="en-US" dirty="0" smtClean="0"/>
          </a:p>
          <a:p>
            <a:r>
              <a:rPr lang="en-US" dirty="0" smtClean="0"/>
              <a:t>Sometimes that can mean adding new programs or upgrades, but it can often mean changing adult practices in basic but powerful ways.</a:t>
            </a:r>
          </a:p>
        </p:txBody>
      </p:sp>
    </p:spTree>
    <p:extLst>
      <p:ext uri="{BB962C8B-B14F-4D97-AF65-F5344CB8AC3E}">
        <p14:creationId xmlns:p14="http://schemas.microsoft.com/office/powerpoint/2010/main" val="623189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a:t>
            </a:r>
            <a:r>
              <a:rPr lang="en-US" b="1" dirty="0"/>
              <a:t>Many improvement activities </a:t>
            </a:r>
            <a:r>
              <a:rPr lang="en-US" b="1" dirty="0" smtClean="0"/>
              <a:t>will not </a:t>
            </a:r>
            <a:r>
              <a:rPr lang="en-US" b="1" dirty="0"/>
              <a:t>require additional </a:t>
            </a:r>
            <a:r>
              <a:rPr lang="en-US" b="1" dirty="0" smtClean="0"/>
              <a:t>funding</a:t>
            </a:r>
            <a:endParaRPr lang="en-US" b="1" dirty="0"/>
          </a:p>
        </p:txBody>
      </p:sp>
      <p:sp>
        <p:nvSpPr>
          <p:cNvPr id="3" name="Content Placeholder 2"/>
          <p:cNvSpPr>
            <a:spLocks noGrp="1"/>
          </p:cNvSpPr>
          <p:nvPr>
            <p:ph idx="1"/>
          </p:nvPr>
        </p:nvSpPr>
        <p:spPr/>
        <p:txBody>
          <a:bodyPr>
            <a:normAutofit fontScale="92500" lnSpcReduction="20000"/>
          </a:bodyPr>
          <a:lstStyle/>
          <a:p>
            <a:r>
              <a:rPr lang="en-US" u="sng" dirty="0" smtClean="0"/>
              <a:t>EXAMPLE</a:t>
            </a:r>
            <a:r>
              <a:rPr lang="en-US" dirty="0" smtClean="0"/>
              <a:t> from an improvement plan for Chandler Elementary School, Worcester, Massachusetts:</a:t>
            </a:r>
          </a:p>
          <a:p>
            <a:endParaRPr lang="en-US" dirty="0"/>
          </a:p>
          <a:p>
            <a:pPr marL="0" indent="0">
              <a:buNone/>
            </a:pPr>
            <a:r>
              <a:rPr lang="en-US" dirty="0" smtClean="0"/>
              <a:t>“The </a:t>
            </a:r>
            <a:r>
              <a:rPr lang="en-US" dirty="0"/>
              <a:t>school leaders know that in order to rapidly accelerate the academic achievement of all Chandler Elementary students they must develop the competencies of the all adults in the school and continuously monitor instructional practice in tandem with close monitoring of student </a:t>
            </a:r>
            <a:r>
              <a:rPr lang="en-US" dirty="0" smtClean="0"/>
              <a:t>achievement. </a:t>
            </a:r>
            <a:r>
              <a:rPr lang="is-IS" dirty="0" smtClean="0"/>
              <a:t>… </a:t>
            </a:r>
            <a:r>
              <a:rPr lang="en-US" dirty="0"/>
              <a:t>The principal and assistant principal have developed a schedule for daily classroom visits or mini-observations which include observations of student engagement with learning tasks, elements of the organization of the </a:t>
            </a:r>
            <a:r>
              <a:rPr lang="en-US" dirty="0" smtClean="0"/>
              <a:t>classroom, language-rich </a:t>
            </a:r>
            <a:r>
              <a:rPr lang="en-US" dirty="0"/>
              <a:t>interactions, connection of the lesson to learning standards and objectives, evaluation of the rigor of learning tasks and other aspects of the </a:t>
            </a:r>
            <a:r>
              <a:rPr lang="en-US" i="1" dirty="0"/>
              <a:t>Worcester Public Schools Framework for High Quality Teaching and </a:t>
            </a:r>
            <a:r>
              <a:rPr lang="en-US" i="1" dirty="0" smtClean="0"/>
              <a:t>Learning</a:t>
            </a:r>
            <a:r>
              <a:rPr lang="en-US" dirty="0" smtClean="0"/>
              <a:t> </a:t>
            </a:r>
            <a:r>
              <a:rPr lang="is-IS" dirty="0" smtClean="0"/>
              <a:t>…”</a:t>
            </a:r>
            <a:endParaRPr lang="en-US" dirty="0"/>
          </a:p>
        </p:txBody>
      </p:sp>
    </p:spTree>
    <p:extLst>
      <p:ext uri="{BB962C8B-B14F-4D97-AF65-F5344CB8AC3E}">
        <p14:creationId xmlns:p14="http://schemas.microsoft.com/office/powerpoint/2010/main" val="808481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a:t>
            </a:r>
            <a:r>
              <a:rPr lang="en-US" b="1" dirty="0"/>
              <a:t>. Schools can often leverage existing resources more </a:t>
            </a:r>
            <a:r>
              <a:rPr lang="en-US" b="1" dirty="0" smtClean="0"/>
              <a:t>effectively</a:t>
            </a:r>
            <a:endParaRPr lang="en-US" b="1" dirty="0"/>
          </a:p>
        </p:txBody>
      </p:sp>
      <p:sp>
        <p:nvSpPr>
          <p:cNvPr id="3" name="Content Placeholder 2"/>
          <p:cNvSpPr>
            <a:spLocks noGrp="1"/>
          </p:cNvSpPr>
          <p:nvPr>
            <p:ph idx="1"/>
          </p:nvPr>
        </p:nvSpPr>
        <p:spPr>
          <a:xfrm>
            <a:off x="838200" y="2027583"/>
            <a:ext cx="10515600" cy="4149380"/>
          </a:xfrm>
        </p:spPr>
        <p:txBody>
          <a:bodyPr/>
          <a:lstStyle/>
          <a:p>
            <a:r>
              <a:rPr lang="en-US" dirty="0" smtClean="0"/>
              <a:t>The most common use of targeted school improvement funding is teacher professional development.</a:t>
            </a:r>
          </a:p>
          <a:p>
            <a:endParaRPr lang="en-US" dirty="0" smtClean="0"/>
          </a:p>
          <a:p>
            <a:r>
              <a:rPr lang="en-US" dirty="0" smtClean="0"/>
              <a:t>In most schools, teachers already have various kinds of professional development opportunities.</a:t>
            </a:r>
          </a:p>
          <a:p>
            <a:endParaRPr lang="en-US" dirty="0"/>
          </a:p>
          <a:p>
            <a:r>
              <a:rPr lang="en-US" dirty="0" smtClean="0"/>
              <a:t>Research shows that </a:t>
            </a:r>
            <a:r>
              <a:rPr lang="en-US" u="sng" dirty="0" smtClean="0"/>
              <a:t>how</a:t>
            </a:r>
            <a:r>
              <a:rPr lang="en-US" dirty="0" smtClean="0"/>
              <a:t> that time is spent matters hugely.</a:t>
            </a:r>
          </a:p>
        </p:txBody>
      </p:sp>
    </p:spTree>
    <p:extLst>
      <p:ext uri="{BB962C8B-B14F-4D97-AF65-F5344CB8AC3E}">
        <p14:creationId xmlns:p14="http://schemas.microsoft.com/office/powerpoint/2010/main" val="208113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a:t>
            </a:r>
            <a:r>
              <a:rPr lang="en-US" b="1" dirty="0"/>
              <a:t>. Schools can often leverage existing resources more </a:t>
            </a:r>
            <a:r>
              <a:rPr lang="en-US" b="1" dirty="0" smtClean="0"/>
              <a:t>effectively</a:t>
            </a:r>
            <a:endParaRPr lang="en-US" b="1" dirty="0"/>
          </a:p>
        </p:txBody>
      </p:sp>
      <p:sp>
        <p:nvSpPr>
          <p:cNvPr id="3" name="Content Placeholder 2"/>
          <p:cNvSpPr>
            <a:spLocks noGrp="1"/>
          </p:cNvSpPr>
          <p:nvPr>
            <p:ph idx="1"/>
          </p:nvPr>
        </p:nvSpPr>
        <p:spPr>
          <a:xfrm>
            <a:off x="838200" y="1855304"/>
            <a:ext cx="10515600" cy="4492487"/>
          </a:xfrm>
        </p:spPr>
        <p:txBody>
          <a:bodyPr>
            <a:normAutofit lnSpcReduction="10000"/>
          </a:bodyPr>
          <a:lstStyle/>
          <a:p>
            <a:r>
              <a:rPr lang="en-US" u="sng" dirty="0" smtClean="0"/>
              <a:t>Example</a:t>
            </a:r>
            <a:r>
              <a:rPr lang="en-US" dirty="0" smtClean="0"/>
              <a:t>: Time </a:t>
            </a:r>
            <a:r>
              <a:rPr lang="en-US" dirty="0"/>
              <a:t>set aside </a:t>
            </a:r>
            <a:r>
              <a:rPr lang="en-US" dirty="0" smtClean="0"/>
              <a:t>for </a:t>
            </a:r>
            <a:r>
              <a:rPr lang="en-US" dirty="0"/>
              <a:t>teachers to </a:t>
            </a:r>
            <a:r>
              <a:rPr lang="en-US" dirty="0" smtClean="0"/>
              <a:t>collaborate </a:t>
            </a:r>
            <a:r>
              <a:rPr lang="en-US" dirty="0"/>
              <a:t>with colleagues </a:t>
            </a:r>
            <a:r>
              <a:rPr lang="en-US" dirty="0" smtClean="0"/>
              <a:t>is the single </a:t>
            </a:r>
            <a:r>
              <a:rPr lang="en-US" dirty="0"/>
              <a:t>biggest </a:t>
            </a:r>
            <a:r>
              <a:rPr lang="en-US" dirty="0" smtClean="0"/>
              <a:t>cost for professional </a:t>
            </a:r>
            <a:r>
              <a:rPr lang="en-US" dirty="0"/>
              <a:t>development </a:t>
            </a:r>
            <a:r>
              <a:rPr lang="en-US" dirty="0" smtClean="0"/>
              <a:t>at </a:t>
            </a:r>
            <a:r>
              <a:rPr lang="en-US" dirty="0"/>
              <a:t>the school </a:t>
            </a:r>
            <a:r>
              <a:rPr lang="en-US" dirty="0" smtClean="0"/>
              <a:t>level.</a:t>
            </a:r>
          </a:p>
          <a:p>
            <a:r>
              <a:rPr lang="en-US" dirty="0" smtClean="0"/>
              <a:t>One study followed a group of Title I schools using this strategy as a primary activity for school improvement.</a:t>
            </a:r>
          </a:p>
          <a:p>
            <a:pPr lvl="1"/>
            <a:r>
              <a:rPr lang="en-US" dirty="0" smtClean="0"/>
              <a:t>Student outcomes improved when teacher teams used an explicit process to 1) analyze data to identify </a:t>
            </a:r>
            <a:r>
              <a:rPr lang="en-US" dirty="0"/>
              <a:t>student learning problems, </a:t>
            </a:r>
            <a:r>
              <a:rPr lang="en-US" dirty="0" smtClean="0"/>
              <a:t>2) select and try new instructional strategies, 3) reconvene and analyze student </a:t>
            </a:r>
            <a:r>
              <a:rPr lang="en-US" dirty="0"/>
              <a:t>work for evidence of impact, </a:t>
            </a:r>
            <a:r>
              <a:rPr lang="en-US" dirty="0" smtClean="0"/>
              <a:t>and 4) keep honing teaching strategies </a:t>
            </a:r>
            <a:r>
              <a:rPr lang="en-US" dirty="0"/>
              <a:t>until </a:t>
            </a:r>
            <a:r>
              <a:rPr lang="en-US" dirty="0" smtClean="0"/>
              <a:t>students achieved the desired results.</a:t>
            </a:r>
          </a:p>
          <a:p>
            <a:pPr lvl="1"/>
            <a:r>
              <a:rPr lang="en-US" dirty="0" smtClean="0"/>
              <a:t>Student outcomes did not improve when teachers used the time in less focused and structured ways, e.g., when they used the time to “share ideas.”</a:t>
            </a:r>
          </a:p>
          <a:p>
            <a:endParaRPr lang="en-US" dirty="0" smtClean="0"/>
          </a:p>
        </p:txBody>
      </p:sp>
    </p:spTree>
    <p:extLst>
      <p:ext uri="{BB962C8B-B14F-4D97-AF65-F5344CB8AC3E}">
        <p14:creationId xmlns:p14="http://schemas.microsoft.com/office/powerpoint/2010/main" val="169093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3. </a:t>
            </a:r>
            <a:r>
              <a:rPr lang="en-US" dirty="0"/>
              <a:t>Other kinds of federal, state, and local dollars can be used to fund improvement activities</a:t>
            </a:r>
          </a:p>
        </p:txBody>
      </p:sp>
      <p:sp>
        <p:nvSpPr>
          <p:cNvPr id="3" name="Content Placeholder 2"/>
          <p:cNvSpPr>
            <a:spLocks noGrp="1"/>
          </p:cNvSpPr>
          <p:nvPr>
            <p:ph idx="1"/>
          </p:nvPr>
        </p:nvSpPr>
        <p:spPr>
          <a:xfrm>
            <a:off x="838200" y="1802296"/>
            <a:ext cx="10515600" cy="4374667"/>
          </a:xfrm>
        </p:spPr>
        <p:txBody>
          <a:bodyPr>
            <a:normAutofit/>
          </a:bodyPr>
          <a:lstStyle/>
          <a:p>
            <a:r>
              <a:rPr lang="en-US" dirty="0" smtClean="0"/>
              <a:t>Federal Title I, Part A – “Schoolwide” Option</a:t>
            </a:r>
          </a:p>
          <a:p>
            <a:pPr lvl="1"/>
            <a:r>
              <a:rPr lang="en-US" dirty="0" smtClean="0"/>
              <a:t>Title I, Part A is the biggest source of federal K-12 funding: + $14 billion</a:t>
            </a:r>
          </a:p>
          <a:p>
            <a:pPr lvl="1"/>
            <a:r>
              <a:rPr lang="en-US" dirty="0" smtClean="0"/>
              <a:t>Qualifying Title I schools can opt to spend those funds to support a “schoolwide” improvement plan based on needs assessment.</a:t>
            </a:r>
          </a:p>
          <a:p>
            <a:pPr lvl="2"/>
            <a:r>
              <a:rPr lang="en-US" dirty="0" smtClean="0"/>
              <a:t>Requires 40% poverty threshold, but ESSA allows states to waive that requirement.</a:t>
            </a:r>
          </a:p>
          <a:p>
            <a:pPr lvl="2"/>
            <a:r>
              <a:rPr lang="en-US" dirty="0" smtClean="0"/>
              <a:t>70 percent of Title I schools </a:t>
            </a:r>
            <a:r>
              <a:rPr lang="en-US" i="1" dirty="0" smtClean="0"/>
              <a:t>already</a:t>
            </a:r>
            <a:r>
              <a:rPr lang="en-US" dirty="0" smtClean="0"/>
              <a:t> use this “schoolwide” option.</a:t>
            </a:r>
          </a:p>
          <a:p>
            <a:pPr lvl="1"/>
            <a:r>
              <a:rPr lang="en-US" dirty="0" smtClean="0"/>
              <a:t>Schools have broad flexibility in selecting improvement activities, as long as they addresses a priority identified in the needs assessment.</a:t>
            </a:r>
          </a:p>
          <a:p>
            <a:pPr lvl="1"/>
            <a:r>
              <a:rPr lang="en-US" dirty="0" smtClean="0"/>
              <a:t>Schools can “consolidate” other federal funds with these funds.</a:t>
            </a:r>
          </a:p>
          <a:p>
            <a:pPr lvl="1"/>
            <a:r>
              <a:rPr lang="en-US" dirty="0" smtClean="0"/>
              <a:t>HOWEVER, many schools still do not understand/believe they have this much flexibility, and states have not been diligent in addressing misunderstandings.</a:t>
            </a:r>
          </a:p>
        </p:txBody>
      </p:sp>
    </p:spTree>
    <p:extLst>
      <p:ext uri="{BB962C8B-B14F-4D97-AF65-F5344CB8AC3E}">
        <p14:creationId xmlns:p14="http://schemas.microsoft.com/office/powerpoint/2010/main" val="2119935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t>
            </a:r>
            <a:r>
              <a:rPr lang="en-US" b="1" dirty="0"/>
              <a:t>Other kinds of federal, state, and local dollars can be used to fund improvement activities</a:t>
            </a:r>
          </a:p>
        </p:txBody>
      </p:sp>
      <p:sp>
        <p:nvSpPr>
          <p:cNvPr id="3" name="Content Placeholder 2"/>
          <p:cNvSpPr>
            <a:spLocks noGrp="1"/>
          </p:cNvSpPr>
          <p:nvPr>
            <p:ph idx="1"/>
          </p:nvPr>
        </p:nvSpPr>
        <p:spPr>
          <a:xfrm>
            <a:off x="838199" y="1616768"/>
            <a:ext cx="11022497" cy="4837042"/>
          </a:xfrm>
        </p:spPr>
        <p:txBody>
          <a:bodyPr>
            <a:normAutofit fontScale="85000" lnSpcReduction="10000"/>
          </a:bodyPr>
          <a:lstStyle/>
          <a:p>
            <a:r>
              <a:rPr lang="en-US" dirty="0" smtClean="0"/>
              <a:t>In September, U.S. ED issued guidance with examples of how Title I “Schoolwide” funds can be used for a range of improvement activities, such as</a:t>
            </a:r>
          </a:p>
          <a:p>
            <a:pPr lvl="1"/>
            <a:r>
              <a:rPr lang="en-US" dirty="0" smtClean="0"/>
              <a:t>High-quality </a:t>
            </a:r>
            <a:r>
              <a:rPr lang="en-US" dirty="0"/>
              <a:t>preschool or full-day </a:t>
            </a:r>
            <a:r>
              <a:rPr lang="en-US" dirty="0" smtClean="0"/>
              <a:t>kindergarten</a:t>
            </a:r>
          </a:p>
          <a:p>
            <a:pPr lvl="1"/>
            <a:r>
              <a:rPr lang="en-US" dirty="0" smtClean="0"/>
              <a:t>Recruitment </a:t>
            </a:r>
            <a:r>
              <a:rPr lang="en-US" dirty="0"/>
              <a:t>and retention of effective </a:t>
            </a:r>
            <a:r>
              <a:rPr lang="en-US" dirty="0" smtClean="0"/>
              <a:t>teachers</a:t>
            </a:r>
          </a:p>
          <a:p>
            <a:pPr lvl="1"/>
            <a:r>
              <a:rPr lang="en-US" dirty="0" smtClean="0"/>
              <a:t>Instructional </a:t>
            </a:r>
            <a:r>
              <a:rPr lang="en-US" dirty="0"/>
              <a:t>coaches to provide high-quality, school-based professional </a:t>
            </a:r>
            <a:r>
              <a:rPr lang="en-US" dirty="0" smtClean="0"/>
              <a:t>development</a:t>
            </a:r>
          </a:p>
          <a:p>
            <a:pPr lvl="1"/>
            <a:r>
              <a:rPr lang="en-US" dirty="0" smtClean="0"/>
              <a:t>Increased </a:t>
            </a:r>
            <a:r>
              <a:rPr lang="en-US" dirty="0"/>
              <a:t>learning </a:t>
            </a:r>
            <a:r>
              <a:rPr lang="en-US" dirty="0" smtClean="0"/>
              <a:t>time</a:t>
            </a:r>
          </a:p>
          <a:p>
            <a:pPr lvl="1"/>
            <a:r>
              <a:rPr lang="en-US" dirty="0" smtClean="0"/>
              <a:t>Evidence-based </a:t>
            </a:r>
            <a:r>
              <a:rPr lang="en-US" dirty="0"/>
              <a:t>strategies to accelerate the acquisition of content knowledge for English </a:t>
            </a:r>
            <a:r>
              <a:rPr lang="en-US" dirty="0" smtClean="0"/>
              <a:t>learners </a:t>
            </a:r>
          </a:p>
          <a:p>
            <a:pPr lvl="1"/>
            <a:r>
              <a:rPr lang="en-US" dirty="0" smtClean="0"/>
              <a:t>Activities to </a:t>
            </a:r>
            <a:r>
              <a:rPr lang="en-US" dirty="0"/>
              <a:t>increase access </a:t>
            </a:r>
            <a:r>
              <a:rPr lang="en-US" dirty="0" smtClean="0"/>
              <a:t>to and </a:t>
            </a:r>
            <a:r>
              <a:rPr lang="en-US" dirty="0"/>
              <a:t>prepare students for success in </a:t>
            </a:r>
            <a:r>
              <a:rPr lang="en-US" dirty="0" smtClean="0"/>
              <a:t>advanced coursework</a:t>
            </a:r>
          </a:p>
          <a:p>
            <a:pPr lvl="1"/>
            <a:r>
              <a:rPr lang="en-US" dirty="0" smtClean="0"/>
              <a:t>Counseling, mentoring, or other strategies to improve non-academic skills</a:t>
            </a:r>
          </a:p>
          <a:p>
            <a:pPr lvl="1"/>
            <a:r>
              <a:rPr lang="en-US" dirty="0" smtClean="0"/>
              <a:t>Interventions to improve school climate</a:t>
            </a:r>
          </a:p>
          <a:p>
            <a:pPr lvl="1"/>
            <a:r>
              <a:rPr lang="en-US" dirty="0" smtClean="0"/>
              <a:t>Equipment</a:t>
            </a:r>
            <a:r>
              <a:rPr lang="en-US" dirty="0"/>
              <a:t>, materials, and training </a:t>
            </a:r>
            <a:r>
              <a:rPr lang="en-US" dirty="0" smtClean="0"/>
              <a:t>to analyze </a:t>
            </a:r>
            <a:r>
              <a:rPr lang="en-US" dirty="0"/>
              <a:t>student achievement data to monitor progress, alert the school to struggling students, and drive decision </a:t>
            </a:r>
            <a:r>
              <a:rPr lang="en-US" dirty="0" smtClean="0"/>
              <a:t>making</a:t>
            </a:r>
            <a:endParaRPr lang="en-US" dirty="0"/>
          </a:p>
          <a:p>
            <a:pPr lvl="1"/>
            <a:r>
              <a:rPr lang="en-US" dirty="0" smtClean="0"/>
              <a:t>“Response-to-intervention” </a:t>
            </a:r>
            <a:r>
              <a:rPr lang="en-US" dirty="0"/>
              <a:t>strategies </a:t>
            </a:r>
            <a:r>
              <a:rPr lang="en-US" dirty="0" smtClean="0"/>
              <a:t>for </a:t>
            </a:r>
            <a:r>
              <a:rPr lang="en-US" dirty="0"/>
              <a:t>early identification of students with learning or behavioral needs and </a:t>
            </a:r>
            <a:r>
              <a:rPr lang="en-US" dirty="0" smtClean="0"/>
              <a:t>tiered interventions based on need</a:t>
            </a:r>
            <a:endParaRPr lang="en-US" dirty="0"/>
          </a:p>
          <a:p>
            <a:pPr lvl="1"/>
            <a:r>
              <a:rPr lang="en-US" dirty="0" smtClean="0"/>
              <a:t>Activities shown </a:t>
            </a:r>
            <a:r>
              <a:rPr lang="en-US" dirty="0"/>
              <a:t>to be effective at increasing family and community engagement in the </a:t>
            </a:r>
            <a:r>
              <a:rPr lang="en-US" dirty="0" smtClean="0"/>
              <a:t>school</a:t>
            </a:r>
            <a:endParaRPr lang="en-US" dirty="0"/>
          </a:p>
        </p:txBody>
      </p:sp>
    </p:spTree>
    <p:extLst>
      <p:ext uri="{BB962C8B-B14F-4D97-AF65-F5344CB8AC3E}">
        <p14:creationId xmlns:p14="http://schemas.microsoft.com/office/powerpoint/2010/main" val="1136619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520</TotalTime>
  <Words>2828</Words>
  <Application>Microsoft Macintosh PowerPoint</Application>
  <PresentationFormat>Widescreen</PresentationFormat>
  <Paragraphs>335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Calibri Light</vt:lpstr>
      <vt:lpstr>Wingdings</vt:lpstr>
      <vt:lpstr>Arial</vt:lpstr>
      <vt:lpstr>Office Theme</vt:lpstr>
      <vt:lpstr>PowerPoint Presentation</vt:lpstr>
      <vt:lpstr>ESSA’s Big “School Improvement Fund”</vt:lpstr>
      <vt:lpstr>Key Context for State Decisions about School Improvement Funds</vt:lpstr>
      <vt:lpstr>1. Many improvement activities will not require additional funding</vt:lpstr>
      <vt:lpstr>1. Many improvement activities will not require additional funding</vt:lpstr>
      <vt:lpstr>2. Schools can often leverage existing resources more effectively</vt:lpstr>
      <vt:lpstr>2. Schools can often leverage existing resources more effectively</vt:lpstr>
      <vt:lpstr>3. Other kinds of federal, state, and local dollars can be used to fund improvement activities</vt:lpstr>
      <vt:lpstr>3. Other kinds of federal, state, and local dollars can be used to fund improvement activities</vt:lpstr>
      <vt:lpstr>3. Other kinds of federal, state, and local dollars can be used to fund improvement activities</vt:lpstr>
      <vt:lpstr>3. Other kinds of federal, state, and local dollars can be used to fund improvement activities</vt:lpstr>
      <vt:lpstr>From Two Federal Improvement Funds to One</vt:lpstr>
      <vt:lpstr>Title I “7% Set-Aside” – Some Basics</vt:lpstr>
      <vt:lpstr>Title I “7% Set-Aside” – Some Basics, continued</vt:lpstr>
      <vt:lpstr>Title I “7% Set-Aside” – Some Basics, continued</vt:lpstr>
      <vt:lpstr>Some Major State Decision Points</vt:lpstr>
      <vt:lpstr>That Gives States Lots of Leeway …  Let’s Consider Just the First Two Decision Points</vt:lpstr>
      <vt:lpstr>Close Up on Colorado’s Competitive Grants</vt:lpstr>
      <vt:lpstr>Reminder: Only Federal Constraint on Use of Set-Aside Funds Is “Evidence-Based”</vt:lpstr>
      <vt:lpstr>State “Design Decisions” Can Have Huge Consequences … Thought Exercise</vt:lpstr>
      <vt:lpstr>State “Design Decisions” Can Have Huge Consequences … Thought Exercise</vt:lpstr>
      <vt:lpstr>State “Design Decisions” Can Have Huge Consequences … Thought Exercise</vt:lpstr>
      <vt:lpstr>Bottom Line</vt:lpstr>
      <vt:lpstr>Discussion</vt:lpstr>
      <vt:lpstr>Additional Information for Context </vt:lpstr>
      <vt:lpstr>Inflation-Adjusted Change in K12 Spending Per Student, 2008-2014</vt:lpstr>
      <vt:lpstr>State and Local Funding Equity</vt:lpstr>
      <vt:lpstr>PowerPoint Presentation</vt:lpstr>
      <vt:lpstr>PowerPoint Presentation</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Allie Nambo</dc:creator>
  <cp:lastModifiedBy>Craig Jerald</cp:lastModifiedBy>
  <cp:revision>125</cp:revision>
  <dcterms:created xsi:type="dcterms:W3CDTF">2015-04-30T15:37:04Z</dcterms:created>
  <dcterms:modified xsi:type="dcterms:W3CDTF">2016-10-21T18:11:56Z</dcterms:modified>
</cp:coreProperties>
</file>