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58" r:id="rId4"/>
    <p:sldId id="265" r:id="rId5"/>
    <p:sldId id="261" r:id="rId6"/>
    <p:sldId id="259" r:id="rId7"/>
    <p:sldId id="260" r:id="rId8"/>
    <p:sldId id="262" r:id="rId9"/>
    <p:sldId id="268" r:id="rId10"/>
    <p:sldId id="263" r:id="rId11"/>
    <p:sldId id="264" r:id="rId12"/>
    <p:sldId id="266" r:id="rId13"/>
    <p:sldId id="269" r:id="rId14"/>
    <p:sldId id="280" r:id="rId15"/>
    <p:sldId id="281" r:id="rId16"/>
    <p:sldId id="282" r:id="rId17"/>
    <p:sldId id="283" r:id="rId18"/>
    <p:sldId id="284" r:id="rId19"/>
    <p:sldId id="285" r:id="rId20"/>
    <p:sldId id="286" r:id="rId21"/>
    <p:sldId id="287" r:id="rId22"/>
    <p:sldId id="288" r:id="rId23"/>
    <p:sldId id="289" r:id="rId24"/>
    <p:sldId id="279" r:id="rId25"/>
    <p:sldId id="26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B2B8"/>
    <a:srgbClr val="F98F28"/>
    <a:srgbClr val="C83C2A"/>
    <a:srgbClr val="687378"/>
    <a:srgbClr val="686978"/>
    <a:srgbClr val="C031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79" autoAdjust="0"/>
    <p:restoredTop sz="61893" autoAdjust="0"/>
  </p:normalViewPr>
  <p:slideViewPr>
    <p:cSldViewPr snapToGrid="0">
      <p:cViewPr varScale="1">
        <p:scale>
          <a:sx n="46" d="100"/>
          <a:sy n="46" d="100"/>
        </p:scale>
        <p:origin x="2004"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2FFC2A-A1F4-4C7A-B07F-2954782496DA}"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001A8F5B-331A-4973-898A-B30F43564509}">
      <dgm:prSet phldrT="[Text]" custT="1"/>
      <dgm:spPr>
        <a:solidFill>
          <a:srgbClr val="C00000"/>
        </a:solidFill>
      </dgm:spPr>
      <dgm:t>
        <a:bodyPr/>
        <a:lstStyle/>
        <a:p>
          <a:pPr algn="ctr"/>
          <a:r>
            <a:rPr lang="en-US" sz="1200" b="1" dirty="0" smtClean="0"/>
            <a:t>School Improvement</a:t>
          </a:r>
          <a:endParaRPr lang="en-US" sz="1200" b="1" dirty="0"/>
        </a:p>
      </dgm:t>
    </dgm:pt>
    <dgm:pt modelId="{191FECE1-9F9E-4318-9BAF-A56F7CC4236F}" type="parTrans" cxnId="{159CD655-DE8A-4CED-A06A-0EFE3E24DDF9}">
      <dgm:prSet/>
      <dgm:spPr/>
      <dgm:t>
        <a:bodyPr/>
        <a:lstStyle/>
        <a:p>
          <a:endParaRPr lang="en-US"/>
        </a:p>
      </dgm:t>
    </dgm:pt>
    <dgm:pt modelId="{1D0B1CC7-C66E-4C54-80AC-900897EE0088}" type="sibTrans" cxnId="{159CD655-DE8A-4CED-A06A-0EFE3E24DDF9}">
      <dgm:prSet custT="1"/>
      <dgm:spPr>
        <a:solidFill>
          <a:srgbClr val="C00000"/>
        </a:solidFill>
      </dgm:spPr>
      <dgm:t>
        <a:bodyPr/>
        <a:lstStyle/>
        <a:p>
          <a:r>
            <a:rPr lang="en-US" sz="1400" b="1" dirty="0" smtClean="0"/>
            <a:t>Accountability </a:t>
          </a:r>
          <a:endParaRPr lang="en-US" sz="1400" b="1" dirty="0"/>
        </a:p>
      </dgm:t>
    </dgm:pt>
    <dgm:pt modelId="{FCE1E8EE-F6CA-4F61-A8CC-F304DCAFB6BD}">
      <dgm:prSet phldrT="[Text]"/>
      <dgm:spPr>
        <a:solidFill>
          <a:schemeClr val="accent5">
            <a:lumMod val="50000"/>
          </a:schemeClr>
        </a:solidFill>
      </dgm:spPr>
      <dgm:t>
        <a:bodyPr/>
        <a:lstStyle/>
        <a:p>
          <a:r>
            <a:rPr lang="en-US" b="1" dirty="0" smtClean="0"/>
            <a:t>ESSA</a:t>
          </a:r>
          <a:endParaRPr lang="en-US" b="1" dirty="0"/>
        </a:p>
      </dgm:t>
    </dgm:pt>
    <dgm:pt modelId="{B424933D-6D5A-4B78-BECD-5DE5529A9D6A}" type="parTrans" cxnId="{B7D858E2-3046-4F42-9623-26164CB25EF8}">
      <dgm:prSet/>
      <dgm:spPr/>
      <dgm:t>
        <a:bodyPr/>
        <a:lstStyle/>
        <a:p>
          <a:endParaRPr lang="en-US"/>
        </a:p>
      </dgm:t>
    </dgm:pt>
    <dgm:pt modelId="{525F8DDF-CEE3-452D-9B4E-EA5FE27B1D8F}" type="sibTrans" cxnId="{B7D858E2-3046-4F42-9623-26164CB25EF8}">
      <dgm:prSet/>
      <dgm:spPr/>
      <dgm:t>
        <a:bodyPr/>
        <a:lstStyle/>
        <a:p>
          <a:r>
            <a:rPr lang="en-US" b="1" dirty="0" smtClean="0"/>
            <a:t>Innovative Assessment Pilots</a:t>
          </a:r>
          <a:endParaRPr lang="en-US" b="1" dirty="0"/>
        </a:p>
      </dgm:t>
    </dgm:pt>
    <dgm:pt modelId="{BEB76847-D95A-4070-BDF6-78A7CDDBAACC}">
      <dgm:prSet phldrT="[Text]" phldr="1"/>
      <dgm:spPr/>
      <dgm:t>
        <a:bodyPr/>
        <a:lstStyle/>
        <a:p>
          <a:endParaRPr lang="en-US" dirty="0"/>
        </a:p>
      </dgm:t>
    </dgm:pt>
    <dgm:pt modelId="{26112355-E86D-46EF-AFCD-740767AC6241}" type="parTrans" cxnId="{86AA774A-2A29-4358-950E-62156002AD39}">
      <dgm:prSet/>
      <dgm:spPr/>
      <dgm:t>
        <a:bodyPr/>
        <a:lstStyle/>
        <a:p>
          <a:endParaRPr lang="en-US"/>
        </a:p>
      </dgm:t>
    </dgm:pt>
    <dgm:pt modelId="{2BB3500E-956E-4673-835D-C876F4447661}" type="sibTrans" cxnId="{86AA774A-2A29-4358-950E-62156002AD39}">
      <dgm:prSet/>
      <dgm:spPr/>
      <dgm:t>
        <a:bodyPr/>
        <a:lstStyle/>
        <a:p>
          <a:endParaRPr lang="en-US"/>
        </a:p>
      </dgm:t>
    </dgm:pt>
    <dgm:pt modelId="{70261E61-3C7B-4497-B8E0-FC60FBB3024C}">
      <dgm:prSet phldrT="[Text]"/>
      <dgm:spPr/>
      <dgm:t>
        <a:bodyPr/>
        <a:lstStyle/>
        <a:p>
          <a:r>
            <a:rPr lang="en-US" b="1" dirty="0" smtClean="0"/>
            <a:t>English Learners</a:t>
          </a:r>
          <a:endParaRPr lang="en-US" b="1" dirty="0"/>
        </a:p>
      </dgm:t>
    </dgm:pt>
    <dgm:pt modelId="{BB88D2D9-9EB6-4FB4-B436-55D90227B2BA}" type="parTrans" cxnId="{423711F4-C56D-487E-9FEF-93431C1A6D48}">
      <dgm:prSet/>
      <dgm:spPr/>
      <dgm:t>
        <a:bodyPr/>
        <a:lstStyle/>
        <a:p>
          <a:endParaRPr lang="en-US"/>
        </a:p>
      </dgm:t>
    </dgm:pt>
    <dgm:pt modelId="{E7798728-990B-4DE2-AE4E-056DAE7D9715}" type="sibTrans" cxnId="{423711F4-C56D-487E-9FEF-93431C1A6D48}">
      <dgm:prSet/>
      <dgm:spPr/>
      <dgm:t>
        <a:bodyPr/>
        <a:lstStyle/>
        <a:p>
          <a:r>
            <a:rPr lang="en-US" b="1" dirty="0" smtClean="0"/>
            <a:t>Teacher &amp; Leader Quality </a:t>
          </a:r>
          <a:endParaRPr lang="en-US" b="1" dirty="0"/>
        </a:p>
      </dgm:t>
    </dgm:pt>
    <dgm:pt modelId="{46D4B5BF-CA95-4DCD-A057-1782699D8FD3}" type="pres">
      <dgm:prSet presAssocID="{972FFC2A-A1F4-4C7A-B07F-2954782496DA}" presName="Name0" presStyleCnt="0">
        <dgm:presLayoutVars>
          <dgm:chMax/>
          <dgm:chPref/>
          <dgm:dir/>
          <dgm:animLvl val="lvl"/>
        </dgm:presLayoutVars>
      </dgm:prSet>
      <dgm:spPr/>
      <dgm:t>
        <a:bodyPr/>
        <a:lstStyle/>
        <a:p>
          <a:endParaRPr lang="en-US"/>
        </a:p>
      </dgm:t>
    </dgm:pt>
    <dgm:pt modelId="{73CC4404-5DC4-446C-9952-F093849EDD01}" type="pres">
      <dgm:prSet presAssocID="{001A8F5B-331A-4973-898A-B30F43564509}" presName="composite" presStyleCnt="0"/>
      <dgm:spPr/>
    </dgm:pt>
    <dgm:pt modelId="{59956C2C-53BF-49C7-8E44-F1E9D31B32A3}" type="pres">
      <dgm:prSet presAssocID="{001A8F5B-331A-4973-898A-B30F43564509}" presName="Parent1" presStyleLbl="node1" presStyleIdx="0" presStyleCnt="6" custScaleX="102981" custLinFactNeighborX="604" custLinFactNeighborY="1052">
        <dgm:presLayoutVars>
          <dgm:chMax val="1"/>
          <dgm:chPref val="1"/>
          <dgm:bulletEnabled val="1"/>
        </dgm:presLayoutVars>
      </dgm:prSet>
      <dgm:spPr/>
      <dgm:t>
        <a:bodyPr/>
        <a:lstStyle/>
        <a:p>
          <a:endParaRPr lang="en-US"/>
        </a:p>
      </dgm:t>
    </dgm:pt>
    <dgm:pt modelId="{EA1C98C4-5C5A-453E-B1AC-E34786A4796E}" type="pres">
      <dgm:prSet presAssocID="{001A8F5B-331A-4973-898A-B30F43564509}" presName="Childtext1" presStyleLbl="revTx" presStyleIdx="0" presStyleCnt="3">
        <dgm:presLayoutVars>
          <dgm:chMax val="0"/>
          <dgm:chPref val="0"/>
          <dgm:bulletEnabled val="1"/>
        </dgm:presLayoutVars>
      </dgm:prSet>
      <dgm:spPr/>
      <dgm:t>
        <a:bodyPr/>
        <a:lstStyle/>
        <a:p>
          <a:endParaRPr lang="en-US"/>
        </a:p>
      </dgm:t>
    </dgm:pt>
    <dgm:pt modelId="{A947C783-3EAE-485D-9B1E-A70F39DF5497}" type="pres">
      <dgm:prSet presAssocID="{001A8F5B-331A-4973-898A-B30F43564509}" presName="BalanceSpacing" presStyleCnt="0"/>
      <dgm:spPr/>
    </dgm:pt>
    <dgm:pt modelId="{5F15A666-0A4F-401D-BF1A-1AF6E2AB94C1}" type="pres">
      <dgm:prSet presAssocID="{001A8F5B-331A-4973-898A-B30F43564509}" presName="BalanceSpacing1" presStyleCnt="0"/>
      <dgm:spPr/>
    </dgm:pt>
    <dgm:pt modelId="{BD35ECFD-29D6-4D89-AEA4-EC6F561FCFD2}" type="pres">
      <dgm:prSet presAssocID="{1D0B1CC7-C66E-4C54-80AC-900897EE0088}" presName="Accent1Text" presStyleLbl="node1" presStyleIdx="1" presStyleCnt="6"/>
      <dgm:spPr/>
      <dgm:t>
        <a:bodyPr/>
        <a:lstStyle/>
        <a:p>
          <a:endParaRPr lang="en-US"/>
        </a:p>
      </dgm:t>
    </dgm:pt>
    <dgm:pt modelId="{E535D8E4-70A5-4AA4-9CC1-F3150E5DC7C1}" type="pres">
      <dgm:prSet presAssocID="{1D0B1CC7-C66E-4C54-80AC-900897EE0088}" presName="spaceBetweenRectangles" presStyleCnt="0"/>
      <dgm:spPr/>
    </dgm:pt>
    <dgm:pt modelId="{5E6FEDB9-9F50-4375-87C6-EA3A5AB253FE}" type="pres">
      <dgm:prSet presAssocID="{FCE1E8EE-F6CA-4F61-A8CC-F304DCAFB6BD}" presName="composite" presStyleCnt="0"/>
      <dgm:spPr/>
    </dgm:pt>
    <dgm:pt modelId="{257E2974-99CF-4462-9C98-61E3A30BA132}" type="pres">
      <dgm:prSet presAssocID="{FCE1E8EE-F6CA-4F61-A8CC-F304DCAFB6BD}" presName="Parent1" presStyleLbl="node1" presStyleIdx="2" presStyleCnt="6">
        <dgm:presLayoutVars>
          <dgm:chMax val="1"/>
          <dgm:chPref val="1"/>
          <dgm:bulletEnabled val="1"/>
        </dgm:presLayoutVars>
      </dgm:prSet>
      <dgm:spPr/>
      <dgm:t>
        <a:bodyPr/>
        <a:lstStyle/>
        <a:p>
          <a:endParaRPr lang="en-US"/>
        </a:p>
      </dgm:t>
    </dgm:pt>
    <dgm:pt modelId="{B4E981CB-0335-49F7-A700-9CF44C1D23AB}" type="pres">
      <dgm:prSet presAssocID="{FCE1E8EE-F6CA-4F61-A8CC-F304DCAFB6BD}" presName="Childtext1" presStyleLbl="revTx" presStyleIdx="1" presStyleCnt="3">
        <dgm:presLayoutVars>
          <dgm:chMax val="0"/>
          <dgm:chPref val="0"/>
          <dgm:bulletEnabled val="1"/>
        </dgm:presLayoutVars>
      </dgm:prSet>
      <dgm:spPr/>
      <dgm:t>
        <a:bodyPr/>
        <a:lstStyle/>
        <a:p>
          <a:endParaRPr lang="en-US"/>
        </a:p>
      </dgm:t>
    </dgm:pt>
    <dgm:pt modelId="{D15E9979-7A4A-4BE3-9B14-6766ACA6AE0A}" type="pres">
      <dgm:prSet presAssocID="{FCE1E8EE-F6CA-4F61-A8CC-F304DCAFB6BD}" presName="BalanceSpacing" presStyleCnt="0"/>
      <dgm:spPr/>
    </dgm:pt>
    <dgm:pt modelId="{EB5D4EF6-8616-4D37-9927-B971714FF6FE}" type="pres">
      <dgm:prSet presAssocID="{FCE1E8EE-F6CA-4F61-A8CC-F304DCAFB6BD}" presName="BalanceSpacing1" presStyleCnt="0"/>
      <dgm:spPr/>
    </dgm:pt>
    <dgm:pt modelId="{4DF2D94B-C999-4117-81A6-F0322D9AEC6F}" type="pres">
      <dgm:prSet presAssocID="{525F8DDF-CEE3-452D-9B4E-EA5FE27B1D8F}" presName="Accent1Text" presStyleLbl="node1" presStyleIdx="3" presStyleCnt="6"/>
      <dgm:spPr/>
      <dgm:t>
        <a:bodyPr/>
        <a:lstStyle/>
        <a:p>
          <a:endParaRPr lang="en-US"/>
        </a:p>
      </dgm:t>
    </dgm:pt>
    <dgm:pt modelId="{6DAAEA9F-FB7C-4DD1-AE37-24C6686C597C}" type="pres">
      <dgm:prSet presAssocID="{525F8DDF-CEE3-452D-9B4E-EA5FE27B1D8F}" presName="spaceBetweenRectangles" presStyleCnt="0"/>
      <dgm:spPr/>
    </dgm:pt>
    <dgm:pt modelId="{AF01C6FC-15BC-4C26-ABE7-E1CD013F20D0}" type="pres">
      <dgm:prSet presAssocID="{70261E61-3C7B-4497-B8E0-FC60FBB3024C}" presName="composite" presStyleCnt="0"/>
      <dgm:spPr/>
    </dgm:pt>
    <dgm:pt modelId="{208F0DE7-FF0C-40E9-9B54-6230034C98BB}" type="pres">
      <dgm:prSet presAssocID="{70261E61-3C7B-4497-B8E0-FC60FBB3024C}" presName="Parent1" presStyleLbl="node1" presStyleIdx="4" presStyleCnt="6">
        <dgm:presLayoutVars>
          <dgm:chMax val="1"/>
          <dgm:chPref val="1"/>
          <dgm:bulletEnabled val="1"/>
        </dgm:presLayoutVars>
      </dgm:prSet>
      <dgm:spPr/>
      <dgm:t>
        <a:bodyPr/>
        <a:lstStyle/>
        <a:p>
          <a:endParaRPr lang="en-US"/>
        </a:p>
      </dgm:t>
    </dgm:pt>
    <dgm:pt modelId="{289DDE40-7C02-4D77-BC36-2E2002993B9D}" type="pres">
      <dgm:prSet presAssocID="{70261E61-3C7B-4497-B8E0-FC60FBB3024C}" presName="Childtext1" presStyleLbl="revTx" presStyleIdx="2" presStyleCnt="3">
        <dgm:presLayoutVars>
          <dgm:chMax val="0"/>
          <dgm:chPref val="0"/>
          <dgm:bulletEnabled val="1"/>
        </dgm:presLayoutVars>
      </dgm:prSet>
      <dgm:spPr/>
      <dgm:t>
        <a:bodyPr/>
        <a:lstStyle/>
        <a:p>
          <a:endParaRPr lang="en-US"/>
        </a:p>
      </dgm:t>
    </dgm:pt>
    <dgm:pt modelId="{8EDB3ACD-1838-4705-9B6D-92259E544B67}" type="pres">
      <dgm:prSet presAssocID="{70261E61-3C7B-4497-B8E0-FC60FBB3024C}" presName="BalanceSpacing" presStyleCnt="0"/>
      <dgm:spPr/>
    </dgm:pt>
    <dgm:pt modelId="{5C3B2E4F-C33F-4716-8CB4-AD2B85FB2AFB}" type="pres">
      <dgm:prSet presAssocID="{70261E61-3C7B-4497-B8E0-FC60FBB3024C}" presName="BalanceSpacing1" presStyleCnt="0"/>
      <dgm:spPr/>
    </dgm:pt>
    <dgm:pt modelId="{10A3AA74-5236-4142-BEE2-66FA3DB5EC71}" type="pres">
      <dgm:prSet presAssocID="{E7798728-990B-4DE2-AE4E-056DAE7D9715}" presName="Accent1Text" presStyleLbl="node1" presStyleIdx="5" presStyleCnt="6"/>
      <dgm:spPr/>
      <dgm:t>
        <a:bodyPr/>
        <a:lstStyle/>
        <a:p>
          <a:endParaRPr lang="en-US"/>
        </a:p>
      </dgm:t>
    </dgm:pt>
  </dgm:ptLst>
  <dgm:cxnLst>
    <dgm:cxn modelId="{6B746855-C640-4B89-A6CD-FB85A12B26FF}" type="presOf" srcId="{972FFC2A-A1F4-4C7A-B07F-2954782496DA}" destId="{46D4B5BF-CA95-4DCD-A057-1782699D8FD3}" srcOrd="0" destOrd="0" presId="urn:microsoft.com/office/officeart/2008/layout/AlternatingHexagons"/>
    <dgm:cxn modelId="{86AA774A-2A29-4358-950E-62156002AD39}" srcId="{FCE1E8EE-F6CA-4F61-A8CC-F304DCAFB6BD}" destId="{BEB76847-D95A-4070-BDF6-78A7CDDBAACC}" srcOrd="0" destOrd="0" parTransId="{26112355-E86D-46EF-AFCD-740767AC6241}" sibTransId="{2BB3500E-956E-4673-835D-C876F4447661}"/>
    <dgm:cxn modelId="{B7D858E2-3046-4F42-9623-26164CB25EF8}" srcId="{972FFC2A-A1F4-4C7A-B07F-2954782496DA}" destId="{FCE1E8EE-F6CA-4F61-A8CC-F304DCAFB6BD}" srcOrd="1" destOrd="0" parTransId="{B424933D-6D5A-4B78-BECD-5DE5529A9D6A}" sibTransId="{525F8DDF-CEE3-452D-9B4E-EA5FE27B1D8F}"/>
    <dgm:cxn modelId="{E3CAEA9B-C0AC-41DE-9AAF-351494789AED}" type="presOf" srcId="{1D0B1CC7-C66E-4C54-80AC-900897EE0088}" destId="{BD35ECFD-29D6-4D89-AEA4-EC6F561FCFD2}" srcOrd="0" destOrd="0" presId="urn:microsoft.com/office/officeart/2008/layout/AlternatingHexagons"/>
    <dgm:cxn modelId="{8FE2417D-2A9C-4F97-9E4F-BB6ECA360E19}" type="presOf" srcId="{E7798728-990B-4DE2-AE4E-056DAE7D9715}" destId="{10A3AA74-5236-4142-BEE2-66FA3DB5EC71}" srcOrd="0" destOrd="0" presId="urn:microsoft.com/office/officeart/2008/layout/AlternatingHexagons"/>
    <dgm:cxn modelId="{7381516D-A485-4D65-AA19-698850B9D3C0}" type="presOf" srcId="{70261E61-3C7B-4497-B8E0-FC60FBB3024C}" destId="{208F0DE7-FF0C-40E9-9B54-6230034C98BB}" srcOrd="0" destOrd="0" presId="urn:microsoft.com/office/officeart/2008/layout/AlternatingHexagons"/>
    <dgm:cxn modelId="{159CD655-DE8A-4CED-A06A-0EFE3E24DDF9}" srcId="{972FFC2A-A1F4-4C7A-B07F-2954782496DA}" destId="{001A8F5B-331A-4973-898A-B30F43564509}" srcOrd="0" destOrd="0" parTransId="{191FECE1-9F9E-4318-9BAF-A56F7CC4236F}" sibTransId="{1D0B1CC7-C66E-4C54-80AC-900897EE0088}"/>
    <dgm:cxn modelId="{2AE39994-E00F-4A61-BD9F-E661A2DDE4E4}" type="presOf" srcId="{525F8DDF-CEE3-452D-9B4E-EA5FE27B1D8F}" destId="{4DF2D94B-C999-4117-81A6-F0322D9AEC6F}" srcOrd="0" destOrd="0" presId="urn:microsoft.com/office/officeart/2008/layout/AlternatingHexagons"/>
    <dgm:cxn modelId="{AB643777-FD10-4585-8630-C09799F7F315}" type="presOf" srcId="{001A8F5B-331A-4973-898A-B30F43564509}" destId="{59956C2C-53BF-49C7-8E44-F1E9D31B32A3}" srcOrd="0" destOrd="0" presId="urn:microsoft.com/office/officeart/2008/layout/AlternatingHexagons"/>
    <dgm:cxn modelId="{423711F4-C56D-487E-9FEF-93431C1A6D48}" srcId="{972FFC2A-A1F4-4C7A-B07F-2954782496DA}" destId="{70261E61-3C7B-4497-B8E0-FC60FBB3024C}" srcOrd="2" destOrd="0" parTransId="{BB88D2D9-9EB6-4FB4-B436-55D90227B2BA}" sibTransId="{E7798728-990B-4DE2-AE4E-056DAE7D9715}"/>
    <dgm:cxn modelId="{679A7F98-1BAC-4F16-8F7E-8E2A29990EB0}" type="presOf" srcId="{FCE1E8EE-F6CA-4F61-A8CC-F304DCAFB6BD}" destId="{257E2974-99CF-4462-9C98-61E3A30BA132}" srcOrd="0" destOrd="0" presId="urn:microsoft.com/office/officeart/2008/layout/AlternatingHexagons"/>
    <dgm:cxn modelId="{8DD329E9-B6AD-40AF-9BD3-5C7F200AE61A}" type="presOf" srcId="{BEB76847-D95A-4070-BDF6-78A7CDDBAACC}" destId="{B4E981CB-0335-49F7-A700-9CF44C1D23AB}" srcOrd="0" destOrd="0" presId="urn:microsoft.com/office/officeart/2008/layout/AlternatingHexagons"/>
    <dgm:cxn modelId="{979967EA-4E79-4831-A169-01BE412A55B0}" type="presParOf" srcId="{46D4B5BF-CA95-4DCD-A057-1782699D8FD3}" destId="{73CC4404-5DC4-446C-9952-F093849EDD01}" srcOrd="0" destOrd="0" presId="urn:microsoft.com/office/officeart/2008/layout/AlternatingHexagons"/>
    <dgm:cxn modelId="{FF1E0A54-01C4-4B00-9305-57A698BB37F9}" type="presParOf" srcId="{73CC4404-5DC4-446C-9952-F093849EDD01}" destId="{59956C2C-53BF-49C7-8E44-F1E9D31B32A3}" srcOrd="0" destOrd="0" presId="urn:microsoft.com/office/officeart/2008/layout/AlternatingHexagons"/>
    <dgm:cxn modelId="{7C89ACF8-3F8E-48B3-8DB8-383C42F3CEE4}" type="presParOf" srcId="{73CC4404-5DC4-446C-9952-F093849EDD01}" destId="{EA1C98C4-5C5A-453E-B1AC-E34786A4796E}" srcOrd="1" destOrd="0" presId="urn:microsoft.com/office/officeart/2008/layout/AlternatingHexagons"/>
    <dgm:cxn modelId="{FEE70EEB-23D1-4363-811A-E61162F30BBC}" type="presParOf" srcId="{73CC4404-5DC4-446C-9952-F093849EDD01}" destId="{A947C783-3EAE-485D-9B1E-A70F39DF5497}" srcOrd="2" destOrd="0" presId="urn:microsoft.com/office/officeart/2008/layout/AlternatingHexagons"/>
    <dgm:cxn modelId="{2BAD2F4F-EFBB-4FD8-A172-81F1AAE530F0}" type="presParOf" srcId="{73CC4404-5DC4-446C-9952-F093849EDD01}" destId="{5F15A666-0A4F-401D-BF1A-1AF6E2AB94C1}" srcOrd="3" destOrd="0" presId="urn:microsoft.com/office/officeart/2008/layout/AlternatingHexagons"/>
    <dgm:cxn modelId="{537283B1-F378-484D-8BA6-7E368E70FD4C}" type="presParOf" srcId="{73CC4404-5DC4-446C-9952-F093849EDD01}" destId="{BD35ECFD-29D6-4D89-AEA4-EC6F561FCFD2}" srcOrd="4" destOrd="0" presId="urn:microsoft.com/office/officeart/2008/layout/AlternatingHexagons"/>
    <dgm:cxn modelId="{02EB5CBF-DCFA-432F-ACEE-85E347D6C10B}" type="presParOf" srcId="{46D4B5BF-CA95-4DCD-A057-1782699D8FD3}" destId="{E535D8E4-70A5-4AA4-9CC1-F3150E5DC7C1}" srcOrd="1" destOrd="0" presId="urn:microsoft.com/office/officeart/2008/layout/AlternatingHexagons"/>
    <dgm:cxn modelId="{B3A7C06E-B13A-4341-824D-128A75BCA432}" type="presParOf" srcId="{46D4B5BF-CA95-4DCD-A057-1782699D8FD3}" destId="{5E6FEDB9-9F50-4375-87C6-EA3A5AB253FE}" srcOrd="2" destOrd="0" presId="urn:microsoft.com/office/officeart/2008/layout/AlternatingHexagons"/>
    <dgm:cxn modelId="{5A19DCBC-72F4-40FC-89FD-C1FB0DEBAA93}" type="presParOf" srcId="{5E6FEDB9-9F50-4375-87C6-EA3A5AB253FE}" destId="{257E2974-99CF-4462-9C98-61E3A30BA132}" srcOrd="0" destOrd="0" presId="urn:microsoft.com/office/officeart/2008/layout/AlternatingHexagons"/>
    <dgm:cxn modelId="{70E01C41-0753-4E65-8B69-4B5BC488568F}" type="presParOf" srcId="{5E6FEDB9-9F50-4375-87C6-EA3A5AB253FE}" destId="{B4E981CB-0335-49F7-A700-9CF44C1D23AB}" srcOrd="1" destOrd="0" presId="urn:microsoft.com/office/officeart/2008/layout/AlternatingHexagons"/>
    <dgm:cxn modelId="{6E6BE910-11DD-4547-B97A-F9B82313DE73}" type="presParOf" srcId="{5E6FEDB9-9F50-4375-87C6-EA3A5AB253FE}" destId="{D15E9979-7A4A-4BE3-9B14-6766ACA6AE0A}" srcOrd="2" destOrd="0" presId="urn:microsoft.com/office/officeart/2008/layout/AlternatingHexagons"/>
    <dgm:cxn modelId="{880927BD-BB7F-4AFD-8427-2F97D3DF5553}" type="presParOf" srcId="{5E6FEDB9-9F50-4375-87C6-EA3A5AB253FE}" destId="{EB5D4EF6-8616-4D37-9927-B971714FF6FE}" srcOrd="3" destOrd="0" presId="urn:microsoft.com/office/officeart/2008/layout/AlternatingHexagons"/>
    <dgm:cxn modelId="{F1BF7C94-F9EA-4CB3-8B61-EDF899D936D2}" type="presParOf" srcId="{5E6FEDB9-9F50-4375-87C6-EA3A5AB253FE}" destId="{4DF2D94B-C999-4117-81A6-F0322D9AEC6F}" srcOrd="4" destOrd="0" presId="urn:microsoft.com/office/officeart/2008/layout/AlternatingHexagons"/>
    <dgm:cxn modelId="{C522D188-2B62-47D7-8A74-BC054F85180F}" type="presParOf" srcId="{46D4B5BF-CA95-4DCD-A057-1782699D8FD3}" destId="{6DAAEA9F-FB7C-4DD1-AE37-24C6686C597C}" srcOrd="3" destOrd="0" presId="urn:microsoft.com/office/officeart/2008/layout/AlternatingHexagons"/>
    <dgm:cxn modelId="{9B216FE1-2D7E-4A21-AFBB-E410571F2294}" type="presParOf" srcId="{46D4B5BF-CA95-4DCD-A057-1782699D8FD3}" destId="{AF01C6FC-15BC-4C26-ABE7-E1CD013F20D0}" srcOrd="4" destOrd="0" presId="urn:microsoft.com/office/officeart/2008/layout/AlternatingHexagons"/>
    <dgm:cxn modelId="{1FAF6C94-89A1-47C4-B80B-73F18674B818}" type="presParOf" srcId="{AF01C6FC-15BC-4C26-ABE7-E1CD013F20D0}" destId="{208F0DE7-FF0C-40E9-9B54-6230034C98BB}" srcOrd="0" destOrd="0" presId="urn:microsoft.com/office/officeart/2008/layout/AlternatingHexagons"/>
    <dgm:cxn modelId="{B20C8E9A-7B9A-4B07-82A3-E85485221517}" type="presParOf" srcId="{AF01C6FC-15BC-4C26-ABE7-E1CD013F20D0}" destId="{289DDE40-7C02-4D77-BC36-2E2002993B9D}" srcOrd="1" destOrd="0" presId="urn:microsoft.com/office/officeart/2008/layout/AlternatingHexagons"/>
    <dgm:cxn modelId="{F7F96B5F-9955-4A25-AB71-BF55ABF35235}" type="presParOf" srcId="{AF01C6FC-15BC-4C26-ABE7-E1CD013F20D0}" destId="{8EDB3ACD-1838-4705-9B6D-92259E544B67}" srcOrd="2" destOrd="0" presId="urn:microsoft.com/office/officeart/2008/layout/AlternatingHexagons"/>
    <dgm:cxn modelId="{9DFDC780-8FD1-463B-B2DE-4133A15038AB}" type="presParOf" srcId="{AF01C6FC-15BC-4C26-ABE7-E1CD013F20D0}" destId="{5C3B2E4F-C33F-4716-8CB4-AD2B85FB2AFB}" srcOrd="3" destOrd="0" presId="urn:microsoft.com/office/officeart/2008/layout/AlternatingHexagons"/>
    <dgm:cxn modelId="{72E91D93-BEB6-4DAC-B0F4-DC215E275560}" type="presParOf" srcId="{AF01C6FC-15BC-4C26-ABE7-E1CD013F20D0}" destId="{10A3AA74-5236-4142-BEE2-66FA3DB5EC71}"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9FC639-8E07-0D4E-AB76-F15E81CEA2FE}" type="doc">
      <dgm:prSet loTypeId="urn:microsoft.com/office/officeart/2005/8/layout/hProcess9" loCatId="process" qsTypeId="urn:microsoft.com/office/officeart/2005/8/quickstyle/3D2" qsCatId="3D" csTypeId="urn:microsoft.com/office/officeart/2005/8/colors/colorful4" csCatId="colorful" phldr="1"/>
      <dgm:spPr/>
    </dgm:pt>
    <dgm:pt modelId="{4231D9EC-EE6D-D64E-BBFB-7D3BF02D2DD1}">
      <dgm:prSet phldrT="[Text]"/>
      <dgm:spPr>
        <a:solidFill>
          <a:schemeClr val="accent5">
            <a:lumMod val="75000"/>
            <a:alpha val="91000"/>
          </a:schemeClr>
        </a:solidFill>
        <a:ln w="57150" cmpd="sng">
          <a:noFill/>
        </a:ln>
      </dgm:spPr>
      <dgm:t>
        <a:bodyPr/>
        <a:lstStyle/>
        <a:p>
          <a:r>
            <a:rPr lang="en-US" dirty="0" smtClean="0"/>
            <a:t>School Ratings</a:t>
          </a:r>
        </a:p>
      </dgm:t>
    </dgm:pt>
    <dgm:pt modelId="{2461959C-B7E5-6F40-8DC3-E7D26134178D}" type="parTrans" cxnId="{AECC6FF2-D0BD-B64E-A69B-74042416A2C1}">
      <dgm:prSet/>
      <dgm:spPr/>
      <dgm:t>
        <a:bodyPr/>
        <a:lstStyle/>
        <a:p>
          <a:endParaRPr lang="en-US"/>
        </a:p>
      </dgm:t>
    </dgm:pt>
    <dgm:pt modelId="{8767DBB2-5E54-D94A-B1CD-85BDF79FBC55}" type="sibTrans" cxnId="{AECC6FF2-D0BD-B64E-A69B-74042416A2C1}">
      <dgm:prSet/>
      <dgm:spPr/>
      <dgm:t>
        <a:bodyPr/>
        <a:lstStyle/>
        <a:p>
          <a:endParaRPr lang="en-US"/>
        </a:p>
      </dgm:t>
    </dgm:pt>
    <dgm:pt modelId="{54BF5C22-5DF6-5640-9EE3-F0ECD154AF0F}">
      <dgm:prSet phldrT="[Text]"/>
      <dgm:spPr>
        <a:solidFill>
          <a:schemeClr val="accent2">
            <a:lumMod val="75000"/>
          </a:schemeClr>
        </a:solidFill>
      </dgm:spPr>
      <dgm:t>
        <a:bodyPr/>
        <a:lstStyle/>
        <a:p>
          <a:r>
            <a:rPr lang="en-US" dirty="0" smtClean="0"/>
            <a:t>Identification of Low Performing Schools</a:t>
          </a:r>
          <a:endParaRPr lang="en-US" dirty="0"/>
        </a:p>
      </dgm:t>
    </dgm:pt>
    <dgm:pt modelId="{59B3F93F-0EFD-1240-8300-20495F835968}" type="parTrans" cxnId="{04CDFD6B-2C15-B64E-9B26-9FA21B93E88A}">
      <dgm:prSet/>
      <dgm:spPr/>
      <dgm:t>
        <a:bodyPr/>
        <a:lstStyle/>
        <a:p>
          <a:endParaRPr lang="en-US"/>
        </a:p>
      </dgm:t>
    </dgm:pt>
    <dgm:pt modelId="{E49CB468-4E99-2B4B-9EF2-153F279122CA}" type="sibTrans" cxnId="{04CDFD6B-2C15-B64E-9B26-9FA21B93E88A}">
      <dgm:prSet/>
      <dgm:spPr/>
      <dgm:t>
        <a:bodyPr/>
        <a:lstStyle/>
        <a:p>
          <a:endParaRPr lang="en-US"/>
        </a:p>
      </dgm:t>
    </dgm:pt>
    <dgm:pt modelId="{3476901F-1499-B348-9575-CD1691D6C3CE}">
      <dgm:prSet phldrT="[Text]"/>
      <dgm:spPr>
        <a:solidFill>
          <a:schemeClr val="accent6"/>
        </a:solidFill>
        <a:ln w="50800">
          <a:noFill/>
        </a:ln>
      </dgm:spPr>
      <dgm:t>
        <a:bodyPr/>
        <a:lstStyle/>
        <a:p>
          <a:r>
            <a:rPr lang="en-US" dirty="0" smtClean="0">
              <a:solidFill>
                <a:schemeClr val="tx1"/>
              </a:solidFill>
            </a:rPr>
            <a:t>School Improvement Process</a:t>
          </a:r>
          <a:endParaRPr lang="en-US" dirty="0">
            <a:solidFill>
              <a:schemeClr val="tx1"/>
            </a:solidFill>
          </a:endParaRPr>
        </a:p>
      </dgm:t>
    </dgm:pt>
    <dgm:pt modelId="{ED4613CD-DE25-A148-B85A-5480AC4E0F39}" type="parTrans" cxnId="{D352BB42-17E2-EB42-B62F-E77760B020FC}">
      <dgm:prSet/>
      <dgm:spPr/>
      <dgm:t>
        <a:bodyPr/>
        <a:lstStyle/>
        <a:p>
          <a:endParaRPr lang="en-US"/>
        </a:p>
      </dgm:t>
    </dgm:pt>
    <dgm:pt modelId="{A5E22F0B-3BB3-9C48-8BB4-AB66C76EAA21}" type="sibTrans" cxnId="{D352BB42-17E2-EB42-B62F-E77760B020FC}">
      <dgm:prSet/>
      <dgm:spPr/>
      <dgm:t>
        <a:bodyPr/>
        <a:lstStyle/>
        <a:p>
          <a:endParaRPr lang="en-US"/>
        </a:p>
      </dgm:t>
    </dgm:pt>
    <dgm:pt modelId="{DC68EF4A-87DA-4889-859E-74E2E2EF4B47}" type="pres">
      <dgm:prSet presAssocID="{9E9FC639-8E07-0D4E-AB76-F15E81CEA2FE}" presName="CompostProcess" presStyleCnt="0">
        <dgm:presLayoutVars>
          <dgm:dir/>
          <dgm:resizeHandles val="exact"/>
        </dgm:presLayoutVars>
      </dgm:prSet>
      <dgm:spPr/>
    </dgm:pt>
    <dgm:pt modelId="{74F6A58F-4E62-4F2E-BD5B-CE3C1B421CEF}" type="pres">
      <dgm:prSet presAssocID="{9E9FC639-8E07-0D4E-AB76-F15E81CEA2FE}" presName="arrow" presStyleLbl="bgShp" presStyleIdx="0" presStyleCnt="1"/>
      <dgm:spPr>
        <a:solidFill>
          <a:schemeClr val="bg1">
            <a:lumMod val="85000"/>
          </a:schemeClr>
        </a:solidFill>
      </dgm:spPr>
    </dgm:pt>
    <dgm:pt modelId="{418AE83E-4624-464B-8F86-4A1D91D441B5}" type="pres">
      <dgm:prSet presAssocID="{9E9FC639-8E07-0D4E-AB76-F15E81CEA2FE}" presName="linearProcess" presStyleCnt="0"/>
      <dgm:spPr/>
    </dgm:pt>
    <dgm:pt modelId="{84BD3E85-E327-42D4-9B58-A9DE6DEC9184}" type="pres">
      <dgm:prSet presAssocID="{4231D9EC-EE6D-D64E-BBFB-7D3BF02D2DD1}" presName="textNode" presStyleLbl="node1" presStyleIdx="0" presStyleCnt="3">
        <dgm:presLayoutVars>
          <dgm:bulletEnabled val="1"/>
        </dgm:presLayoutVars>
      </dgm:prSet>
      <dgm:spPr/>
      <dgm:t>
        <a:bodyPr/>
        <a:lstStyle/>
        <a:p>
          <a:endParaRPr lang="en-US"/>
        </a:p>
      </dgm:t>
    </dgm:pt>
    <dgm:pt modelId="{40762F0B-5202-46B2-BE74-DFAC08440068}" type="pres">
      <dgm:prSet presAssocID="{8767DBB2-5E54-D94A-B1CD-85BDF79FBC55}" presName="sibTrans" presStyleCnt="0"/>
      <dgm:spPr/>
    </dgm:pt>
    <dgm:pt modelId="{8AD3B80A-FEA1-4745-A863-7AB20EE71B1E}" type="pres">
      <dgm:prSet presAssocID="{54BF5C22-5DF6-5640-9EE3-F0ECD154AF0F}" presName="textNode" presStyleLbl="node1" presStyleIdx="1" presStyleCnt="3">
        <dgm:presLayoutVars>
          <dgm:bulletEnabled val="1"/>
        </dgm:presLayoutVars>
      </dgm:prSet>
      <dgm:spPr/>
      <dgm:t>
        <a:bodyPr/>
        <a:lstStyle/>
        <a:p>
          <a:endParaRPr lang="en-US"/>
        </a:p>
      </dgm:t>
    </dgm:pt>
    <dgm:pt modelId="{03C94FA4-F662-4AAA-987A-C5B77F6802C8}" type="pres">
      <dgm:prSet presAssocID="{E49CB468-4E99-2B4B-9EF2-153F279122CA}" presName="sibTrans" presStyleCnt="0"/>
      <dgm:spPr/>
    </dgm:pt>
    <dgm:pt modelId="{9A72A990-B07D-4948-BC2F-0938017FC728}" type="pres">
      <dgm:prSet presAssocID="{3476901F-1499-B348-9575-CD1691D6C3CE}" presName="textNode" presStyleLbl="node1" presStyleIdx="2" presStyleCnt="3">
        <dgm:presLayoutVars>
          <dgm:bulletEnabled val="1"/>
        </dgm:presLayoutVars>
      </dgm:prSet>
      <dgm:spPr/>
      <dgm:t>
        <a:bodyPr/>
        <a:lstStyle/>
        <a:p>
          <a:endParaRPr lang="en-US"/>
        </a:p>
      </dgm:t>
    </dgm:pt>
  </dgm:ptLst>
  <dgm:cxnLst>
    <dgm:cxn modelId="{AECC6FF2-D0BD-B64E-A69B-74042416A2C1}" srcId="{9E9FC639-8E07-0D4E-AB76-F15E81CEA2FE}" destId="{4231D9EC-EE6D-D64E-BBFB-7D3BF02D2DD1}" srcOrd="0" destOrd="0" parTransId="{2461959C-B7E5-6F40-8DC3-E7D26134178D}" sibTransId="{8767DBB2-5E54-D94A-B1CD-85BDF79FBC55}"/>
    <dgm:cxn modelId="{D352BB42-17E2-EB42-B62F-E77760B020FC}" srcId="{9E9FC639-8E07-0D4E-AB76-F15E81CEA2FE}" destId="{3476901F-1499-B348-9575-CD1691D6C3CE}" srcOrd="2" destOrd="0" parTransId="{ED4613CD-DE25-A148-B85A-5480AC4E0F39}" sibTransId="{A5E22F0B-3BB3-9C48-8BB4-AB66C76EAA21}"/>
    <dgm:cxn modelId="{754BEC33-F432-4A4C-9D30-9CD4BC44720B}" type="presOf" srcId="{54BF5C22-5DF6-5640-9EE3-F0ECD154AF0F}" destId="{8AD3B80A-FEA1-4745-A863-7AB20EE71B1E}" srcOrd="0" destOrd="0" presId="urn:microsoft.com/office/officeart/2005/8/layout/hProcess9"/>
    <dgm:cxn modelId="{876ADF48-BEAD-499A-9F3E-351D3111E07E}" type="presOf" srcId="{3476901F-1499-B348-9575-CD1691D6C3CE}" destId="{9A72A990-B07D-4948-BC2F-0938017FC728}" srcOrd="0" destOrd="0" presId="urn:microsoft.com/office/officeart/2005/8/layout/hProcess9"/>
    <dgm:cxn modelId="{04CDFD6B-2C15-B64E-9B26-9FA21B93E88A}" srcId="{9E9FC639-8E07-0D4E-AB76-F15E81CEA2FE}" destId="{54BF5C22-5DF6-5640-9EE3-F0ECD154AF0F}" srcOrd="1" destOrd="0" parTransId="{59B3F93F-0EFD-1240-8300-20495F835968}" sibTransId="{E49CB468-4E99-2B4B-9EF2-153F279122CA}"/>
    <dgm:cxn modelId="{224D79F9-D4C5-4036-9CE2-F7F1682CF6FF}" type="presOf" srcId="{4231D9EC-EE6D-D64E-BBFB-7D3BF02D2DD1}" destId="{84BD3E85-E327-42D4-9B58-A9DE6DEC9184}" srcOrd="0" destOrd="0" presId="urn:microsoft.com/office/officeart/2005/8/layout/hProcess9"/>
    <dgm:cxn modelId="{901B80D0-B541-4A88-9670-69A0038CAD1D}" type="presOf" srcId="{9E9FC639-8E07-0D4E-AB76-F15E81CEA2FE}" destId="{DC68EF4A-87DA-4889-859E-74E2E2EF4B47}" srcOrd="0" destOrd="0" presId="urn:microsoft.com/office/officeart/2005/8/layout/hProcess9"/>
    <dgm:cxn modelId="{8E8B90A7-AFC1-41CD-9B54-672127E6AD69}" type="presParOf" srcId="{DC68EF4A-87DA-4889-859E-74E2E2EF4B47}" destId="{74F6A58F-4E62-4F2E-BD5B-CE3C1B421CEF}" srcOrd="0" destOrd="0" presId="urn:microsoft.com/office/officeart/2005/8/layout/hProcess9"/>
    <dgm:cxn modelId="{3BC2607D-1EAA-4096-8E05-75C768741147}" type="presParOf" srcId="{DC68EF4A-87DA-4889-859E-74E2E2EF4B47}" destId="{418AE83E-4624-464B-8F86-4A1D91D441B5}" srcOrd="1" destOrd="0" presId="urn:microsoft.com/office/officeart/2005/8/layout/hProcess9"/>
    <dgm:cxn modelId="{A4FD852D-0064-4C8B-838B-72850FB1AF6F}" type="presParOf" srcId="{418AE83E-4624-464B-8F86-4A1D91D441B5}" destId="{84BD3E85-E327-42D4-9B58-A9DE6DEC9184}" srcOrd="0" destOrd="0" presId="urn:microsoft.com/office/officeart/2005/8/layout/hProcess9"/>
    <dgm:cxn modelId="{E19C7DCE-1297-4690-8C56-81322AAC39B4}" type="presParOf" srcId="{418AE83E-4624-464B-8F86-4A1D91D441B5}" destId="{40762F0B-5202-46B2-BE74-DFAC08440068}" srcOrd="1" destOrd="0" presId="urn:microsoft.com/office/officeart/2005/8/layout/hProcess9"/>
    <dgm:cxn modelId="{FC810D4B-493D-4835-B161-5BB7A0C9EC0F}" type="presParOf" srcId="{418AE83E-4624-464B-8F86-4A1D91D441B5}" destId="{8AD3B80A-FEA1-4745-A863-7AB20EE71B1E}" srcOrd="2" destOrd="0" presId="urn:microsoft.com/office/officeart/2005/8/layout/hProcess9"/>
    <dgm:cxn modelId="{6D53F486-7EA2-4BEB-A1DB-42AF27D4D7CC}" type="presParOf" srcId="{418AE83E-4624-464B-8F86-4A1D91D441B5}" destId="{03C94FA4-F662-4AAA-987A-C5B77F6802C8}" srcOrd="3" destOrd="0" presId="urn:microsoft.com/office/officeart/2005/8/layout/hProcess9"/>
    <dgm:cxn modelId="{35FA91A0-2946-494E-87DE-296D0DECC98E}" type="presParOf" srcId="{418AE83E-4624-464B-8F86-4A1D91D441B5}" destId="{9A72A990-B07D-4948-BC2F-0938017FC728}"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99F3D8-D2BB-4B4D-8F1A-394DEF5084C5}"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n-US"/>
        </a:p>
      </dgm:t>
    </dgm:pt>
    <dgm:pt modelId="{B3CF2E0D-8AEF-4259-A9D5-7F79F811982D}">
      <dgm:prSet phldrT="[Text]" custT="1"/>
      <dgm:spPr/>
      <dgm:t>
        <a:bodyPr/>
        <a:lstStyle/>
        <a:p>
          <a:r>
            <a:rPr lang="en-US" sz="1600" dirty="0" smtClean="0"/>
            <a:t>School district -with </a:t>
          </a:r>
          <a:r>
            <a:rPr lang="en-US" sz="1600" dirty="0"/>
            <a:t>stakeholders - conducts needs assessment, designs and implements </a:t>
          </a:r>
          <a:r>
            <a:rPr lang="en-US" sz="1600" dirty="0" smtClean="0"/>
            <a:t>CSI Plan</a:t>
          </a:r>
          <a:endParaRPr lang="en-US" sz="1600" dirty="0"/>
        </a:p>
      </dgm:t>
    </dgm:pt>
    <dgm:pt modelId="{61480E4C-A6A2-4FD3-B35E-E38DD76B3CC4}" type="parTrans" cxnId="{CA80A48D-4143-44A8-BA9E-8779C0CDA5DD}">
      <dgm:prSet/>
      <dgm:spPr/>
      <dgm:t>
        <a:bodyPr/>
        <a:lstStyle/>
        <a:p>
          <a:endParaRPr lang="en-US"/>
        </a:p>
      </dgm:t>
    </dgm:pt>
    <dgm:pt modelId="{6A87E6F5-4B05-47BC-976A-6147D9AC79D5}" type="sibTrans" cxnId="{CA80A48D-4143-44A8-BA9E-8779C0CDA5DD}">
      <dgm:prSet custT="1"/>
      <dgm:spPr/>
      <dgm:t>
        <a:bodyPr/>
        <a:lstStyle/>
        <a:p>
          <a:endParaRPr lang="en-US" sz="1400"/>
        </a:p>
      </dgm:t>
    </dgm:pt>
    <dgm:pt modelId="{D0713A17-3EE3-4F76-AA7E-1D877BFBA422}">
      <dgm:prSet phldrT="[Text]" custT="1"/>
      <dgm:spPr>
        <a:solidFill>
          <a:schemeClr val="accent4">
            <a:lumMod val="75000"/>
          </a:schemeClr>
        </a:solidFill>
      </dgm:spPr>
      <dgm:t>
        <a:bodyPr/>
        <a:lstStyle/>
        <a:p>
          <a:r>
            <a:rPr lang="en-US" sz="1600" dirty="0"/>
            <a:t>Plan </a:t>
          </a:r>
          <a:r>
            <a:rPr lang="en-US" sz="1600" dirty="0" smtClean="0"/>
            <a:t>includes: evidence based interventions based on needs assessment; IDs resource inequities</a:t>
          </a:r>
          <a:endParaRPr lang="en-US" sz="1600" dirty="0"/>
        </a:p>
      </dgm:t>
    </dgm:pt>
    <dgm:pt modelId="{AC2F7A58-E876-4327-8DFC-3963DE1E3152}" type="parTrans" cxnId="{F1BCBDA0-A6B2-437D-88D2-539A082812C5}">
      <dgm:prSet/>
      <dgm:spPr/>
      <dgm:t>
        <a:bodyPr/>
        <a:lstStyle/>
        <a:p>
          <a:endParaRPr lang="en-US"/>
        </a:p>
      </dgm:t>
    </dgm:pt>
    <dgm:pt modelId="{BEE11B79-EC4B-44A1-8878-59914BB2B628}" type="sibTrans" cxnId="{F1BCBDA0-A6B2-437D-88D2-539A082812C5}">
      <dgm:prSet custT="1"/>
      <dgm:spPr/>
      <dgm:t>
        <a:bodyPr/>
        <a:lstStyle/>
        <a:p>
          <a:endParaRPr lang="en-US" sz="1400"/>
        </a:p>
      </dgm:t>
    </dgm:pt>
    <dgm:pt modelId="{8C4DFD6B-D5D8-4D33-86BD-2423684A245F}">
      <dgm:prSet custT="1"/>
      <dgm:spPr/>
      <dgm:t>
        <a:bodyPr/>
        <a:lstStyle/>
        <a:p>
          <a:r>
            <a:rPr lang="en-US" sz="1600" dirty="0"/>
            <a:t>Plan approved by school, </a:t>
          </a:r>
          <a:r>
            <a:rPr lang="en-US" sz="1600" dirty="0" smtClean="0"/>
            <a:t>school district and State</a:t>
          </a:r>
          <a:endParaRPr lang="en-US" sz="1600" dirty="0"/>
        </a:p>
      </dgm:t>
    </dgm:pt>
    <dgm:pt modelId="{9720923B-DED5-4887-9F19-A3ACF073C22C}" type="parTrans" cxnId="{7CC51BF8-C3B4-4BF9-B018-167981A2F4BE}">
      <dgm:prSet/>
      <dgm:spPr/>
      <dgm:t>
        <a:bodyPr/>
        <a:lstStyle/>
        <a:p>
          <a:endParaRPr lang="en-US"/>
        </a:p>
      </dgm:t>
    </dgm:pt>
    <dgm:pt modelId="{50941A92-8D8A-4172-B1E9-4AA9F5B5E089}" type="sibTrans" cxnId="{7CC51BF8-C3B4-4BF9-B018-167981A2F4BE}">
      <dgm:prSet custT="1"/>
      <dgm:spPr/>
      <dgm:t>
        <a:bodyPr/>
        <a:lstStyle/>
        <a:p>
          <a:endParaRPr lang="en-US" sz="1400"/>
        </a:p>
      </dgm:t>
    </dgm:pt>
    <dgm:pt modelId="{4F867C7D-816E-4218-B271-6606F5CECBC5}">
      <dgm:prSet custT="1"/>
      <dgm:spPr/>
      <dgm:t>
        <a:bodyPr/>
        <a:lstStyle/>
        <a:p>
          <a:r>
            <a:rPr lang="en-US" sz="1600" dirty="0" smtClean="0"/>
            <a:t>State monitors </a:t>
          </a:r>
          <a:r>
            <a:rPr lang="en-US" sz="1600" dirty="0"/>
            <a:t>&amp; periodically </a:t>
          </a:r>
          <a:r>
            <a:rPr lang="en-US" sz="1600" dirty="0" smtClean="0"/>
            <a:t>reviews.  If schools do not improve within 4 years, State determines more rigorous interventions.</a:t>
          </a:r>
          <a:endParaRPr lang="en-US" sz="1600" dirty="0"/>
        </a:p>
      </dgm:t>
    </dgm:pt>
    <dgm:pt modelId="{B483CFF2-F5EE-4315-89D2-0AF4F8655042}" type="parTrans" cxnId="{E18E4E51-58F1-4A0D-9863-E681C4E16808}">
      <dgm:prSet/>
      <dgm:spPr/>
      <dgm:t>
        <a:bodyPr/>
        <a:lstStyle/>
        <a:p>
          <a:endParaRPr lang="en-US"/>
        </a:p>
      </dgm:t>
    </dgm:pt>
    <dgm:pt modelId="{82F37C09-7E5E-41CA-B71B-5DB068D4F434}" type="sibTrans" cxnId="{E18E4E51-58F1-4A0D-9863-E681C4E16808}">
      <dgm:prSet/>
      <dgm:spPr/>
      <dgm:t>
        <a:bodyPr/>
        <a:lstStyle/>
        <a:p>
          <a:endParaRPr lang="en-US"/>
        </a:p>
      </dgm:t>
    </dgm:pt>
    <dgm:pt modelId="{CDAD2D7A-1974-48B1-B54C-70DC106DE0BE}">
      <dgm:prSet phldrT="[Text]" custT="1"/>
      <dgm:spPr/>
      <dgm:t>
        <a:bodyPr/>
        <a:lstStyle/>
        <a:p>
          <a:r>
            <a:rPr lang="en-US" sz="1600" dirty="0"/>
            <a:t>State </a:t>
          </a:r>
          <a:r>
            <a:rPr lang="en-US" sz="1600" dirty="0" smtClean="0"/>
            <a:t>tells school district which schools are identified </a:t>
          </a:r>
          <a:r>
            <a:rPr lang="en-US" sz="1600" dirty="0"/>
            <a:t>for </a:t>
          </a:r>
          <a:r>
            <a:rPr lang="en-US" sz="1600" dirty="0" smtClean="0"/>
            <a:t>CSI</a:t>
          </a:r>
          <a:endParaRPr lang="en-US" sz="1600" dirty="0"/>
        </a:p>
      </dgm:t>
    </dgm:pt>
    <dgm:pt modelId="{5419269A-CCFA-400C-8FAC-E15FD299BD69}" type="sibTrans" cxnId="{E24AB70D-1A7F-4426-9F94-97631166D5DE}">
      <dgm:prSet custT="1"/>
      <dgm:spPr/>
      <dgm:t>
        <a:bodyPr/>
        <a:lstStyle/>
        <a:p>
          <a:endParaRPr lang="en-US" sz="1400"/>
        </a:p>
      </dgm:t>
    </dgm:pt>
    <dgm:pt modelId="{9EA32360-EDA7-4267-9385-5D6288ED0AD4}" type="parTrans" cxnId="{E24AB70D-1A7F-4426-9F94-97631166D5DE}">
      <dgm:prSet/>
      <dgm:spPr/>
      <dgm:t>
        <a:bodyPr/>
        <a:lstStyle/>
        <a:p>
          <a:endParaRPr lang="en-US"/>
        </a:p>
      </dgm:t>
    </dgm:pt>
    <dgm:pt modelId="{76E67D2B-A791-480B-B1B3-D37246CA2342}" type="pres">
      <dgm:prSet presAssocID="{2F99F3D8-D2BB-4B4D-8F1A-394DEF5084C5}" presName="cycle" presStyleCnt="0">
        <dgm:presLayoutVars>
          <dgm:dir/>
          <dgm:resizeHandles val="exact"/>
        </dgm:presLayoutVars>
      </dgm:prSet>
      <dgm:spPr/>
      <dgm:t>
        <a:bodyPr/>
        <a:lstStyle/>
        <a:p>
          <a:endParaRPr lang="en-US"/>
        </a:p>
      </dgm:t>
    </dgm:pt>
    <dgm:pt modelId="{9E921555-D758-4FF4-B879-37FA9D29928E}" type="pres">
      <dgm:prSet presAssocID="{CDAD2D7A-1974-48B1-B54C-70DC106DE0BE}" presName="node" presStyleLbl="node1" presStyleIdx="0" presStyleCnt="5" custScaleX="114021" custScaleY="150805">
        <dgm:presLayoutVars>
          <dgm:bulletEnabled val="1"/>
        </dgm:presLayoutVars>
      </dgm:prSet>
      <dgm:spPr/>
      <dgm:t>
        <a:bodyPr/>
        <a:lstStyle/>
        <a:p>
          <a:endParaRPr lang="en-US"/>
        </a:p>
      </dgm:t>
    </dgm:pt>
    <dgm:pt modelId="{C201BDA0-A2A0-4C59-8E94-B4BC9EBFFC82}" type="pres">
      <dgm:prSet presAssocID="{CDAD2D7A-1974-48B1-B54C-70DC106DE0BE}" presName="spNode" presStyleCnt="0"/>
      <dgm:spPr/>
      <dgm:t>
        <a:bodyPr/>
        <a:lstStyle/>
        <a:p>
          <a:endParaRPr lang="en-US"/>
        </a:p>
      </dgm:t>
    </dgm:pt>
    <dgm:pt modelId="{199309D7-3EBC-4C22-B6F6-DFD78C12A1F4}" type="pres">
      <dgm:prSet presAssocID="{5419269A-CCFA-400C-8FAC-E15FD299BD69}" presName="sibTrans" presStyleLbl="sibTrans1D1" presStyleIdx="0" presStyleCnt="5"/>
      <dgm:spPr/>
      <dgm:t>
        <a:bodyPr/>
        <a:lstStyle/>
        <a:p>
          <a:endParaRPr lang="en-US"/>
        </a:p>
      </dgm:t>
    </dgm:pt>
    <dgm:pt modelId="{3EF13FD0-A435-4049-B6FB-61603602247C}" type="pres">
      <dgm:prSet presAssocID="{B3CF2E0D-8AEF-4259-A9D5-7F79F811982D}" presName="node" presStyleLbl="node1" presStyleIdx="1" presStyleCnt="5" custScaleX="137565" custScaleY="140813" custRadScaleRad="114208" custRadScaleInc="29361">
        <dgm:presLayoutVars>
          <dgm:bulletEnabled val="1"/>
        </dgm:presLayoutVars>
      </dgm:prSet>
      <dgm:spPr/>
      <dgm:t>
        <a:bodyPr/>
        <a:lstStyle/>
        <a:p>
          <a:endParaRPr lang="en-US"/>
        </a:p>
      </dgm:t>
    </dgm:pt>
    <dgm:pt modelId="{18E18D31-1489-44EF-B2B9-3FAE4A537D4E}" type="pres">
      <dgm:prSet presAssocID="{B3CF2E0D-8AEF-4259-A9D5-7F79F811982D}" presName="spNode" presStyleCnt="0"/>
      <dgm:spPr/>
      <dgm:t>
        <a:bodyPr/>
        <a:lstStyle/>
        <a:p>
          <a:endParaRPr lang="en-US"/>
        </a:p>
      </dgm:t>
    </dgm:pt>
    <dgm:pt modelId="{EB0E2C63-2AD3-4F89-A944-4981E263EE82}" type="pres">
      <dgm:prSet presAssocID="{6A87E6F5-4B05-47BC-976A-6147D9AC79D5}" presName="sibTrans" presStyleLbl="sibTrans1D1" presStyleIdx="1" presStyleCnt="5"/>
      <dgm:spPr/>
      <dgm:t>
        <a:bodyPr/>
        <a:lstStyle/>
        <a:p>
          <a:endParaRPr lang="en-US"/>
        </a:p>
      </dgm:t>
    </dgm:pt>
    <dgm:pt modelId="{2793B582-87E1-4402-A19D-AC97967E3B56}" type="pres">
      <dgm:prSet presAssocID="{D0713A17-3EE3-4F76-AA7E-1D877BFBA422}" presName="node" presStyleLbl="node1" presStyleIdx="2" presStyleCnt="5" custScaleX="130099" custScaleY="139024" custRadScaleRad="121030" custRadScaleInc="-48998">
        <dgm:presLayoutVars>
          <dgm:bulletEnabled val="1"/>
        </dgm:presLayoutVars>
      </dgm:prSet>
      <dgm:spPr/>
      <dgm:t>
        <a:bodyPr/>
        <a:lstStyle/>
        <a:p>
          <a:endParaRPr lang="en-US"/>
        </a:p>
      </dgm:t>
    </dgm:pt>
    <dgm:pt modelId="{FFA4697D-F4BC-46A7-B224-060552DB7431}" type="pres">
      <dgm:prSet presAssocID="{D0713A17-3EE3-4F76-AA7E-1D877BFBA422}" presName="spNode" presStyleCnt="0"/>
      <dgm:spPr/>
      <dgm:t>
        <a:bodyPr/>
        <a:lstStyle/>
        <a:p>
          <a:endParaRPr lang="en-US"/>
        </a:p>
      </dgm:t>
    </dgm:pt>
    <dgm:pt modelId="{32CCC010-4197-4F75-82C1-30F7E37092A4}" type="pres">
      <dgm:prSet presAssocID="{BEE11B79-EC4B-44A1-8878-59914BB2B628}" presName="sibTrans" presStyleLbl="sibTrans1D1" presStyleIdx="2" presStyleCnt="5"/>
      <dgm:spPr/>
      <dgm:t>
        <a:bodyPr/>
        <a:lstStyle/>
        <a:p>
          <a:endParaRPr lang="en-US"/>
        </a:p>
      </dgm:t>
    </dgm:pt>
    <dgm:pt modelId="{99F4B864-9764-4C3B-87E6-E24C640A2403}" type="pres">
      <dgm:prSet presAssocID="{8C4DFD6B-D5D8-4D33-86BD-2423684A245F}" presName="node" presStyleLbl="node1" presStyleIdx="3" presStyleCnt="5" custScaleX="110721" custScaleY="119989" custRadScaleRad="114796" custRadScaleInc="57759">
        <dgm:presLayoutVars>
          <dgm:bulletEnabled val="1"/>
        </dgm:presLayoutVars>
      </dgm:prSet>
      <dgm:spPr/>
      <dgm:t>
        <a:bodyPr/>
        <a:lstStyle/>
        <a:p>
          <a:endParaRPr lang="en-US"/>
        </a:p>
      </dgm:t>
    </dgm:pt>
    <dgm:pt modelId="{7E77A8B9-60D1-4B90-807B-F04018DD8FE0}" type="pres">
      <dgm:prSet presAssocID="{8C4DFD6B-D5D8-4D33-86BD-2423684A245F}" presName="spNode" presStyleCnt="0"/>
      <dgm:spPr/>
      <dgm:t>
        <a:bodyPr/>
        <a:lstStyle/>
        <a:p>
          <a:endParaRPr lang="en-US"/>
        </a:p>
      </dgm:t>
    </dgm:pt>
    <dgm:pt modelId="{2294DE12-7C86-4CBE-A84D-995DD7CD3A1C}" type="pres">
      <dgm:prSet presAssocID="{50941A92-8D8A-4172-B1E9-4AA9F5B5E089}" presName="sibTrans" presStyleLbl="sibTrans1D1" presStyleIdx="3" presStyleCnt="5"/>
      <dgm:spPr/>
      <dgm:t>
        <a:bodyPr/>
        <a:lstStyle/>
        <a:p>
          <a:endParaRPr lang="en-US"/>
        </a:p>
      </dgm:t>
    </dgm:pt>
    <dgm:pt modelId="{BAB0AFED-5C41-46EE-AF67-C7E378902D2A}" type="pres">
      <dgm:prSet presAssocID="{4F867C7D-816E-4218-B271-6606F5CECBC5}" presName="node" presStyleLbl="node1" presStyleIdx="4" presStyleCnt="5" custScaleX="125025" custScaleY="175722" custRadScaleRad="106987" custRadScaleInc="4663">
        <dgm:presLayoutVars>
          <dgm:bulletEnabled val="1"/>
        </dgm:presLayoutVars>
      </dgm:prSet>
      <dgm:spPr/>
      <dgm:t>
        <a:bodyPr/>
        <a:lstStyle/>
        <a:p>
          <a:endParaRPr lang="en-US"/>
        </a:p>
      </dgm:t>
    </dgm:pt>
    <dgm:pt modelId="{5817D94D-0CBF-4C85-9B60-5A76F8894859}" type="pres">
      <dgm:prSet presAssocID="{4F867C7D-816E-4218-B271-6606F5CECBC5}" presName="spNode" presStyleCnt="0"/>
      <dgm:spPr/>
      <dgm:t>
        <a:bodyPr/>
        <a:lstStyle/>
        <a:p>
          <a:endParaRPr lang="en-US"/>
        </a:p>
      </dgm:t>
    </dgm:pt>
    <dgm:pt modelId="{EF249C18-7BB1-47B3-8C22-9ADC16763188}" type="pres">
      <dgm:prSet presAssocID="{82F37C09-7E5E-41CA-B71B-5DB068D4F434}" presName="sibTrans" presStyleLbl="sibTrans1D1" presStyleIdx="4" presStyleCnt="5"/>
      <dgm:spPr/>
      <dgm:t>
        <a:bodyPr/>
        <a:lstStyle/>
        <a:p>
          <a:endParaRPr lang="en-US"/>
        </a:p>
      </dgm:t>
    </dgm:pt>
  </dgm:ptLst>
  <dgm:cxnLst>
    <dgm:cxn modelId="{4437B0FF-DC66-4459-9F0A-904D6591E9EF}" type="presOf" srcId="{50941A92-8D8A-4172-B1E9-4AA9F5B5E089}" destId="{2294DE12-7C86-4CBE-A84D-995DD7CD3A1C}" srcOrd="0" destOrd="0" presId="urn:microsoft.com/office/officeart/2005/8/layout/cycle6"/>
    <dgm:cxn modelId="{C626A2B1-1D6F-42DE-AEE7-3C2A874DAE8A}" type="presOf" srcId="{6A87E6F5-4B05-47BC-976A-6147D9AC79D5}" destId="{EB0E2C63-2AD3-4F89-A944-4981E263EE82}" srcOrd="0" destOrd="0" presId="urn:microsoft.com/office/officeart/2005/8/layout/cycle6"/>
    <dgm:cxn modelId="{D9A3EA3D-5535-44A8-820B-5FE5228AF625}" type="presOf" srcId="{D0713A17-3EE3-4F76-AA7E-1D877BFBA422}" destId="{2793B582-87E1-4402-A19D-AC97967E3B56}" srcOrd="0" destOrd="0" presId="urn:microsoft.com/office/officeart/2005/8/layout/cycle6"/>
    <dgm:cxn modelId="{FEF14D7D-CDA0-413D-A063-2194011A2DC6}" type="presOf" srcId="{82F37C09-7E5E-41CA-B71B-5DB068D4F434}" destId="{EF249C18-7BB1-47B3-8C22-9ADC16763188}" srcOrd="0" destOrd="0" presId="urn:microsoft.com/office/officeart/2005/8/layout/cycle6"/>
    <dgm:cxn modelId="{DAFDDDFA-3F72-4D00-B59C-3AD8CE23C45F}" type="presOf" srcId="{5419269A-CCFA-400C-8FAC-E15FD299BD69}" destId="{199309D7-3EBC-4C22-B6F6-DFD78C12A1F4}" srcOrd="0" destOrd="0" presId="urn:microsoft.com/office/officeart/2005/8/layout/cycle6"/>
    <dgm:cxn modelId="{48DD5E21-4438-43EA-BB93-E9A9124B7EA5}" type="presOf" srcId="{CDAD2D7A-1974-48B1-B54C-70DC106DE0BE}" destId="{9E921555-D758-4FF4-B879-37FA9D29928E}" srcOrd="0" destOrd="0" presId="urn:microsoft.com/office/officeart/2005/8/layout/cycle6"/>
    <dgm:cxn modelId="{F1BCBDA0-A6B2-437D-88D2-539A082812C5}" srcId="{2F99F3D8-D2BB-4B4D-8F1A-394DEF5084C5}" destId="{D0713A17-3EE3-4F76-AA7E-1D877BFBA422}" srcOrd="2" destOrd="0" parTransId="{AC2F7A58-E876-4327-8DFC-3963DE1E3152}" sibTransId="{BEE11B79-EC4B-44A1-8878-59914BB2B628}"/>
    <dgm:cxn modelId="{E18E4E51-58F1-4A0D-9863-E681C4E16808}" srcId="{2F99F3D8-D2BB-4B4D-8F1A-394DEF5084C5}" destId="{4F867C7D-816E-4218-B271-6606F5CECBC5}" srcOrd="4" destOrd="0" parTransId="{B483CFF2-F5EE-4315-89D2-0AF4F8655042}" sibTransId="{82F37C09-7E5E-41CA-B71B-5DB068D4F434}"/>
    <dgm:cxn modelId="{22B37245-CA9A-4E90-9C28-97F2A54105CF}" type="presOf" srcId="{BEE11B79-EC4B-44A1-8878-59914BB2B628}" destId="{32CCC010-4197-4F75-82C1-30F7E37092A4}" srcOrd="0" destOrd="0" presId="urn:microsoft.com/office/officeart/2005/8/layout/cycle6"/>
    <dgm:cxn modelId="{E24AB70D-1A7F-4426-9F94-97631166D5DE}" srcId="{2F99F3D8-D2BB-4B4D-8F1A-394DEF5084C5}" destId="{CDAD2D7A-1974-48B1-B54C-70DC106DE0BE}" srcOrd="0" destOrd="0" parTransId="{9EA32360-EDA7-4267-9385-5D6288ED0AD4}" sibTransId="{5419269A-CCFA-400C-8FAC-E15FD299BD69}"/>
    <dgm:cxn modelId="{DDD0CED7-DED6-40CC-8810-952252A38C42}" type="presOf" srcId="{4F867C7D-816E-4218-B271-6606F5CECBC5}" destId="{BAB0AFED-5C41-46EE-AF67-C7E378902D2A}" srcOrd="0" destOrd="0" presId="urn:microsoft.com/office/officeart/2005/8/layout/cycle6"/>
    <dgm:cxn modelId="{98D33BB1-36A8-4A3E-A32B-F57F159E0657}" type="presOf" srcId="{8C4DFD6B-D5D8-4D33-86BD-2423684A245F}" destId="{99F4B864-9764-4C3B-87E6-E24C640A2403}" srcOrd="0" destOrd="0" presId="urn:microsoft.com/office/officeart/2005/8/layout/cycle6"/>
    <dgm:cxn modelId="{7CC51BF8-C3B4-4BF9-B018-167981A2F4BE}" srcId="{2F99F3D8-D2BB-4B4D-8F1A-394DEF5084C5}" destId="{8C4DFD6B-D5D8-4D33-86BD-2423684A245F}" srcOrd="3" destOrd="0" parTransId="{9720923B-DED5-4887-9F19-A3ACF073C22C}" sibTransId="{50941A92-8D8A-4172-B1E9-4AA9F5B5E089}"/>
    <dgm:cxn modelId="{E397320E-5E0F-4226-A84C-AE56A4B1D25A}" type="presOf" srcId="{2F99F3D8-D2BB-4B4D-8F1A-394DEF5084C5}" destId="{76E67D2B-A791-480B-B1B3-D37246CA2342}" srcOrd="0" destOrd="0" presId="urn:microsoft.com/office/officeart/2005/8/layout/cycle6"/>
    <dgm:cxn modelId="{89C66243-B05F-4351-94E7-182240681BAC}" type="presOf" srcId="{B3CF2E0D-8AEF-4259-A9D5-7F79F811982D}" destId="{3EF13FD0-A435-4049-B6FB-61603602247C}" srcOrd="0" destOrd="0" presId="urn:microsoft.com/office/officeart/2005/8/layout/cycle6"/>
    <dgm:cxn modelId="{CA80A48D-4143-44A8-BA9E-8779C0CDA5DD}" srcId="{2F99F3D8-D2BB-4B4D-8F1A-394DEF5084C5}" destId="{B3CF2E0D-8AEF-4259-A9D5-7F79F811982D}" srcOrd="1" destOrd="0" parTransId="{61480E4C-A6A2-4FD3-B35E-E38DD76B3CC4}" sibTransId="{6A87E6F5-4B05-47BC-976A-6147D9AC79D5}"/>
    <dgm:cxn modelId="{3BBCA04E-C4C3-4FE6-A49B-BF617717D2C4}" type="presParOf" srcId="{76E67D2B-A791-480B-B1B3-D37246CA2342}" destId="{9E921555-D758-4FF4-B879-37FA9D29928E}" srcOrd="0" destOrd="0" presId="urn:microsoft.com/office/officeart/2005/8/layout/cycle6"/>
    <dgm:cxn modelId="{6476C705-C63C-40BB-B447-0F0B92B11288}" type="presParOf" srcId="{76E67D2B-A791-480B-B1B3-D37246CA2342}" destId="{C201BDA0-A2A0-4C59-8E94-B4BC9EBFFC82}" srcOrd="1" destOrd="0" presId="urn:microsoft.com/office/officeart/2005/8/layout/cycle6"/>
    <dgm:cxn modelId="{0E9D0B60-F3EA-4233-97E6-371CA6E56848}" type="presParOf" srcId="{76E67D2B-A791-480B-B1B3-D37246CA2342}" destId="{199309D7-3EBC-4C22-B6F6-DFD78C12A1F4}" srcOrd="2" destOrd="0" presId="urn:microsoft.com/office/officeart/2005/8/layout/cycle6"/>
    <dgm:cxn modelId="{C9CC9D65-D2C3-4098-A521-4A01A5BF8C40}" type="presParOf" srcId="{76E67D2B-A791-480B-B1B3-D37246CA2342}" destId="{3EF13FD0-A435-4049-B6FB-61603602247C}" srcOrd="3" destOrd="0" presId="urn:microsoft.com/office/officeart/2005/8/layout/cycle6"/>
    <dgm:cxn modelId="{8C92F135-3693-400A-937A-06E5CDB785AE}" type="presParOf" srcId="{76E67D2B-A791-480B-B1B3-D37246CA2342}" destId="{18E18D31-1489-44EF-B2B9-3FAE4A537D4E}" srcOrd="4" destOrd="0" presId="urn:microsoft.com/office/officeart/2005/8/layout/cycle6"/>
    <dgm:cxn modelId="{9D0F952F-E4D0-40D7-9D19-58DCB83E008B}" type="presParOf" srcId="{76E67D2B-A791-480B-B1B3-D37246CA2342}" destId="{EB0E2C63-2AD3-4F89-A944-4981E263EE82}" srcOrd="5" destOrd="0" presId="urn:microsoft.com/office/officeart/2005/8/layout/cycle6"/>
    <dgm:cxn modelId="{5F9CDED8-5BB6-45C2-911C-247EB073B234}" type="presParOf" srcId="{76E67D2B-A791-480B-B1B3-D37246CA2342}" destId="{2793B582-87E1-4402-A19D-AC97967E3B56}" srcOrd="6" destOrd="0" presId="urn:microsoft.com/office/officeart/2005/8/layout/cycle6"/>
    <dgm:cxn modelId="{59A17B4D-2912-4912-B9AB-6DF60DDCE6B9}" type="presParOf" srcId="{76E67D2B-A791-480B-B1B3-D37246CA2342}" destId="{FFA4697D-F4BC-46A7-B224-060552DB7431}" srcOrd="7" destOrd="0" presId="urn:microsoft.com/office/officeart/2005/8/layout/cycle6"/>
    <dgm:cxn modelId="{32406B2E-C333-4C51-8DAD-803DDD583998}" type="presParOf" srcId="{76E67D2B-A791-480B-B1B3-D37246CA2342}" destId="{32CCC010-4197-4F75-82C1-30F7E37092A4}" srcOrd="8" destOrd="0" presId="urn:microsoft.com/office/officeart/2005/8/layout/cycle6"/>
    <dgm:cxn modelId="{B0FE3672-51E0-4A14-A4E6-70277C18936F}" type="presParOf" srcId="{76E67D2B-A791-480B-B1B3-D37246CA2342}" destId="{99F4B864-9764-4C3B-87E6-E24C640A2403}" srcOrd="9" destOrd="0" presId="urn:microsoft.com/office/officeart/2005/8/layout/cycle6"/>
    <dgm:cxn modelId="{ADCE564F-D620-4CC6-B492-A9B3FAA0B294}" type="presParOf" srcId="{76E67D2B-A791-480B-B1B3-D37246CA2342}" destId="{7E77A8B9-60D1-4B90-807B-F04018DD8FE0}" srcOrd="10" destOrd="0" presId="urn:microsoft.com/office/officeart/2005/8/layout/cycle6"/>
    <dgm:cxn modelId="{E76EF019-1357-4E86-9BB5-8E7EE3B8CD04}" type="presParOf" srcId="{76E67D2B-A791-480B-B1B3-D37246CA2342}" destId="{2294DE12-7C86-4CBE-A84D-995DD7CD3A1C}" srcOrd="11" destOrd="0" presId="urn:microsoft.com/office/officeart/2005/8/layout/cycle6"/>
    <dgm:cxn modelId="{22F7C3BF-5E4E-417D-8832-92CB6DDA6978}" type="presParOf" srcId="{76E67D2B-A791-480B-B1B3-D37246CA2342}" destId="{BAB0AFED-5C41-46EE-AF67-C7E378902D2A}" srcOrd="12" destOrd="0" presId="urn:microsoft.com/office/officeart/2005/8/layout/cycle6"/>
    <dgm:cxn modelId="{B3F566C2-3E96-44CC-957E-DC1E2C727EF9}" type="presParOf" srcId="{76E67D2B-A791-480B-B1B3-D37246CA2342}" destId="{5817D94D-0CBF-4C85-9B60-5A76F8894859}" srcOrd="13" destOrd="0" presId="urn:microsoft.com/office/officeart/2005/8/layout/cycle6"/>
    <dgm:cxn modelId="{F904ECBF-8367-4C1C-9E76-DF64B0061BA9}" type="presParOf" srcId="{76E67D2B-A791-480B-B1B3-D37246CA2342}" destId="{EF249C18-7BB1-47B3-8C22-9ADC16763188}"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70D85C-152C-44C5-A941-AB1505E81B25}" type="doc">
      <dgm:prSet loTypeId="urn:microsoft.com/office/officeart/2005/8/layout/cycle6" loCatId="cycle" qsTypeId="urn:microsoft.com/office/officeart/2005/8/quickstyle/simple1" qsCatId="simple" csTypeId="urn:microsoft.com/office/officeart/2005/8/colors/colorful5" csCatId="colorful" phldr="1"/>
      <dgm:spPr/>
    </dgm:pt>
    <dgm:pt modelId="{26A02917-BA12-4E63-AD40-8D568F8AA4EC}">
      <dgm:prSet phldrT="[Text]" custT="1"/>
      <dgm:spPr/>
      <dgm:t>
        <a:bodyPr/>
        <a:lstStyle/>
        <a:p>
          <a:r>
            <a:rPr lang="en-US" sz="1600" dirty="0"/>
            <a:t>States </a:t>
          </a:r>
          <a:r>
            <a:rPr lang="en-US" sz="1600" dirty="0" smtClean="0"/>
            <a:t>tells school district where </a:t>
          </a:r>
          <a:r>
            <a:rPr lang="en-US" sz="1600" dirty="0"/>
            <a:t>any subgroup is consistently underperforming </a:t>
          </a:r>
        </a:p>
      </dgm:t>
    </dgm:pt>
    <dgm:pt modelId="{514D5A3C-BEC3-4A67-90F1-25E2A42E0DF6}" type="parTrans" cxnId="{EDAC8A22-7671-44B0-9B89-892DB62DED2A}">
      <dgm:prSet/>
      <dgm:spPr/>
      <dgm:t>
        <a:bodyPr/>
        <a:lstStyle/>
        <a:p>
          <a:endParaRPr lang="en-US"/>
        </a:p>
      </dgm:t>
    </dgm:pt>
    <dgm:pt modelId="{3D1208FF-8BA1-463C-A361-AEE6182F1297}" type="sibTrans" cxnId="{EDAC8A22-7671-44B0-9B89-892DB62DED2A}">
      <dgm:prSet/>
      <dgm:spPr/>
      <dgm:t>
        <a:bodyPr/>
        <a:lstStyle/>
        <a:p>
          <a:endParaRPr lang="en-US"/>
        </a:p>
      </dgm:t>
    </dgm:pt>
    <dgm:pt modelId="{E5C04557-2BFA-4F95-AEF3-6D8F73168AEC}">
      <dgm:prSet phldrT="[Text]" custT="1"/>
      <dgm:spPr/>
      <dgm:t>
        <a:bodyPr/>
        <a:lstStyle/>
        <a:p>
          <a:r>
            <a:rPr lang="en-US" sz="1600" dirty="0"/>
            <a:t>State ensures </a:t>
          </a:r>
          <a:r>
            <a:rPr lang="en-US" sz="1600" dirty="0" smtClean="0"/>
            <a:t>school district notifies </a:t>
          </a:r>
          <a:r>
            <a:rPr lang="en-US" sz="1600" dirty="0"/>
            <a:t>each school</a:t>
          </a:r>
        </a:p>
      </dgm:t>
    </dgm:pt>
    <dgm:pt modelId="{86E50C90-1FEE-4B19-A678-31AA83328A24}" type="parTrans" cxnId="{C4791374-B36C-4468-B449-65B8D5333792}">
      <dgm:prSet/>
      <dgm:spPr/>
      <dgm:t>
        <a:bodyPr/>
        <a:lstStyle/>
        <a:p>
          <a:endParaRPr lang="en-US"/>
        </a:p>
      </dgm:t>
    </dgm:pt>
    <dgm:pt modelId="{CC5A777C-74B2-4F91-AE65-A9CB466752C4}" type="sibTrans" cxnId="{C4791374-B36C-4468-B449-65B8D5333792}">
      <dgm:prSet/>
      <dgm:spPr/>
      <dgm:t>
        <a:bodyPr/>
        <a:lstStyle/>
        <a:p>
          <a:endParaRPr lang="en-US"/>
        </a:p>
      </dgm:t>
    </dgm:pt>
    <dgm:pt modelId="{3EA43B44-D4A6-4E55-9491-23EDE15F9C86}">
      <dgm:prSet phldrT="[Text]" custT="1"/>
      <dgm:spPr/>
      <dgm:t>
        <a:bodyPr/>
        <a:lstStyle/>
        <a:p>
          <a:r>
            <a:rPr lang="en-US" sz="1600" dirty="0"/>
            <a:t>School </a:t>
          </a:r>
          <a:r>
            <a:rPr lang="en-US" sz="1600" dirty="0" smtClean="0"/>
            <a:t>- with </a:t>
          </a:r>
          <a:r>
            <a:rPr lang="en-US" sz="1600" dirty="0"/>
            <a:t>stakeholders - must design a school-level targeted support and improvement plan</a:t>
          </a:r>
        </a:p>
      </dgm:t>
    </dgm:pt>
    <dgm:pt modelId="{59DB3217-1A0C-4029-8FFB-0F4A372A6DFD}" type="parTrans" cxnId="{85FFC474-500D-4789-BFC9-08266314BBBF}">
      <dgm:prSet/>
      <dgm:spPr/>
      <dgm:t>
        <a:bodyPr/>
        <a:lstStyle/>
        <a:p>
          <a:endParaRPr lang="en-US"/>
        </a:p>
      </dgm:t>
    </dgm:pt>
    <dgm:pt modelId="{4819DB0D-1953-4ADA-8FAD-1590C7EC6559}" type="sibTrans" cxnId="{85FFC474-500D-4789-BFC9-08266314BBBF}">
      <dgm:prSet/>
      <dgm:spPr/>
      <dgm:t>
        <a:bodyPr/>
        <a:lstStyle/>
        <a:p>
          <a:endParaRPr lang="en-US"/>
        </a:p>
      </dgm:t>
    </dgm:pt>
    <dgm:pt modelId="{188BD817-3888-4F7A-92B7-528CAC0180D2}">
      <dgm:prSet custT="1"/>
      <dgm:spPr/>
      <dgm:t>
        <a:bodyPr/>
        <a:lstStyle/>
        <a:p>
          <a:r>
            <a:rPr lang="en-US" sz="1600" dirty="0" smtClean="0"/>
            <a:t>School district approves </a:t>
          </a:r>
          <a:r>
            <a:rPr lang="en-US" sz="1600" dirty="0"/>
            <a:t>&amp; monitors plan</a:t>
          </a:r>
        </a:p>
      </dgm:t>
    </dgm:pt>
    <dgm:pt modelId="{11A37B82-44BD-481F-AE1B-1A66B7E25D4F}" type="parTrans" cxnId="{7CD6C906-2A4D-478F-959B-D12AC16F5DA6}">
      <dgm:prSet/>
      <dgm:spPr/>
      <dgm:t>
        <a:bodyPr/>
        <a:lstStyle/>
        <a:p>
          <a:endParaRPr lang="en-US"/>
        </a:p>
      </dgm:t>
    </dgm:pt>
    <dgm:pt modelId="{68A5BFE7-6885-4651-A755-C371EE720B9A}" type="sibTrans" cxnId="{7CD6C906-2A4D-478F-959B-D12AC16F5DA6}">
      <dgm:prSet/>
      <dgm:spPr/>
      <dgm:t>
        <a:bodyPr/>
        <a:lstStyle/>
        <a:p>
          <a:endParaRPr lang="en-US"/>
        </a:p>
      </dgm:t>
    </dgm:pt>
    <dgm:pt modelId="{08CD3E47-7FF2-453A-91C3-EBDE2181C0F5}">
      <dgm:prSet custT="1"/>
      <dgm:spPr/>
      <dgm:t>
        <a:bodyPr/>
        <a:lstStyle/>
        <a:p>
          <a:r>
            <a:rPr lang="en-US" sz="1600" dirty="0"/>
            <a:t>If plan is unsuccessful after a certain number of years, the </a:t>
          </a:r>
          <a:r>
            <a:rPr lang="en-US" sz="1600" dirty="0" smtClean="0"/>
            <a:t>school district takes additional </a:t>
          </a:r>
          <a:r>
            <a:rPr lang="en-US" sz="1600" dirty="0"/>
            <a:t>action</a:t>
          </a:r>
        </a:p>
      </dgm:t>
    </dgm:pt>
    <dgm:pt modelId="{74A43BF8-5EDF-438C-8B67-0EE92E447CD9}" type="parTrans" cxnId="{99C141D9-5689-4660-AD27-464DF67EF279}">
      <dgm:prSet/>
      <dgm:spPr/>
      <dgm:t>
        <a:bodyPr/>
        <a:lstStyle/>
        <a:p>
          <a:endParaRPr lang="en-US"/>
        </a:p>
      </dgm:t>
    </dgm:pt>
    <dgm:pt modelId="{37C18C6F-27A6-469E-96D5-52D5A71C78B4}" type="sibTrans" cxnId="{99C141D9-5689-4660-AD27-464DF67EF279}">
      <dgm:prSet/>
      <dgm:spPr/>
      <dgm:t>
        <a:bodyPr/>
        <a:lstStyle/>
        <a:p>
          <a:endParaRPr lang="en-US"/>
        </a:p>
      </dgm:t>
    </dgm:pt>
    <dgm:pt modelId="{8B204880-E6CB-43B2-BDCF-ECF93502ADE5}" type="pres">
      <dgm:prSet presAssocID="{0170D85C-152C-44C5-A941-AB1505E81B25}" presName="cycle" presStyleCnt="0">
        <dgm:presLayoutVars>
          <dgm:dir/>
          <dgm:resizeHandles val="exact"/>
        </dgm:presLayoutVars>
      </dgm:prSet>
      <dgm:spPr/>
    </dgm:pt>
    <dgm:pt modelId="{66337DB5-DE86-450F-9E7F-BF683239AAFE}" type="pres">
      <dgm:prSet presAssocID="{26A02917-BA12-4E63-AD40-8D568F8AA4EC}" presName="node" presStyleLbl="node1" presStyleIdx="0" presStyleCnt="5" custScaleX="105916" custScaleY="114402">
        <dgm:presLayoutVars>
          <dgm:bulletEnabled val="1"/>
        </dgm:presLayoutVars>
      </dgm:prSet>
      <dgm:spPr/>
      <dgm:t>
        <a:bodyPr/>
        <a:lstStyle/>
        <a:p>
          <a:endParaRPr lang="en-US"/>
        </a:p>
      </dgm:t>
    </dgm:pt>
    <dgm:pt modelId="{411A0FEE-31DB-4C62-A7B8-FE9D00B3C9E5}" type="pres">
      <dgm:prSet presAssocID="{26A02917-BA12-4E63-AD40-8D568F8AA4EC}" presName="spNode" presStyleCnt="0"/>
      <dgm:spPr/>
    </dgm:pt>
    <dgm:pt modelId="{BCA381A2-72E0-47FA-88CE-98AD84C9FE59}" type="pres">
      <dgm:prSet presAssocID="{3D1208FF-8BA1-463C-A361-AEE6182F1297}" presName="sibTrans" presStyleLbl="sibTrans1D1" presStyleIdx="0" presStyleCnt="5"/>
      <dgm:spPr/>
      <dgm:t>
        <a:bodyPr/>
        <a:lstStyle/>
        <a:p>
          <a:endParaRPr lang="en-US"/>
        </a:p>
      </dgm:t>
    </dgm:pt>
    <dgm:pt modelId="{57C53355-D0E5-4F40-8D7C-E32192BEEC1B}" type="pres">
      <dgm:prSet presAssocID="{E5C04557-2BFA-4F95-AEF3-6D8F73168AEC}" presName="node" presStyleLbl="node1" presStyleIdx="1" presStyleCnt="5" custScaleX="106238" custScaleY="106942">
        <dgm:presLayoutVars>
          <dgm:bulletEnabled val="1"/>
        </dgm:presLayoutVars>
      </dgm:prSet>
      <dgm:spPr/>
      <dgm:t>
        <a:bodyPr/>
        <a:lstStyle/>
        <a:p>
          <a:endParaRPr lang="en-US"/>
        </a:p>
      </dgm:t>
    </dgm:pt>
    <dgm:pt modelId="{3FC54CCF-1A4C-469F-AACF-87812B16B572}" type="pres">
      <dgm:prSet presAssocID="{E5C04557-2BFA-4F95-AEF3-6D8F73168AEC}" presName="spNode" presStyleCnt="0"/>
      <dgm:spPr/>
    </dgm:pt>
    <dgm:pt modelId="{5ACC5AF1-039B-487B-B7EF-57078B14A2E9}" type="pres">
      <dgm:prSet presAssocID="{CC5A777C-74B2-4F91-AE65-A9CB466752C4}" presName="sibTrans" presStyleLbl="sibTrans1D1" presStyleIdx="1" presStyleCnt="5"/>
      <dgm:spPr/>
      <dgm:t>
        <a:bodyPr/>
        <a:lstStyle/>
        <a:p>
          <a:endParaRPr lang="en-US"/>
        </a:p>
      </dgm:t>
    </dgm:pt>
    <dgm:pt modelId="{8B23411B-30EE-4FA7-A8F6-AB2BB6A36AD5}" type="pres">
      <dgm:prSet presAssocID="{3EA43B44-D4A6-4E55-9491-23EDE15F9C86}" presName="node" presStyleLbl="node1" presStyleIdx="2" presStyleCnt="5" custScaleX="112845" custScaleY="116469">
        <dgm:presLayoutVars>
          <dgm:bulletEnabled val="1"/>
        </dgm:presLayoutVars>
      </dgm:prSet>
      <dgm:spPr/>
      <dgm:t>
        <a:bodyPr/>
        <a:lstStyle/>
        <a:p>
          <a:endParaRPr lang="en-US"/>
        </a:p>
      </dgm:t>
    </dgm:pt>
    <dgm:pt modelId="{277579B7-BF64-4699-8276-CBE640267CC8}" type="pres">
      <dgm:prSet presAssocID="{3EA43B44-D4A6-4E55-9491-23EDE15F9C86}" presName="spNode" presStyleCnt="0"/>
      <dgm:spPr/>
    </dgm:pt>
    <dgm:pt modelId="{547D1027-ABEB-4583-B350-1F80BEAF357E}" type="pres">
      <dgm:prSet presAssocID="{4819DB0D-1953-4ADA-8FAD-1590C7EC6559}" presName="sibTrans" presStyleLbl="sibTrans1D1" presStyleIdx="2" presStyleCnt="5"/>
      <dgm:spPr/>
      <dgm:t>
        <a:bodyPr/>
        <a:lstStyle/>
        <a:p>
          <a:endParaRPr lang="en-US"/>
        </a:p>
      </dgm:t>
    </dgm:pt>
    <dgm:pt modelId="{580F92C1-6075-470A-A2DA-F8D0C91850A6}" type="pres">
      <dgm:prSet presAssocID="{188BD817-3888-4F7A-92B7-528CAC0180D2}" presName="node" presStyleLbl="node1" presStyleIdx="3" presStyleCnt="5" custScaleX="113252" custScaleY="119819">
        <dgm:presLayoutVars>
          <dgm:bulletEnabled val="1"/>
        </dgm:presLayoutVars>
      </dgm:prSet>
      <dgm:spPr/>
      <dgm:t>
        <a:bodyPr/>
        <a:lstStyle/>
        <a:p>
          <a:endParaRPr lang="en-US"/>
        </a:p>
      </dgm:t>
    </dgm:pt>
    <dgm:pt modelId="{665542B9-D860-4398-831A-6880CC234CA5}" type="pres">
      <dgm:prSet presAssocID="{188BD817-3888-4F7A-92B7-528CAC0180D2}" presName="spNode" presStyleCnt="0"/>
      <dgm:spPr/>
    </dgm:pt>
    <dgm:pt modelId="{036A9CA4-9C0A-480F-BAE0-0557434AAF95}" type="pres">
      <dgm:prSet presAssocID="{68A5BFE7-6885-4651-A755-C371EE720B9A}" presName="sibTrans" presStyleLbl="sibTrans1D1" presStyleIdx="3" presStyleCnt="5"/>
      <dgm:spPr/>
      <dgm:t>
        <a:bodyPr/>
        <a:lstStyle/>
        <a:p>
          <a:endParaRPr lang="en-US"/>
        </a:p>
      </dgm:t>
    </dgm:pt>
    <dgm:pt modelId="{3E80D34D-C1EF-4561-B920-F6D4BDD13016}" type="pres">
      <dgm:prSet presAssocID="{08CD3E47-7FF2-453A-91C3-EBDE2181C0F5}" presName="node" presStyleLbl="node1" presStyleIdx="4" presStyleCnt="5" custScaleX="111974" custScaleY="121606">
        <dgm:presLayoutVars>
          <dgm:bulletEnabled val="1"/>
        </dgm:presLayoutVars>
      </dgm:prSet>
      <dgm:spPr/>
      <dgm:t>
        <a:bodyPr/>
        <a:lstStyle/>
        <a:p>
          <a:endParaRPr lang="en-US"/>
        </a:p>
      </dgm:t>
    </dgm:pt>
    <dgm:pt modelId="{D42A8FCB-6829-4614-9AAE-BAD7FE39D557}" type="pres">
      <dgm:prSet presAssocID="{08CD3E47-7FF2-453A-91C3-EBDE2181C0F5}" presName="spNode" presStyleCnt="0"/>
      <dgm:spPr/>
    </dgm:pt>
    <dgm:pt modelId="{51523FB6-7862-42D7-AA10-7401FBDC78DD}" type="pres">
      <dgm:prSet presAssocID="{37C18C6F-27A6-469E-96D5-52D5A71C78B4}" presName="sibTrans" presStyleLbl="sibTrans1D1" presStyleIdx="4" presStyleCnt="5"/>
      <dgm:spPr/>
      <dgm:t>
        <a:bodyPr/>
        <a:lstStyle/>
        <a:p>
          <a:endParaRPr lang="en-US"/>
        </a:p>
      </dgm:t>
    </dgm:pt>
  </dgm:ptLst>
  <dgm:cxnLst>
    <dgm:cxn modelId="{11CD09F1-C7C3-4499-8DB9-51DFE5658DC9}" type="presOf" srcId="{26A02917-BA12-4E63-AD40-8D568F8AA4EC}" destId="{66337DB5-DE86-450F-9E7F-BF683239AAFE}" srcOrd="0" destOrd="0" presId="urn:microsoft.com/office/officeart/2005/8/layout/cycle6"/>
    <dgm:cxn modelId="{8E99079B-6CC1-426B-AD90-0834554C683D}" type="presOf" srcId="{3EA43B44-D4A6-4E55-9491-23EDE15F9C86}" destId="{8B23411B-30EE-4FA7-A8F6-AB2BB6A36AD5}" srcOrd="0" destOrd="0" presId="urn:microsoft.com/office/officeart/2005/8/layout/cycle6"/>
    <dgm:cxn modelId="{C6FBEA6A-FD4C-4455-8D10-09C95C5FE699}" type="presOf" srcId="{0170D85C-152C-44C5-A941-AB1505E81B25}" destId="{8B204880-E6CB-43B2-BDCF-ECF93502ADE5}" srcOrd="0" destOrd="0" presId="urn:microsoft.com/office/officeart/2005/8/layout/cycle6"/>
    <dgm:cxn modelId="{F5E8043D-26BD-4EFF-A5FF-379B919676A8}" type="presOf" srcId="{3D1208FF-8BA1-463C-A361-AEE6182F1297}" destId="{BCA381A2-72E0-47FA-88CE-98AD84C9FE59}" srcOrd="0" destOrd="0" presId="urn:microsoft.com/office/officeart/2005/8/layout/cycle6"/>
    <dgm:cxn modelId="{EDAC8A22-7671-44B0-9B89-892DB62DED2A}" srcId="{0170D85C-152C-44C5-A941-AB1505E81B25}" destId="{26A02917-BA12-4E63-AD40-8D568F8AA4EC}" srcOrd="0" destOrd="0" parTransId="{514D5A3C-BEC3-4A67-90F1-25E2A42E0DF6}" sibTransId="{3D1208FF-8BA1-463C-A361-AEE6182F1297}"/>
    <dgm:cxn modelId="{49441212-1FCB-44C0-8ACC-F15B8CCD9527}" type="presOf" srcId="{08CD3E47-7FF2-453A-91C3-EBDE2181C0F5}" destId="{3E80D34D-C1EF-4561-B920-F6D4BDD13016}" srcOrd="0" destOrd="0" presId="urn:microsoft.com/office/officeart/2005/8/layout/cycle6"/>
    <dgm:cxn modelId="{04B4084A-5465-4DFF-A859-6491F318FE0D}" type="presOf" srcId="{4819DB0D-1953-4ADA-8FAD-1590C7EC6559}" destId="{547D1027-ABEB-4583-B350-1F80BEAF357E}" srcOrd="0" destOrd="0" presId="urn:microsoft.com/office/officeart/2005/8/layout/cycle6"/>
    <dgm:cxn modelId="{779D396D-420D-4A53-AFC7-ACE6242E23BF}" type="presOf" srcId="{188BD817-3888-4F7A-92B7-528CAC0180D2}" destId="{580F92C1-6075-470A-A2DA-F8D0C91850A6}" srcOrd="0" destOrd="0" presId="urn:microsoft.com/office/officeart/2005/8/layout/cycle6"/>
    <dgm:cxn modelId="{F72FF135-D350-4F99-9F04-7708E8C79563}" type="presOf" srcId="{CC5A777C-74B2-4F91-AE65-A9CB466752C4}" destId="{5ACC5AF1-039B-487B-B7EF-57078B14A2E9}" srcOrd="0" destOrd="0" presId="urn:microsoft.com/office/officeart/2005/8/layout/cycle6"/>
    <dgm:cxn modelId="{99C141D9-5689-4660-AD27-464DF67EF279}" srcId="{0170D85C-152C-44C5-A941-AB1505E81B25}" destId="{08CD3E47-7FF2-453A-91C3-EBDE2181C0F5}" srcOrd="4" destOrd="0" parTransId="{74A43BF8-5EDF-438C-8B67-0EE92E447CD9}" sibTransId="{37C18C6F-27A6-469E-96D5-52D5A71C78B4}"/>
    <dgm:cxn modelId="{85FFC474-500D-4789-BFC9-08266314BBBF}" srcId="{0170D85C-152C-44C5-A941-AB1505E81B25}" destId="{3EA43B44-D4A6-4E55-9491-23EDE15F9C86}" srcOrd="2" destOrd="0" parTransId="{59DB3217-1A0C-4029-8FFB-0F4A372A6DFD}" sibTransId="{4819DB0D-1953-4ADA-8FAD-1590C7EC6559}"/>
    <dgm:cxn modelId="{C4791374-B36C-4468-B449-65B8D5333792}" srcId="{0170D85C-152C-44C5-A941-AB1505E81B25}" destId="{E5C04557-2BFA-4F95-AEF3-6D8F73168AEC}" srcOrd="1" destOrd="0" parTransId="{86E50C90-1FEE-4B19-A678-31AA83328A24}" sibTransId="{CC5A777C-74B2-4F91-AE65-A9CB466752C4}"/>
    <dgm:cxn modelId="{7CD6C906-2A4D-478F-959B-D12AC16F5DA6}" srcId="{0170D85C-152C-44C5-A941-AB1505E81B25}" destId="{188BD817-3888-4F7A-92B7-528CAC0180D2}" srcOrd="3" destOrd="0" parTransId="{11A37B82-44BD-481F-AE1B-1A66B7E25D4F}" sibTransId="{68A5BFE7-6885-4651-A755-C371EE720B9A}"/>
    <dgm:cxn modelId="{1F82E04E-9CBA-4E53-B3AF-E77ABEE78599}" type="presOf" srcId="{37C18C6F-27A6-469E-96D5-52D5A71C78B4}" destId="{51523FB6-7862-42D7-AA10-7401FBDC78DD}" srcOrd="0" destOrd="0" presId="urn:microsoft.com/office/officeart/2005/8/layout/cycle6"/>
    <dgm:cxn modelId="{56AECF07-E397-4A0A-8FB3-BBFF56C03D8C}" type="presOf" srcId="{E5C04557-2BFA-4F95-AEF3-6D8F73168AEC}" destId="{57C53355-D0E5-4F40-8D7C-E32192BEEC1B}" srcOrd="0" destOrd="0" presId="urn:microsoft.com/office/officeart/2005/8/layout/cycle6"/>
    <dgm:cxn modelId="{488ADBCB-DEBE-49CC-9DEA-4171C173277E}" type="presOf" srcId="{68A5BFE7-6885-4651-A755-C371EE720B9A}" destId="{036A9CA4-9C0A-480F-BAE0-0557434AAF95}" srcOrd="0" destOrd="0" presId="urn:microsoft.com/office/officeart/2005/8/layout/cycle6"/>
    <dgm:cxn modelId="{92A3C83F-0A95-4717-9B6C-8F61A0D243F8}" type="presParOf" srcId="{8B204880-E6CB-43B2-BDCF-ECF93502ADE5}" destId="{66337DB5-DE86-450F-9E7F-BF683239AAFE}" srcOrd="0" destOrd="0" presId="urn:microsoft.com/office/officeart/2005/8/layout/cycle6"/>
    <dgm:cxn modelId="{2267919E-F43C-4C12-A70A-5BBA28DE2FF6}" type="presParOf" srcId="{8B204880-E6CB-43B2-BDCF-ECF93502ADE5}" destId="{411A0FEE-31DB-4C62-A7B8-FE9D00B3C9E5}" srcOrd="1" destOrd="0" presId="urn:microsoft.com/office/officeart/2005/8/layout/cycle6"/>
    <dgm:cxn modelId="{429A208C-7620-476C-B470-7C68273E00EC}" type="presParOf" srcId="{8B204880-E6CB-43B2-BDCF-ECF93502ADE5}" destId="{BCA381A2-72E0-47FA-88CE-98AD84C9FE59}" srcOrd="2" destOrd="0" presId="urn:microsoft.com/office/officeart/2005/8/layout/cycle6"/>
    <dgm:cxn modelId="{A754F94A-F07B-4464-9280-34985F0B6BA7}" type="presParOf" srcId="{8B204880-E6CB-43B2-BDCF-ECF93502ADE5}" destId="{57C53355-D0E5-4F40-8D7C-E32192BEEC1B}" srcOrd="3" destOrd="0" presId="urn:microsoft.com/office/officeart/2005/8/layout/cycle6"/>
    <dgm:cxn modelId="{70026719-7CB8-44D6-93C6-96AC28413973}" type="presParOf" srcId="{8B204880-E6CB-43B2-BDCF-ECF93502ADE5}" destId="{3FC54CCF-1A4C-469F-AACF-87812B16B572}" srcOrd="4" destOrd="0" presId="urn:microsoft.com/office/officeart/2005/8/layout/cycle6"/>
    <dgm:cxn modelId="{EA04A36D-A4A7-49D8-88A1-3A5187D913FA}" type="presParOf" srcId="{8B204880-E6CB-43B2-BDCF-ECF93502ADE5}" destId="{5ACC5AF1-039B-487B-B7EF-57078B14A2E9}" srcOrd="5" destOrd="0" presId="urn:microsoft.com/office/officeart/2005/8/layout/cycle6"/>
    <dgm:cxn modelId="{473E8BF5-8316-48F2-959A-C775B2DA8FF7}" type="presParOf" srcId="{8B204880-E6CB-43B2-BDCF-ECF93502ADE5}" destId="{8B23411B-30EE-4FA7-A8F6-AB2BB6A36AD5}" srcOrd="6" destOrd="0" presId="urn:microsoft.com/office/officeart/2005/8/layout/cycle6"/>
    <dgm:cxn modelId="{DF5A3D4E-6C3F-4705-91E0-A79AD38C120C}" type="presParOf" srcId="{8B204880-E6CB-43B2-BDCF-ECF93502ADE5}" destId="{277579B7-BF64-4699-8276-CBE640267CC8}" srcOrd="7" destOrd="0" presId="urn:microsoft.com/office/officeart/2005/8/layout/cycle6"/>
    <dgm:cxn modelId="{D678C8A7-DB97-44D8-AC0E-45DCA549C8A7}" type="presParOf" srcId="{8B204880-E6CB-43B2-BDCF-ECF93502ADE5}" destId="{547D1027-ABEB-4583-B350-1F80BEAF357E}" srcOrd="8" destOrd="0" presId="urn:microsoft.com/office/officeart/2005/8/layout/cycle6"/>
    <dgm:cxn modelId="{9384D72B-3C1A-4BB0-A4AD-F196139D6DE4}" type="presParOf" srcId="{8B204880-E6CB-43B2-BDCF-ECF93502ADE5}" destId="{580F92C1-6075-470A-A2DA-F8D0C91850A6}" srcOrd="9" destOrd="0" presId="urn:microsoft.com/office/officeart/2005/8/layout/cycle6"/>
    <dgm:cxn modelId="{0370561F-1F1B-46B8-93D8-DC6F083ED060}" type="presParOf" srcId="{8B204880-E6CB-43B2-BDCF-ECF93502ADE5}" destId="{665542B9-D860-4398-831A-6880CC234CA5}" srcOrd="10" destOrd="0" presId="urn:microsoft.com/office/officeart/2005/8/layout/cycle6"/>
    <dgm:cxn modelId="{9C82A34E-731B-44D7-AC8E-420B439E1D3A}" type="presParOf" srcId="{8B204880-E6CB-43B2-BDCF-ECF93502ADE5}" destId="{036A9CA4-9C0A-480F-BAE0-0557434AAF95}" srcOrd="11" destOrd="0" presId="urn:microsoft.com/office/officeart/2005/8/layout/cycle6"/>
    <dgm:cxn modelId="{F0DAB246-D09E-45F7-BC20-1970D68380EA}" type="presParOf" srcId="{8B204880-E6CB-43B2-BDCF-ECF93502ADE5}" destId="{3E80D34D-C1EF-4561-B920-F6D4BDD13016}" srcOrd="12" destOrd="0" presId="urn:microsoft.com/office/officeart/2005/8/layout/cycle6"/>
    <dgm:cxn modelId="{9F1C4E00-0090-426F-BA4D-9C2FA697DD94}" type="presParOf" srcId="{8B204880-E6CB-43B2-BDCF-ECF93502ADE5}" destId="{D42A8FCB-6829-4614-9AAE-BAD7FE39D557}" srcOrd="13" destOrd="0" presId="urn:microsoft.com/office/officeart/2005/8/layout/cycle6"/>
    <dgm:cxn modelId="{C4B529EE-B687-49CC-BFBE-628B4CD670D2}" type="presParOf" srcId="{8B204880-E6CB-43B2-BDCF-ECF93502ADE5}" destId="{51523FB6-7862-42D7-AA10-7401FBDC78DD}"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80EFB4-E8C5-914B-9889-2682BDE06A1E}" type="datetimeFigureOut">
              <a:rPr lang="en-US" smtClean="0"/>
              <a:t>10/21/2016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7ADEB9-F6FB-B748-9AE1-2A5DAA30C63B}" type="slidenum">
              <a:rPr lang="en-US" smtClean="0"/>
              <a:t>‹#›</a:t>
            </a:fld>
            <a:endParaRPr lang="en-US" dirty="0"/>
          </a:p>
        </p:txBody>
      </p:sp>
    </p:spTree>
    <p:extLst>
      <p:ext uri="{BB962C8B-B14F-4D97-AF65-F5344CB8AC3E}">
        <p14:creationId xmlns:p14="http://schemas.microsoft.com/office/powerpoint/2010/main" val="29275954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Decades</a:t>
            </a:r>
            <a:r>
              <a:rPr lang="en-US" baseline="0" dirty="0" smtClean="0"/>
              <a:t> of research confirms what we already knew: f</a:t>
            </a:r>
            <a:r>
              <a:rPr lang="en-US" dirty="0" smtClean="0"/>
              <a:t>amily &amp; community engagement matters</a:t>
            </a:r>
            <a:r>
              <a:rPr lang="en-US" baseline="0" dirty="0" smtClean="0"/>
              <a:t> for student success in school.</a:t>
            </a:r>
          </a:p>
        </p:txBody>
      </p:sp>
      <p:sp>
        <p:nvSpPr>
          <p:cNvPr id="4" name="Slide Number Placeholder 3"/>
          <p:cNvSpPr>
            <a:spLocks noGrp="1"/>
          </p:cNvSpPr>
          <p:nvPr>
            <p:ph type="sldNum" sz="quarter" idx="10"/>
          </p:nvPr>
        </p:nvSpPr>
        <p:spPr/>
        <p:txBody>
          <a:bodyPr/>
          <a:lstStyle/>
          <a:p>
            <a:fld id="{707ADEB9-F6FB-B748-9AE1-2A5DAA30C63B}" type="slidenum">
              <a:rPr lang="en-US" smtClean="0"/>
              <a:t>2</a:t>
            </a:fld>
            <a:endParaRPr lang="en-US" dirty="0"/>
          </a:p>
        </p:txBody>
      </p:sp>
    </p:spTree>
    <p:extLst>
      <p:ext uri="{BB962C8B-B14F-4D97-AF65-F5344CB8AC3E}">
        <p14:creationId xmlns:p14="http://schemas.microsoft.com/office/powerpoint/2010/main" val="2691668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F7A3-9565-4032-BEF3-63736BB12905}" type="slidenum">
              <a:rPr lang="en-US" smtClean="0"/>
              <a:t>14</a:t>
            </a:fld>
            <a:endParaRPr lang="en-US" dirty="0"/>
          </a:p>
        </p:txBody>
      </p:sp>
    </p:spTree>
    <p:extLst>
      <p:ext uri="{BB962C8B-B14F-4D97-AF65-F5344CB8AC3E}">
        <p14:creationId xmlns:p14="http://schemas.microsoft.com/office/powerpoint/2010/main" val="1445410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 research and our work</a:t>
            </a:r>
            <a:r>
              <a:rPr lang="en-US" baseline="0" dirty="0"/>
              <a:t> with parents we have learned that </a:t>
            </a:r>
          </a:p>
          <a:p>
            <a:pPr marL="239772" indent="-239772">
              <a:buAutoNum type="arabicPeriod"/>
            </a:pPr>
            <a:r>
              <a:rPr lang="en-US" baseline="0" dirty="0"/>
              <a:t>Latino parents do not usually receive enough or culturally and linguistically relevant information from schools.</a:t>
            </a:r>
          </a:p>
          <a:p>
            <a:pPr marL="239772" indent="-239772">
              <a:buAutoNum type="arabicPeriod"/>
            </a:pPr>
            <a:r>
              <a:rPr lang="en-US" baseline="0" dirty="0"/>
              <a:t>Latino parents are eager to receive this information since school and their child’s education is of critical importance to families.</a:t>
            </a:r>
          </a:p>
          <a:p>
            <a:pPr marL="239772" indent="-239772">
              <a:buAutoNum type="arabicPeriod"/>
            </a:pPr>
            <a:r>
              <a:rPr lang="en-US" baseline="0" dirty="0"/>
              <a:t>Latino parents place tremendous responsibility on themselves to support their children’s academic success. </a:t>
            </a:r>
          </a:p>
          <a:p>
            <a:pPr marL="239772" indent="-239772">
              <a:buAutoNum type="arabicPeriod"/>
            </a:pPr>
            <a:endParaRPr lang="en-US" baseline="0" dirty="0"/>
          </a:p>
          <a:p>
            <a:r>
              <a:rPr lang="en-US" dirty="0"/>
              <a:t>Far to often parents of color</a:t>
            </a:r>
            <a:r>
              <a:rPr lang="en-US" baseline="0" dirty="0"/>
              <a:t> are excluded from school committees and their children do not have access to a high quality education.</a:t>
            </a:r>
          </a:p>
          <a:p>
            <a:endParaRPr lang="en-US" dirty="0"/>
          </a:p>
          <a:p>
            <a:r>
              <a:rPr lang="en-US" dirty="0"/>
              <a:t>Parents can become more effective advocates for their children when they learn how to engage with the school system and when they learn about strategies they can use to navigate their children’s stages of development as they progress through their school years. </a:t>
            </a:r>
          </a:p>
        </p:txBody>
      </p:sp>
      <p:sp>
        <p:nvSpPr>
          <p:cNvPr id="4" name="Slide Number Placeholder 3"/>
          <p:cNvSpPr>
            <a:spLocks noGrp="1"/>
          </p:cNvSpPr>
          <p:nvPr>
            <p:ph type="sldNum" sz="quarter" idx="10"/>
          </p:nvPr>
        </p:nvSpPr>
        <p:spPr/>
        <p:txBody>
          <a:bodyPr/>
          <a:lstStyle/>
          <a:p>
            <a:fld id="{3ADDF7A3-9565-4032-BEF3-63736BB12905}" type="slidenum">
              <a:rPr lang="en-US" smtClean="0"/>
              <a:t>15</a:t>
            </a:fld>
            <a:endParaRPr lang="en-US" dirty="0"/>
          </a:p>
        </p:txBody>
      </p:sp>
    </p:spTree>
    <p:extLst>
      <p:ext uri="{BB962C8B-B14F-4D97-AF65-F5344CB8AC3E}">
        <p14:creationId xmlns:p14="http://schemas.microsoft.com/office/powerpoint/2010/main" val="983455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NCLR has effectively engaged, and helped others engage, Latino parents in their children’s education for over 20 years. During the course of this work, NCLR has identified the grounding principles that follow for all of its work with Latino parents. </a:t>
            </a:r>
          </a:p>
          <a:p>
            <a:endParaRPr lang="en-US" dirty="0"/>
          </a:p>
          <a:p>
            <a:r>
              <a:rPr lang="en-US" b="1" dirty="0"/>
              <a:t>Guiding Principles for Engaging Latino Parents </a:t>
            </a:r>
            <a:endParaRPr lang="en-US" dirty="0"/>
          </a:p>
          <a:p>
            <a:pPr marL="179829" indent="-179829">
              <a:buFont typeface="Arial" panose="020B0604020202020204" pitchFamily="34" charset="0"/>
              <a:buChar char="•"/>
            </a:pPr>
            <a:r>
              <a:rPr lang="en-US" dirty="0"/>
              <a:t>Education is the most important issue for Latino parents, who want to be involved in their children’s education. </a:t>
            </a:r>
          </a:p>
          <a:p>
            <a:pPr marL="179829" indent="-179829">
              <a:buFont typeface="Arial" panose="020B0604020202020204" pitchFamily="34" charset="0"/>
              <a:buChar char="•"/>
            </a:pPr>
            <a:r>
              <a:rPr lang="en-US" dirty="0"/>
              <a:t>Latino parents’ own educational attainment, English fluency, or economic status need not be obstacles in a school’s efforts to successfully engage them. </a:t>
            </a:r>
          </a:p>
          <a:p>
            <a:pPr marL="179829" indent="-179829">
              <a:buFont typeface="Arial" panose="020B0604020202020204" pitchFamily="34" charset="0"/>
              <a:buChar char="•"/>
            </a:pPr>
            <a:r>
              <a:rPr lang="en-US" dirty="0"/>
              <a:t>Schools must understand that many parents, especially recent immigrants, can be overwhelmed by the school system and feel inadequately prepared to engage with it in a meaningful manner. </a:t>
            </a:r>
          </a:p>
          <a:p>
            <a:pPr marL="179829" indent="-179829">
              <a:buFont typeface="Arial" panose="020B0604020202020204" pitchFamily="34" charset="0"/>
              <a:buChar char="•"/>
            </a:pPr>
            <a:r>
              <a:rPr lang="en-US" dirty="0"/>
              <a:t>School improvement plans must include a strategy, with measurable goals, to effectively engage Latino parents. </a:t>
            </a:r>
          </a:p>
          <a:p>
            <a:pPr marL="179829" indent="-179829">
              <a:buFont typeface="Arial" panose="020B0604020202020204" pitchFamily="34" charset="0"/>
              <a:buChar char="•"/>
            </a:pPr>
            <a:r>
              <a:rPr lang="en-US" dirty="0"/>
              <a:t>Schools must take the initiative to develop meaningful relationships with Latino parents, creating the structures and resources to facilitate their engagement—Latino parents will respond. </a:t>
            </a:r>
          </a:p>
          <a:p>
            <a:pPr marL="179829" indent="-179829">
              <a:buFont typeface="Arial" panose="020B0604020202020204" pitchFamily="34" charset="0"/>
              <a:buChar char="•"/>
            </a:pPr>
            <a:r>
              <a:rPr lang="en-US" dirty="0"/>
              <a:t>The most effective engagement of Latino parents has occurred when a school builds on the values and strengths of the Latino culture, managing the dynamics of cultural differences and acquiring the cultural knowledge of the families it serves. </a:t>
            </a:r>
          </a:p>
          <a:p>
            <a:endParaRPr lang="en-US" dirty="0"/>
          </a:p>
          <a:p>
            <a:endParaRPr lang="en-US" dirty="0"/>
          </a:p>
        </p:txBody>
      </p:sp>
      <p:sp>
        <p:nvSpPr>
          <p:cNvPr id="4" name="Slide Number Placeholder 3"/>
          <p:cNvSpPr>
            <a:spLocks noGrp="1"/>
          </p:cNvSpPr>
          <p:nvPr>
            <p:ph type="sldNum" sz="quarter" idx="10"/>
          </p:nvPr>
        </p:nvSpPr>
        <p:spPr/>
        <p:txBody>
          <a:bodyPr/>
          <a:lstStyle/>
          <a:p>
            <a:fld id="{3ADDF7A3-9565-4032-BEF3-63736BB12905}" type="slidenum">
              <a:rPr lang="en-US" smtClean="0"/>
              <a:t>16</a:t>
            </a:fld>
            <a:endParaRPr lang="en-US" dirty="0"/>
          </a:p>
        </p:txBody>
      </p:sp>
    </p:spTree>
    <p:extLst>
      <p:ext uri="{BB962C8B-B14F-4D97-AF65-F5344CB8AC3E}">
        <p14:creationId xmlns:p14="http://schemas.microsoft.com/office/powerpoint/2010/main" val="197026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makes the NCLR Parent Engagement model</a:t>
            </a:r>
            <a:r>
              <a:rPr lang="en-US" baseline="0" dirty="0"/>
              <a:t> unique is the inclusion of: </a:t>
            </a:r>
          </a:p>
          <a:p>
            <a:r>
              <a:rPr lang="en-US" baseline="0" dirty="0"/>
              <a:t>Embracing culture and </a:t>
            </a:r>
            <a:r>
              <a:rPr lang="en-US" baseline="0" dirty="0" smtClean="0"/>
              <a:t>traditions</a:t>
            </a:r>
            <a:r>
              <a:rPr lang="en-US" baseline="0" dirty="0"/>
              <a:t>. </a:t>
            </a:r>
          </a:p>
          <a:p>
            <a:r>
              <a:rPr lang="en-US" baseline="0" dirty="0"/>
              <a:t>Respecting our families values</a:t>
            </a:r>
          </a:p>
          <a:p>
            <a:r>
              <a:rPr lang="en-US" baseline="0" dirty="0"/>
              <a:t>And honoring parent contributions. </a:t>
            </a:r>
          </a:p>
          <a:p>
            <a:endParaRPr lang="en-US" baseline="0" dirty="0"/>
          </a:p>
          <a:p>
            <a:r>
              <a:rPr lang="en-US" baseline="0" dirty="0"/>
              <a:t>At the heart of the model is “Meaningful Relationships” This is a relationship that is based on mutual respect and support. This is a Win-Win situation between the family and the parties associated. We look at partnerships be it a Community based organization, a faith based organization working with families and connecting them to the schools where there children attend. At NCLR our Affiliates may be social service agencies who work provide social services to families on a daily basis. The families may need help connecting with the schools, so our Affiliate contacts NCLR and we provide the curriculum and the training and serve as a bridge between the CBO, the families and the schools.  </a:t>
            </a:r>
          </a:p>
          <a:p>
            <a:endParaRPr lang="en-US" baseline="0" dirty="0"/>
          </a:p>
          <a:p>
            <a:r>
              <a:rPr lang="en-US" dirty="0"/>
              <a:t>Castro, et al. (2014), conducted a meta-analysis of 37 studies in kindergarten, elementary and secondary schools. The results show that the parental models most linked to high achievement are those focusing on general supervision of the children's learning activities. The strongest associations are found when the families have high academic expectations for their children, develop and maintain communication with them about school activities, and help them to develop reading habits.</a:t>
            </a:r>
          </a:p>
        </p:txBody>
      </p:sp>
      <p:sp>
        <p:nvSpPr>
          <p:cNvPr id="4" name="Slide Number Placeholder 3"/>
          <p:cNvSpPr>
            <a:spLocks noGrp="1"/>
          </p:cNvSpPr>
          <p:nvPr>
            <p:ph type="sldNum" sz="quarter" idx="10"/>
          </p:nvPr>
        </p:nvSpPr>
        <p:spPr/>
        <p:txBody>
          <a:bodyPr/>
          <a:lstStyle/>
          <a:p>
            <a:fld id="{3ADDF7A3-9565-4032-BEF3-63736BB12905}" type="slidenum">
              <a:rPr lang="en-US" smtClean="0"/>
              <a:t>17</a:t>
            </a:fld>
            <a:endParaRPr lang="en-US" dirty="0"/>
          </a:p>
        </p:txBody>
      </p:sp>
    </p:spTree>
    <p:extLst>
      <p:ext uri="{BB962C8B-B14F-4D97-AF65-F5344CB8AC3E}">
        <p14:creationId xmlns:p14="http://schemas.microsoft.com/office/powerpoint/2010/main" val="1805646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233309" indent="-233309">
              <a:buFontTx/>
              <a:buAutoNum type="arabicPeriod"/>
              <a:defRPr/>
            </a:pPr>
            <a:r>
              <a:rPr lang="en-US" dirty="0"/>
              <a:t>The program or school values and facilitates close communications and engagement with parents and families. Incorporating community assets such as parents’ native language in school and at home is encouraged and supported by all staff.</a:t>
            </a:r>
          </a:p>
          <a:p>
            <a:pPr marL="233309" indent="-233309">
              <a:buFontTx/>
              <a:buAutoNum type="arabicPeriod"/>
              <a:defRPr/>
            </a:pPr>
            <a:r>
              <a:rPr lang="en-US" dirty="0"/>
              <a:t>The program or school helps parents develop high expectations for their children and gives them the tools to provide high levels of support for academic, intellectual, and social growth. Parents learn how to develop a college-going culture at home.</a:t>
            </a:r>
          </a:p>
          <a:p>
            <a:pPr marL="233309" indent="-233309">
              <a:buFontTx/>
              <a:buAutoNum type="arabicPeriod"/>
              <a:defRPr/>
            </a:pPr>
            <a:r>
              <a:rPr lang="en-US" dirty="0"/>
              <a:t>Parent engagement builds on the cultural assets of Latinos to create a sense of community that empowers parents to help shape their children’s lives.</a:t>
            </a:r>
          </a:p>
          <a:p>
            <a:pPr marL="233309" indent="-233309">
              <a:buFontTx/>
              <a:buAutoNum type="arabicPeriod"/>
              <a:defRPr/>
            </a:pPr>
            <a:r>
              <a:rPr lang="en-US" dirty="0"/>
              <a:t>The program or school uses its partnerships with institutions of higher education to teach parents how to help their children prepare for college. </a:t>
            </a:r>
          </a:p>
          <a:p>
            <a:pPr>
              <a:defRPr/>
            </a:pPr>
            <a:r>
              <a:rPr lang="en-US" dirty="0"/>
              <a:t> </a:t>
            </a:r>
          </a:p>
          <a:p>
            <a:pPr marL="233309" indent="-233309">
              <a:buFontTx/>
              <a:buAutoNum type="arabicPeriod"/>
              <a:defRPr/>
            </a:pPr>
            <a:endParaRPr lang="en-US" dirty="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8255" indent="-291636">
              <a:defRPr sz="2400">
                <a:solidFill>
                  <a:schemeClr val="tx1"/>
                </a:solidFill>
                <a:latin typeface="Calibri" panose="020F0502020204030204" pitchFamily="34" charset="0"/>
                <a:ea typeface="MS PGothic" panose="020B0600070205080204" pitchFamily="34" charset="-128"/>
              </a:defRPr>
            </a:lvl2pPr>
            <a:lvl3pPr marL="1166546" indent="-233309">
              <a:defRPr sz="2400">
                <a:solidFill>
                  <a:schemeClr val="tx1"/>
                </a:solidFill>
                <a:latin typeface="Calibri" panose="020F0502020204030204" pitchFamily="34" charset="0"/>
                <a:ea typeface="MS PGothic" panose="020B0600070205080204" pitchFamily="34" charset="-128"/>
              </a:defRPr>
            </a:lvl3pPr>
            <a:lvl4pPr marL="1633164" indent="-233309">
              <a:defRPr sz="2400">
                <a:solidFill>
                  <a:schemeClr val="tx1"/>
                </a:solidFill>
                <a:latin typeface="Calibri" panose="020F0502020204030204" pitchFamily="34" charset="0"/>
                <a:ea typeface="MS PGothic" panose="020B0600070205080204" pitchFamily="34" charset="-128"/>
              </a:defRPr>
            </a:lvl4pPr>
            <a:lvl5pPr marL="2099782" indent="-233309">
              <a:defRPr sz="2400">
                <a:solidFill>
                  <a:schemeClr val="tx1"/>
                </a:solidFill>
                <a:latin typeface="Calibri" panose="020F0502020204030204" pitchFamily="34" charset="0"/>
                <a:ea typeface="MS PGothic" panose="020B0600070205080204" pitchFamily="34" charset="-128"/>
              </a:defRPr>
            </a:lvl5pPr>
            <a:lvl6pPr marL="2566401" indent="-233309" defTabSz="466618"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3033019" indent="-233309" defTabSz="466618"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99637" indent="-233309" defTabSz="466618"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66256" indent="-233309" defTabSz="466618"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26FB4497-80B9-453F-A046-9F1DDC08B9BE}" type="slidenum">
              <a:rPr lang="en-US" altLang="en-US" sz="1200"/>
              <a:pPr/>
              <a:t>18</a:t>
            </a:fld>
            <a:endParaRPr lang="en-US" altLang="en-US" sz="1200" dirty="0"/>
          </a:p>
        </p:txBody>
      </p:sp>
    </p:spTree>
    <p:extLst>
      <p:ext uri="{BB962C8B-B14F-4D97-AF65-F5344CB8AC3E}">
        <p14:creationId xmlns:p14="http://schemas.microsoft.com/office/powerpoint/2010/main" val="3018815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For some schools, recruiting parents to engage with teachers and administrators has proven, historically, to be challenging. The success of parent engagement programs, however, will always depend on the school’s strategic efforts to involve families and to do so in ways that foster real opportunities for impact and change within the school, family, and community. </a:t>
            </a:r>
          </a:p>
        </p:txBody>
      </p:sp>
      <p:sp>
        <p:nvSpPr>
          <p:cNvPr id="4" name="Slide Number Placeholder 3"/>
          <p:cNvSpPr>
            <a:spLocks noGrp="1"/>
          </p:cNvSpPr>
          <p:nvPr>
            <p:ph type="sldNum" sz="quarter" idx="10"/>
          </p:nvPr>
        </p:nvSpPr>
        <p:spPr/>
        <p:txBody>
          <a:bodyPr/>
          <a:lstStyle/>
          <a:p>
            <a:fld id="{46D5B59E-D716-453D-AE69-72683F380CB1}" type="slidenum">
              <a:rPr lang="en-US" smtClean="0"/>
              <a:t>20</a:t>
            </a:fld>
            <a:endParaRPr lang="en-US" dirty="0"/>
          </a:p>
        </p:txBody>
      </p:sp>
    </p:spTree>
    <p:extLst>
      <p:ext uri="{BB962C8B-B14F-4D97-AF65-F5344CB8AC3E}">
        <p14:creationId xmlns:p14="http://schemas.microsoft.com/office/powerpoint/2010/main" val="1527431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ask a parent</a:t>
            </a:r>
            <a:r>
              <a:rPr lang="en-US" baseline="0" dirty="0"/>
              <a:t> what it means to an committed/dedicated/engaged parent, they usually answer that they want their children to be happy, go to school and to have more then they themselves had/have. I asked a group of parents to draw a picture of what being a committed  parents looked like, most of the parents drew a picture showing a strong family foundation, and solid education Pre-K through college and a successful career.  </a:t>
            </a:r>
          </a:p>
          <a:p>
            <a:endParaRPr lang="en-US" baseline="0" dirty="0"/>
          </a:p>
          <a:p>
            <a:r>
              <a:rPr lang="en-US" baseline="0" dirty="0"/>
              <a:t>My parents had the same goal for me and my 10 siblings. They expected us to go to school everyday, well fed, well rested, and ready to learn. We had a lot of work to do in the farm, but that was done after school. Once we arrived home from school we had to sit around the dining room table to do our homework because as soon as my dad arrived home from his day job we would go work the cotton field and the hay field.  This by the way was not everyday, we did manage to get play time and entertainment, but the work we did was very hard. </a:t>
            </a:r>
          </a:p>
          <a:p>
            <a:endParaRPr lang="en-US" baseline="0" dirty="0"/>
          </a:p>
          <a:p>
            <a:r>
              <a:rPr lang="en-US" baseline="0" dirty="0"/>
              <a:t>My parents emphasized the importance of an education so that we would not have to work as hard as they were doing. We worked until dusk then came home and bathed, ate dinner and went to bed.</a:t>
            </a:r>
            <a:endParaRPr lang="en-US" dirty="0"/>
          </a:p>
        </p:txBody>
      </p:sp>
      <p:sp>
        <p:nvSpPr>
          <p:cNvPr id="4" name="Slide Number Placeholder 3"/>
          <p:cNvSpPr>
            <a:spLocks noGrp="1"/>
          </p:cNvSpPr>
          <p:nvPr>
            <p:ph type="sldNum" sz="quarter" idx="10"/>
          </p:nvPr>
        </p:nvSpPr>
        <p:spPr/>
        <p:txBody>
          <a:bodyPr/>
          <a:lstStyle/>
          <a:p>
            <a:fld id="{3ADDF7A3-9565-4032-BEF3-63736BB12905}" type="slidenum">
              <a:rPr lang="en-US" smtClean="0"/>
              <a:t>21</a:t>
            </a:fld>
            <a:endParaRPr lang="en-US" dirty="0"/>
          </a:p>
        </p:txBody>
      </p:sp>
    </p:spTree>
    <p:extLst>
      <p:ext uri="{BB962C8B-B14F-4D97-AF65-F5344CB8AC3E}">
        <p14:creationId xmlns:p14="http://schemas.microsoft.com/office/powerpoint/2010/main" val="3820778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latin typeface="+mn-lt"/>
                <a:ea typeface="+mn-ea"/>
                <a:cs typeface="+mn-cs"/>
              </a:rPr>
              <a:t>But,</a:t>
            </a:r>
            <a:r>
              <a:rPr lang="en-US" sz="1200" b="0" i="0" kern="1200" baseline="0" dirty="0" smtClean="0">
                <a:solidFill>
                  <a:schemeClr val="tx1"/>
                </a:solidFill>
                <a:latin typeface="+mn-lt"/>
                <a:ea typeface="+mn-ea"/>
                <a:cs typeface="+mn-cs"/>
              </a:rPr>
              <a:t> we know that far too often families and communities do not feel like valued partners in helping their schools improve.  </a:t>
            </a:r>
          </a:p>
          <a:p>
            <a:endParaRPr lang="en-US" sz="1200" b="0" i="0" kern="1200" baseline="0" dirty="0" smtClean="0">
              <a:solidFill>
                <a:schemeClr val="tx1"/>
              </a:solidFill>
              <a:latin typeface="+mn-lt"/>
              <a:ea typeface="+mn-ea"/>
              <a:cs typeface="+mn-cs"/>
            </a:endParaRPr>
          </a:p>
          <a:p>
            <a:r>
              <a:rPr lang="en-US" sz="1200" b="0" i="0" kern="1200" baseline="0" dirty="0" smtClean="0">
                <a:solidFill>
                  <a:schemeClr val="tx1"/>
                </a:solidFill>
                <a:latin typeface="+mn-lt"/>
                <a:ea typeface="+mn-ea"/>
                <a:cs typeface="+mn-cs"/>
              </a:rPr>
              <a:t>Maybe that’s because schools overlook families and communities as a source of information, ideas or feedback.  </a:t>
            </a:r>
          </a:p>
          <a:p>
            <a:endParaRPr lang="en-US" sz="1200" b="0" i="0" kern="1200" baseline="0" dirty="0" smtClean="0">
              <a:solidFill>
                <a:schemeClr val="tx1"/>
              </a:solidFill>
              <a:latin typeface="+mn-lt"/>
              <a:ea typeface="+mn-ea"/>
              <a:cs typeface="+mn-cs"/>
            </a:endParaRPr>
          </a:p>
          <a:p>
            <a:r>
              <a:rPr lang="en-US" sz="1200" b="0" i="0" kern="1200" baseline="0" dirty="0" smtClean="0">
                <a:solidFill>
                  <a:schemeClr val="tx1"/>
                </a:solidFill>
                <a:latin typeface="+mn-lt"/>
                <a:ea typeface="+mn-ea"/>
                <a:cs typeface="+mn-cs"/>
              </a:rPr>
              <a:t>Maybe it’s because there are barriers that exist for meaningful participation – like language barriers or even when and how engagement occurs.  Like meetings that conflict with work or without child care availability. </a:t>
            </a:r>
          </a:p>
          <a:p>
            <a:endParaRPr lang="en-US" sz="1200" b="0" i="0" kern="1200" baseline="0" dirty="0" smtClean="0">
              <a:solidFill>
                <a:schemeClr val="tx1"/>
              </a:solidFill>
              <a:latin typeface="+mn-lt"/>
              <a:ea typeface="+mn-ea"/>
              <a:cs typeface="+mn-cs"/>
            </a:endParaRPr>
          </a:p>
          <a:p>
            <a:r>
              <a:rPr lang="en-US" sz="1200" b="0" i="0" kern="1200" baseline="0" dirty="0" smtClean="0">
                <a:solidFill>
                  <a:schemeClr val="tx1"/>
                </a:solidFill>
                <a:latin typeface="+mn-lt"/>
                <a:ea typeface="+mn-ea"/>
                <a:cs typeface="+mn-cs"/>
              </a:rPr>
              <a:t>Or maybe it’s because family and community engagement hasn’t been a priority for the state, school district or school.  One researcher (Kressley) described these uncoordinated engagement activities that are separate from school improvement as “random acts of family involvement.”</a:t>
            </a:r>
          </a:p>
          <a:p>
            <a:endParaRPr lang="en-US" sz="1200" b="1"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07ADEB9-F6FB-B748-9AE1-2A5DAA30C63B}" type="slidenum">
              <a:rPr lang="en-US" smtClean="0"/>
              <a:t>3</a:t>
            </a:fld>
            <a:endParaRPr lang="en-US" dirty="0"/>
          </a:p>
        </p:txBody>
      </p:sp>
    </p:spTree>
    <p:extLst>
      <p:ext uri="{BB962C8B-B14F-4D97-AF65-F5344CB8AC3E}">
        <p14:creationId xmlns:p14="http://schemas.microsoft.com/office/powerpoint/2010/main" val="1529464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ESSA includes many requirements</a:t>
            </a:r>
            <a:r>
              <a:rPr lang="en-US" baseline="0" dirty="0" smtClean="0"/>
              <a:t> for stakeholder engagement – in a variety of areas.  Today, we’ll focus only on the requirements outlined in the accountability section that are related to school improvement.  </a:t>
            </a:r>
          </a:p>
          <a:p>
            <a:endParaRPr lang="en-US" baseline="0" dirty="0" smtClean="0"/>
          </a:p>
          <a:p>
            <a:endParaRPr lang="en-US" baseline="0" dirty="0" smtClean="0"/>
          </a:p>
          <a:p>
            <a:r>
              <a:rPr lang="en-US" baseline="0" dirty="0" smtClean="0"/>
              <a:t>Background info:</a:t>
            </a:r>
          </a:p>
          <a:p>
            <a:endParaRPr lang="en-US" baseline="0" dirty="0" smtClean="0"/>
          </a:p>
          <a:p>
            <a:r>
              <a:rPr lang="en-US" baseline="0" dirty="0" smtClean="0"/>
              <a:t>- English Learners:  in order to receive Title III funding to support EL programs, state and district plans must explicitly include family and community stakeholder engagement as part of their EL strategy ,and implementation.</a:t>
            </a:r>
          </a:p>
          <a:p>
            <a:endParaRPr lang="en-US" baseline="0" dirty="0" smtClean="0"/>
          </a:p>
          <a:p>
            <a:pPr marL="171450" indent="-171450">
              <a:buFontTx/>
              <a:buChar char="-"/>
            </a:pPr>
            <a:r>
              <a:rPr lang="en-US" baseline="0" dirty="0" smtClean="0"/>
              <a:t>Innovative Assessment pilot: if states apply for this pilot the design and implementation plans should be developed in consultation with state stakeholders</a:t>
            </a:r>
          </a:p>
          <a:p>
            <a:pPr marL="171450" indent="-171450">
              <a:buFontTx/>
              <a:buChar char="-"/>
            </a:pPr>
            <a:endParaRPr lang="en-US" baseline="0" dirty="0" smtClean="0"/>
          </a:p>
          <a:p>
            <a:pPr marL="171450" indent="-171450">
              <a:buFontTx/>
              <a:buChar char="-"/>
            </a:pPr>
            <a:r>
              <a:rPr lang="en-US" baseline="0" dirty="0" smtClean="0"/>
              <a:t>Title II funding requires state and local districts to work with stakeholders to develop assess, and refine strategies to meet state’s goals around high quality teachers and leaders. </a:t>
            </a:r>
          </a:p>
          <a:p>
            <a:pPr marL="171450" indent="-171450">
              <a:buFontTx/>
              <a:buChar char="-"/>
            </a:pPr>
            <a:r>
              <a:rPr lang="en-US" baseline="0" dirty="0" smtClean="0"/>
              <a:t>Charter applications must be developed in consultation with stakeholders.  </a:t>
            </a:r>
          </a:p>
        </p:txBody>
      </p:sp>
      <p:sp>
        <p:nvSpPr>
          <p:cNvPr id="4" name="Slide Number Placeholder 3"/>
          <p:cNvSpPr>
            <a:spLocks noGrp="1"/>
          </p:cNvSpPr>
          <p:nvPr>
            <p:ph type="sldNum" sz="quarter" idx="10"/>
          </p:nvPr>
        </p:nvSpPr>
        <p:spPr/>
        <p:txBody>
          <a:bodyPr/>
          <a:lstStyle/>
          <a:p>
            <a:fld id="{707ADEB9-F6FB-B748-9AE1-2A5DAA30C63B}" type="slidenum">
              <a:rPr lang="en-US" smtClean="0"/>
              <a:t>4</a:t>
            </a:fld>
            <a:endParaRPr lang="en-US" dirty="0"/>
          </a:p>
        </p:txBody>
      </p:sp>
    </p:spTree>
    <p:extLst>
      <p:ext uri="{BB962C8B-B14F-4D97-AF65-F5344CB8AC3E}">
        <p14:creationId xmlns:p14="http://schemas.microsoft.com/office/powerpoint/2010/main" val="3519958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Over the time together at the Boot Camps, we’ve talked about how ESSA’s new accountability systems can support transparent school ratings based on meaningful indicators.  </a:t>
            </a:r>
          </a:p>
          <a:p>
            <a:endParaRPr lang="en-US" baseline="0" dirty="0" smtClean="0"/>
          </a:p>
          <a:p>
            <a:r>
              <a:rPr lang="en-US" baseline="0" dirty="0" smtClean="0"/>
              <a:t>We’ve also talked about how these school ratings can help identify schools that are low performing and need support to improve.  </a:t>
            </a:r>
          </a:p>
          <a:p>
            <a:endParaRPr lang="en-US" baseline="0" dirty="0" smtClean="0"/>
          </a:p>
          <a:p>
            <a:r>
              <a:rPr lang="en-US" baseline="0" dirty="0" smtClean="0"/>
              <a:t>But, our focus today will be on what really matters – once we know how schools are faring, and after we use that info to identify poorly performing schools, what do we do next?  How can we improve schools that need help?  </a:t>
            </a:r>
          </a:p>
          <a:p>
            <a:endParaRPr lang="en-US" baseline="0" dirty="0" smtClean="0"/>
          </a:p>
          <a:p>
            <a:r>
              <a:rPr lang="en-US" baseline="0" dirty="0" smtClean="0"/>
              <a:t>And how does ESSA give us – as parents and community partners – the backing we need to be valued in the school improvement process?</a:t>
            </a:r>
          </a:p>
          <a:p>
            <a:endParaRPr lang="en-US" dirty="0"/>
          </a:p>
        </p:txBody>
      </p:sp>
      <p:sp>
        <p:nvSpPr>
          <p:cNvPr id="4" name="Slide Number Placeholder 3"/>
          <p:cNvSpPr>
            <a:spLocks noGrp="1"/>
          </p:cNvSpPr>
          <p:nvPr>
            <p:ph type="sldNum" sz="quarter" idx="10"/>
          </p:nvPr>
        </p:nvSpPr>
        <p:spPr/>
        <p:txBody>
          <a:bodyPr/>
          <a:lstStyle/>
          <a:p>
            <a:fld id="{707ADEB9-F6FB-B748-9AE1-2A5DAA30C63B}" type="slidenum">
              <a:rPr lang="en-US" smtClean="0"/>
              <a:t>5</a:t>
            </a:fld>
            <a:endParaRPr lang="en-US" dirty="0"/>
          </a:p>
        </p:txBody>
      </p:sp>
    </p:spTree>
    <p:extLst>
      <p:ext uri="{BB962C8B-B14F-4D97-AF65-F5344CB8AC3E}">
        <p14:creationId xmlns:p14="http://schemas.microsoft.com/office/powerpoint/2010/main" val="479098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There are two main</a:t>
            </a:r>
            <a:r>
              <a:rPr lang="en-US" baseline="0" dirty="0" smtClean="0"/>
              <a:t> ways that ESSA requires meaningful engagement with families and community partners in the school improvement process.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Comprehensive</a:t>
            </a:r>
            <a:r>
              <a:rPr lang="en-US" baseline="0" dirty="0" smtClean="0"/>
              <a:t> support and improvement schools and </a:t>
            </a:r>
          </a:p>
          <a:p>
            <a:endParaRPr lang="en-US" baseline="0" dirty="0" smtClean="0"/>
          </a:p>
          <a:p>
            <a:r>
              <a:rPr lang="en-US" baseline="0" dirty="0" smtClean="0"/>
              <a:t>Targeted support and improvement schools. </a:t>
            </a:r>
          </a:p>
          <a:p>
            <a:endParaRPr lang="en-US" baseline="0" dirty="0" smtClean="0"/>
          </a:p>
          <a:p>
            <a:r>
              <a:rPr lang="en-US" baseline="0" dirty="0" smtClean="0"/>
              <a:t>ESSA requires States to use 7% of its Title I funding to support these school improvement activities.  States have the option of whether to make this a formula or competitive funding program (see the funding breakout session).</a:t>
            </a:r>
          </a:p>
          <a:p>
            <a:endParaRPr lang="en-US" baseline="0" dirty="0" smtClean="0"/>
          </a:p>
          <a:p>
            <a:r>
              <a:rPr lang="en-US" baseline="0" dirty="0" smtClean="0"/>
              <a:t>Let’s dig deeper into each of these areas to identify the specific ways to become engaged. </a:t>
            </a:r>
          </a:p>
          <a:p>
            <a:endParaRPr lang="en-US" dirty="0"/>
          </a:p>
        </p:txBody>
      </p:sp>
      <p:sp>
        <p:nvSpPr>
          <p:cNvPr id="4" name="Slide Number Placeholder 3"/>
          <p:cNvSpPr>
            <a:spLocks noGrp="1"/>
          </p:cNvSpPr>
          <p:nvPr>
            <p:ph type="sldNum" sz="quarter" idx="10"/>
          </p:nvPr>
        </p:nvSpPr>
        <p:spPr/>
        <p:txBody>
          <a:bodyPr/>
          <a:lstStyle/>
          <a:p>
            <a:fld id="{707ADEB9-F6FB-B748-9AE1-2A5DAA30C63B}" type="slidenum">
              <a:rPr lang="en-US" smtClean="0"/>
              <a:t>6</a:t>
            </a:fld>
            <a:endParaRPr lang="en-US" dirty="0"/>
          </a:p>
        </p:txBody>
      </p:sp>
    </p:spTree>
    <p:extLst>
      <p:ext uri="{BB962C8B-B14F-4D97-AF65-F5344CB8AC3E}">
        <p14:creationId xmlns:p14="http://schemas.microsoft.com/office/powerpoint/2010/main" val="4008802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both Comprehensive &amp; Targeted schools, ESSA moves away from NCLB’s “gotcha” mentality of identifying low performing schools and instead uses identification as a way to support improvement and add resources. </a:t>
            </a:r>
          </a:p>
          <a:p>
            <a:endParaRPr lang="en-US" baseline="0" dirty="0" smtClean="0"/>
          </a:p>
          <a:p>
            <a:r>
              <a:rPr lang="en-US" baseline="0" dirty="0" smtClean="0"/>
              <a:t>In CSI schools, Districts have the responsibility for developing improvement plans for these schools.  And the MUST be developed in consultation with local stakeholders including families and community partners. </a:t>
            </a:r>
          </a:p>
          <a:p>
            <a:endParaRPr lang="en-US" baseline="0" dirty="0" smtClean="0"/>
          </a:p>
          <a:p>
            <a:r>
              <a:rPr lang="en-US" baseline="0" dirty="0" smtClean="0"/>
              <a:t>Stakeholders will have an opportunity to participate in the needs assessment and have a voice in making recommendations for interventions, programming, or resources that are needed to improve the school.  </a:t>
            </a:r>
          </a:p>
        </p:txBody>
      </p:sp>
      <p:sp>
        <p:nvSpPr>
          <p:cNvPr id="4" name="Slide Number Placeholder 3"/>
          <p:cNvSpPr>
            <a:spLocks noGrp="1"/>
          </p:cNvSpPr>
          <p:nvPr>
            <p:ph type="sldNum" sz="quarter" idx="10"/>
          </p:nvPr>
        </p:nvSpPr>
        <p:spPr/>
        <p:txBody>
          <a:bodyPr/>
          <a:lstStyle/>
          <a:p>
            <a:fld id="{707ADEB9-F6FB-B748-9AE1-2A5DAA30C63B}" type="slidenum">
              <a:rPr lang="en-US" smtClean="0"/>
              <a:t>7</a:t>
            </a:fld>
            <a:endParaRPr lang="en-US" dirty="0"/>
          </a:p>
        </p:txBody>
      </p:sp>
    </p:spTree>
    <p:extLst>
      <p:ext uri="{BB962C8B-B14F-4D97-AF65-F5344CB8AC3E}">
        <p14:creationId xmlns:p14="http://schemas.microsoft.com/office/powerpoint/2010/main" val="824370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addition to CSI schools, ESSA identifies schools that on the surface look like they’re performing okay but digging into the data deeper reveals that as least one subgroup of student is ‘consistently underperforming’.  </a:t>
            </a:r>
          </a:p>
          <a:p>
            <a:endParaRPr lang="en-US" baseline="0" dirty="0" smtClean="0"/>
          </a:p>
          <a:p>
            <a:r>
              <a:rPr lang="en-US" baseline="0" dirty="0" smtClean="0"/>
              <a:t>These schools will be identified as needing Targeted Support and Intervention. </a:t>
            </a:r>
          </a:p>
          <a:p>
            <a:endParaRPr lang="en-US" baseline="0" dirty="0" smtClean="0"/>
          </a:p>
          <a:p>
            <a:r>
              <a:rPr lang="en-US" baseline="0" dirty="0" smtClean="0"/>
              <a:t>In these schools the school has the responsibility of developing the improvement plan.  And they must develop this plan with stakeholders. </a:t>
            </a:r>
          </a:p>
          <a:p>
            <a:endParaRPr lang="en-US" baseline="0" dirty="0" smtClean="0"/>
          </a:p>
          <a:p>
            <a:r>
              <a:rPr lang="en-US" baseline="0" dirty="0" smtClean="0"/>
              <a:t>Again, this is an excellent opportunity for families and communities to engage in the improvement process.  These schools will have to design a school-level improvement plan which must include evidence-based interventions.  </a:t>
            </a:r>
          </a:p>
          <a:p>
            <a:endParaRPr lang="en-US" baseline="0" dirty="0" smtClean="0"/>
          </a:p>
          <a:p>
            <a:r>
              <a:rPr lang="en-US" baseline="0" dirty="0" smtClean="0"/>
              <a:t>Let’s briefly talk about evidence-based interventions. </a:t>
            </a:r>
          </a:p>
        </p:txBody>
      </p:sp>
      <p:sp>
        <p:nvSpPr>
          <p:cNvPr id="4" name="Slide Number Placeholder 3"/>
          <p:cNvSpPr>
            <a:spLocks noGrp="1"/>
          </p:cNvSpPr>
          <p:nvPr>
            <p:ph type="sldNum" sz="quarter" idx="10"/>
          </p:nvPr>
        </p:nvSpPr>
        <p:spPr/>
        <p:txBody>
          <a:bodyPr/>
          <a:lstStyle/>
          <a:p>
            <a:fld id="{707ADEB9-F6FB-B748-9AE1-2A5DAA30C63B}" type="slidenum">
              <a:rPr lang="en-US" smtClean="0"/>
              <a:t>8</a:t>
            </a:fld>
            <a:endParaRPr lang="en-US" dirty="0"/>
          </a:p>
        </p:txBody>
      </p:sp>
    </p:spTree>
    <p:extLst>
      <p:ext uri="{BB962C8B-B14F-4D97-AF65-F5344CB8AC3E}">
        <p14:creationId xmlns:p14="http://schemas.microsoft.com/office/powerpoint/2010/main" val="1612446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7ADEB9-F6FB-B748-9AE1-2A5DAA30C63B}" type="slidenum">
              <a:rPr lang="en-US" smtClean="0"/>
              <a:t>9</a:t>
            </a:fld>
            <a:endParaRPr lang="en-US" dirty="0"/>
          </a:p>
        </p:txBody>
      </p:sp>
    </p:spTree>
    <p:extLst>
      <p:ext uri="{BB962C8B-B14F-4D97-AF65-F5344CB8AC3E}">
        <p14:creationId xmlns:p14="http://schemas.microsoft.com/office/powerpoint/2010/main" val="1612235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don’t need to know everything</a:t>
            </a:r>
            <a:r>
              <a:rPr lang="en-US" baseline="0" dirty="0" smtClean="0"/>
              <a:t> or anything about evidence-based interventions to be an active participant in the school improvement process.  </a:t>
            </a:r>
          </a:p>
          <a:p>
            <a:endParaRPr lang="en-US" baseline="0" dirty="0" smtClean="0"/>
          </a:p>
          <a:p>
            <a:r>
              <a:rPr lang="en-US" baseline="0" dirty="0" smtClean="0"/>
              <a:t>The key is knowing what the law requires and the right questions to ask.  </a:t>
            </a:r>
          </a:p>
          <a:p>
            <a:endParaRPr lang="en-US" baseline="0" dirty="0" smtClean="0"/>
          </a:p>
          <a:p>
            <a:r>
              <a:rPr lang="en-US" baseline="0" dirty="0" smtClean="0"/>
              <a:t>So, now you know that for Comprehensive Support and Improvement Schools and Targeted Support and Improvement Schools both must use evidence-based interventions to support their improvement.  </a:t>
            </a:r>
          </a:p>
          <a:p>
            <a:endParaRPr lang="en-US" baseline="0" dirty="0" smtClean="0"/>
          </a:p>
          <a:p>
            <a:r>
              <a:rPr lang="en-US" baseline="0" dirty="0" smtClean="0"/>
              <a:t>But what does this mean? </a:t>
            </a:r>
          </a:p>
          <a:p>
            <a:endParaRPr lang="en-US" baseline="0" dirty="0" smtClean="0"/>
          </a:p>
          <a:p>
            <a:r>
              <a:rPr lang="en-US" baseline="0" dirty="0" smtClean="0"/>
              <a:t>Essentially, ESSA says in order for an intervention to be considered “evidence based” it must have research to support it.  That’s important because we would never give our children medicine that is unsupported by research so why should we give them interventions that are unsupported by research. </a:t>
            </a:r>
          </a:p>
          <a:p>
            <a:endParaRPr lang="en-US" baseline="0" dirty="0" smtClean="0"/>
          </a:p>
          <a:p>
            <a:r>
              <a:rPr lang="en-US" baseline="0" dirty="0" smtClean="0"/>
              <a:t>But we don’t need to know the research behind every intervention or idea to propose it.  Proposing ideas and letting the school and district determine the evidence base is just fine. </a:t>
            </a:r>
          </a:p>
          <a:p>
            <a:endParaRPr lang="en-US" baseline="0" dirty="0" smtClean="0"/>
          </a:p>
          <a:p>
            <a:r>
              <a:rPr lang="en-US" baseline="0" dirty="0" smtClean="0"/>
              <a:t>Also, it’s good to know some key questions to ask when schools and districts propose interventions.  </a:t>
            </a:r>
          </a:p>
        </p:txBody>
      </p:sp>
      <p:sp>
        <p:nvSpPr>
          <p:cNvPr id="4" name="Slide Number Placeholder 3"/>
          <p:cNvSpPr>
            <a:spLocks noGrp="1"/>
          </p:cNvSpPr>
          <p:nvPr>
            <p:ph type="sldNum" sz="quarter" idx="10"/>
          </p:nvPr>
        </p:nvSpPr>
        <p:spPr/>
        <p:txBody>
          <a:bodyPr/>
          <a:lstStyle/>
          <a:p>
            <a:fld id="{707ADEB9-F6FB-B748-9AE1-2A5DAA30C63B}" type="slidenum">
              <a:rPr lang="en-US" smtClean="0"/>
              <a:t>10</a:t>
            </a:fld>
            <a:endParaRPr lang="en-US" dirty="0"/>
          </a:p>
        </p:txBody>
      </p:sp>
    </p:spTree>
    <p:extLst>
      <p:ext uri="{BB962C8B-B14F-4D97-AF65-F5344CB8AC3E}">
        <p14:creationId xmlns:p14="http://schemas.microsoft.com/office/powerpoint/2010/main" val="1947861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5" name="TextBox 4"/>
          <p:cNvSpPr txBox="1"/>
          <p:nvPr userDrawn="1"/>
        </p:nvSpPr>
        <p:spPr>
          <a:xfrm>
            <a:off x="5062888" y="6497053"/>
            <a:ext cx="184731" cy="369332"/>
          </a:xfrm>
          <a:prstGeom prst="rect">
            <a:avLst/>
          </a:prstGeom>
          <a:noFill/>
        </p:spPr>
        <p:txBody>
          <a:bodyPr wrap="none" rtlCol="0">
            <a:spAutoFit/>
          </a:bodyPr>
          <a:lstStyle/>
          <a:p>
            <a:endParaRPr lang="en-US" dirty="0"/>
          </a:p>
        </p:txBody>
      </p:sp>
      <p:sp>
        <p:nvSpPr>
          <p:cNvPr id="6" name="TextBox 5"/>
          <p:cNvSpPr txBox="1"/>
          <p:nvPr userDrawn="1"/>
        </p:nvSpPr>
        <p:spPr>
          <a:xfrm>
            <a:off x="4533499" y="660293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28259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464703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696082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7012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5495657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4254718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6711018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8510596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39028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0381709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8589400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356351"/>
            <a:ext cx="9144000" cy="501649"/>
          </a:xfrm>
          <a:prstGeom prst="rect">
            <a:avLst/>
          </a:prstGeom>
          <a:solidFill>
            <a:srgbClr val="63B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3B2B8"/>
              </a:solidFill>
            </a:endParaRPr>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2187"/>
            <a:ext cx="9144000" cy="367314"/>
          </a:xfrm>
          <a:prstGeom prst="rect">
            <a:avLst/>
          </a:prstGeom>
          <a:solidFill>
            <a:srgbClr val="C83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userDrawn="1"/>
        </p:nvSpPr>
        <p:spPr>
          <a:xfrm>
            <a:off x="3291840" y="6437376"/>
            <a:ext cx="5751576" cy="307777"/>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Calibri" charset="0"/>
                <a:ea typeface="Calibri" charset="0"/>
                <a:cs typeface="Calibri" charset="0"/>
              </a:rPr>
              <a:t>ESSA</a:t>
            </a:r>
            <a:r>
              <a:rPr lang="en-US" sz="1400" b="1" baseline="0" dirty="0" smtClean="0">
                <a:solidFill>
                  <a:schemeClr val="bg1"/>
                </a:solidFill>
                <a:latin typeface="Calibri" charset="0"/>
                <a:ea typeface="Calibri" charset="0"/>
                <a:cs typeface="Calibri" charset="0"/>
              </a:rPr>
              <a:t> Boot Camp </a:t>
            </a:r>
            <a:r>
              <a:rPr lang="en-US" sz="1400" b="0" baseline="0" dirty="0" smtClean="0">
                <a:solidFill>
                  <a:schemeClr val="bg1"/>
                </a:solidFill>
                <a:latin typeface="Calibri" charset="0"/>
                <a:ea typeface="Calibri" charset="0"/>
                <a:cs typeface="Calibri" charset="0"/>
              </a:rPr>
              <a:t>| October 2016 </a:t>
            </a:r>
            <a:endParaRPr lang="en-US" sz="1400" b="0" dirty="0">
              <a:solidFill>
                <a:schemeClr val="bg1"/>
              </a:solidFill>
              <a:latin typeface="Calibri" charset="0"/>
              <a:ea typeface="Calibri" charset="0"/>
              <a:cs typeface="Calibri" charset="0"/>
            </a:endParaRPr>
          </a:p>
        </p:txBody>
      </p:sp>
    </p:spTree>
    <p:extLst>
      <p:ext uri="{BB962C8B-B14F-4D97-AF65-F5344CB8AC3E}">
        <p14:creationId xmlns:p14="http://schemas.microsoft.com/office/powerpoint/2010/main" val="39815440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b="1" kern="1200">
          <a:solidFill>
            <a:srgbClr val="F98F28"/>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charset="0"/>
          <a:ea typeface="Calibri" charset="0"/>
          <a:cs typeface="Calibri"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charset="0"/>
          <a:ea typeface="Calibri" charset="0"/>
          <a:cs typeface="Calibri"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charset="0"/>
          <a:ea typeface="Calibri" charset="0"/>
          <a:cs typeface="Calibri"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charset="0"/>
          <a:ea typeface="Calibri" charset="0"/>
          <a:cs typeface="Calibri"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jrodriguez@nclr.org" TargetMode="External"/><Relationship Id="rId2" Type="http://schemas.openxmlformats.org/officeDocument/2006/relationships/hyperlink" Target="mailto:khymes@ncld.org"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143000" y="3429000"/>
            <a:ext cx="6858000" cy="777938"/>
          </a:xfrm>
        </p:spPr>
        <p:txBody>
          <a:bodyPr/>
          <a:lstStyle/>
          <a:p>
            <a:r>
              <a:rPr lang="en-US" dirty="0" smtClean="0">
                <a:solidFill>
                  <a:schemeClr val="bg1"/>
                </a:solidFill>
              </a:rPr>
              <a:t>SUBTITLE</a:t>
            </a:r>
            <a:endParaRPr lang="en-US" dirty="0">
              <a:solidFill>
                <a:schemeClr val="bg1"/>
              </a:solidFill>
            </a:endParaRPr>
          </a:p>
        </p:txBody>
      </p:sp>
      <p:sp>
        <p:nvSpPr>
          <p:cNvPr id="7" name="Title 6"/>
          <p:cNvSpPr>
            <a:spLocks noGrp="1"/>
          </p:cNvSpPr>
          <p:nvPr>
            <p:ph type="ctrTitle"/>
          </p:nvPr>
        </p:nvSpPr>
        <p:spPr/>
        <p:txBody>
          <a:bodyPr/>
          <a:lstStyle/>
          <a:p>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1256" y="1007938"/>
            <a:ext cx="4452296" cy="2570121"/>
          </a:xfrm>
          <a:prstGeom prst="rect">
            <a:avLst/>
          </a:prstGeom>
        </p:spPr>
      </p:pic>
      <p:sp>
        <p:nvSpPr>
          <p:cNvPr id="15" name="TextBox 14"/>
          <p:cNvSpPr txBox="1"/>
          <p:nvPr/>
        </p:nvSpPr>
        <p:spPr>
          <a:xfrm>
            <a:off x="967902" y="4585997"/>
            <a:ext cx="7208196" cy="2369880"/>
          </a:xfrm>
          <a:prstGeom prst="rect">
            <a:avLst/>
          </a:prstGeom>
          <a:noFill/>
        </p:spPr>
        <p:txBody>
          <a:bodyPr wrap="square" rtlCol="0">
            <a:spAutoFit/>
          </a:bodyPr>
          <a:lstStyle/>
          <a:p>
            <a:pPr algn="ctr"/>
            <a:r>
              <a:rPr lang="en-US" sz="2400" b="1" dirty="0" smtClean="0"/>
              <a:t>Parent and Community Engagement </a:t>
            </a:r>
          </a:p>
          <a:p>
            <a:pPr algn="ctr"/>
            <a:r>
              <a:rPr lang="en-US" sz="2400" b="1" dirty="0" smtClean="0"/>
              <a:t>Deep Dive</a:t>
            </a:r>
            <a:endParaRPr lang="en-US" sz="2400" b="1" dirty="0"/>
          </a:p>
          <a:p>
            <a:pPr algn="ctr"/>
            <a:endParaRPr lang="en-US" sz="2800" b="1" dirty="0"/>
          </a:p>
          <a:p>
            <a:pPr algn="ctr"/>
            <a:r>
              <a:rPr lang="en-US" b="1" dirty="0" smtClean="0">
                <a:solidFill>
                  <a:srgbClr val="F98F28"/>
                </a:solidFill>
              </a:rPr>
              <a:t>October 21, </a:t>
            </a:r>
            <a:r>
              <a:rPr lang="en-US" b="1" dirty="0">
                <a:solidFill>
                  <a:srgbClr val="F98F28"/>
                </a:solidFill>
              </a:rPr>
              <a:t>2016</a:t>
            </a:r>
          </a:p>
          <a:p>
            <a:pPr algn="ctr"/>
            <a:endParaRPr lang="en-US" b="1" dirty="0">
              <a:solidFill>
                <a:srgbClr val="63B2B8"/>
              </a:solidFill>
            </a:endParaRPr>
          </a:p>
          <a:p>
            <a:pPr algn="ctr"/>
            <a:r>
              <a:rPr lang="en-US" dirty="0" smtClean="0">
                <a:solidFill>
                  <a:srgbClr val="63B2B8"/>
                </a:solidFill>
              </a:rPr>
              <a:t>Omni Houston Hotel at Westside</a:t>
            </a:r>
            <a:endParaRPr lang="en-US" dirty="0">
              <a:solidFill>
                <a:srgbClr val="63B2B8"/>
              </a:solidFill>
            </a:endParaRPr>
          </a:p>
          <a:p>
            <a:pPr algn="ctr"/>
            <a:r>
              <a:rPr lang="en-US" dirty="0" smtClean="0">
                <a:solidFill>
                  <a:srgbClr val="63B2B8"/>
                </a:solidFill>
              </a:rPr>
              <a:t>Houston, Texas</a:t>
            </a:r>
            <a:endParaRPr lang="en-US" dirty="0">
              <a:solidFill>
                <a:srgbClr val="63B2B8"/>
              </a:solidFill>
            </a:endParaRPr>
          </a:p>
        </p:txBody>
      </p:sp>
    </p:spTree>
    <p:extLst>
      <p:ext uri="{BB962C8B-B14F-4D97-AF65-F5344CB8AC3E}">
        <p14:creationId xmlns:p14="http://schemas.microsoft.com/office/powerpoint/2010/main" val="33401796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335608"/>
            <a:ext cx="8298783" cy="1005531"/>
          </a:xfrm>
        </p:spPr>
        <p:txBody>
          <a:bodyPr>
            <a:normAutofit fontScale="90000"/>
          </a:bodyPr>
          <a:lstStyle/>
          <a:p>
            <a:r>
              <a:rPr lang="en-US" dirty="0" smtClean="0"/>
              <a:t>Evidence Based Interventions:  Sample Questions</a:t>
            </a:r>
            <a:endParaRPr lang="en-US" dirty="0"/>
          </a:p>
        </p:txBody>
      </p:sp>
      <p:sp>
        <p:nvSpPr>
          <p:cNvPr id="7" name="TextBox 6"/>
          <p:cNvSpPr txBox="1"/>
          <p:nvPr/>
        </p:nvSpPr>
        <p:spPr>
          <a:xfrm>
            <a:off x="4727595" y="1370657"/>
            <a:ext cx="4273530" cy="4247317"/>
          </a:xfrm>
          <a:prstGeom prst="rect">
            <a:avLst/>
          </a:prstGeom>
          <a:noFill/>
        </p:spPr>
        <p:txBody>
          <a:bodyPr wrap="square" rtlCol="0">
            <a:spAutoFit/>
          </a:bodyPr>
          <a:lstStyle/>
          <a:p>
            <a:r>
              <a:rPr lang="en-US" dirty="0" smtClean="0">
                <a:latin typeface="Raleway"/>
              </a:rPr>
              <a:t>Sample Questions to Consider/Ask:</a:t>
            </a:r>
          </a:p>
          <a:p>
            <a:endParaRPr lang="en-US" dirty="0">
              <a:latin typeface="Raleway"/>
            </a:endParaRPr>
          </a:p>
          <a:p>
            <a:pPr marL="285750" indent="-285750">
              <a:buFont typeface="Arial"/>
              <a:buChar char="•"/>
            </a:pPr>
            <a:r>
              <a:rPr lang="en-US" dirty="0" smtClean="0">
                <a:latin typeface="Raleway"/>
              </a:rPr>
              <a:t>What evidence exists to support this intervention? </a:t>
            </a:r>
          </a:p>
          <a:p>
            <a:pPr marL="285750" indent="-285750">
              <a:buFont typeface="Arial"/>
              <a:buChar char="•"/>
            </a:pPr>
            <a:endParaRPr lang="en-US" dirty="0" smtClean="0">
              <a:latin typeface="Raleway"/>
            </a:endParaRPr>
          </a:p>
          <a:p>
            <a:pPr marL="285750" indent="-285750">
              <a:buFont typeface="Arial"/>
              <a:buChar char="•"/>
            </a:pPr>
            <a:r>
              <a:rPr lang="en-US" dirty="0" smtClean="0">
                <a:latin typeface="Raleway"/>
              </a:rPr>
              <a:t>Were </a:t>
            </a:r>
            <a:r>
              <a:rPr lang="en-US" dirty="0">
                <a:latin typeface="Raleway"/>
              </a:rPr>
              <a:t>studies conducted in settings and with populations relevant to the local context </a:t>
            </a:r>
            <a:r>
              <a:rPr lang="en-US" dirty="0" smtClean="0">
                <a:latin typeface="Raleway"/>
              </a:rPr>
              <a:t>(</a:t>
            </a:r>
            <a:r>
              <a:rPr lang="en-US" dirty="0">
                <a:latin typeface="Raleway"/>
              </a:rPr>
              <a:t>e.g., </a:t>
            </a:r>
            <a:r>
              <a:rPr lang="en-US" dirty="0" smtClean="0">
                <a:latin typeface="Raleway"/>
              </a:rPr>
              <a:t>EL and SWD)? </a:t>
            </a:r>
            <a:endParaRPr lang="en-US" dirty="0">
              <a:latin typeface="Raleway"/>
            </a:endParaRPr>
          </a:p>
          <a:p>
            <a:pPr marL="285750" indent="-285750">
              <a:buFont typeface="Arial"/>
              <a:buChar char="•"/>
            </a:pPr>
            <a:endParaRPr lang="en-US" dirty="0" smtClean="0">
              <a:latin typeface="Raleway"/>
            </a:endParaRPr>
          </a:p>
          <a:p>
            <a:pPr marL="285750" indent="-285750">
              <a:buFont typeface="Arial"/>
              <a:buChar char="•"/>
            </a:pPr>
            <a:r>
              <a:rPr lang="en-US" dirty="0" smtClean="0">
                <a:latin typeface="Raleway"/>
              </a:rPr>
              <a:t>How will we know whether the intervention is working? </a:t>
            </a:r>
          </a:p>
          <a:p>
            <a:pPr marL="285750" indent="-285750">
              <a:buFont typeface="Arial"/>
              <a:buChar char="•"/>
            </a:pPr>
            <a:endParaRPr lang="en-US" dirty="0" smtClean="0">
              <a:latin typeface="Raleway"/>
            </a:endParaRPr>
          </a:p>
          <a:p>
            <a:pPr marL="285750" indent="-285750">
              <a:buFont typeface="Arial"/>
              <a:buChar char="•"/>
            </a:pPr>
            <a:r>
              <a:rPr lang="en-US" dirty="0" smtClean="0">
                <a:latin typeface="Raleway"/>
              </a:rPr>
              <a:t>What can we expect if we use this intervention, what does success look like and how will it be measured? </a:t>
            </a:r>
            <a:endParaRPr lang="en-US" dirty="0">
              <a:latin typeface="Raleway"/>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762" t="20572" r="36190" b="39714"/>
          <a:stretch/>
        </p:blipFill>
        <p:spPr bwMode="auto">
          <a:xfrm>
            <a:off x="266700" y="1648786"/>
            <a:ext cx="4279233" cy="3656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1134" y="6256227"/>
            <a:ext cx="6372225" cy="584775"/>
          </a:xfrm>
          <a:prstGeom prst="rect">
            <a:avLst/>
          </a:prstGeom>
        </p:spPr>
        <p:txBody>
          <a:bodyPr wrap="square">
            <a:spAutoFit/>
          </a:bodyPr>
          <a:lstStyle/>
          <a:p>
            <a:r>
              <a:rPr lang="en-US" sz="1600" dirty="0" smtClean="0"/>
              <a:t>USED Guidance http</a:t>
            </a:r>
            <a:r>
              <a:rPr lang="en-US" sz="1600" dirty="0"/>
              <a:t>://www2.ed.gov/policy/elsec/leg/essa/guidanceuseseinvestment.pdf</a:t>
            </a:r>
          </a:p>
        </p:txBody>
      </p:sp>
    </p:spTree>
    <p:extLst>
      <p:ext uri="{BB962C8B-B14F-4D97-AF65-F5344CB8AC3E}">
        <p14:creationId xmlns:p14="http://schemas.microsoft.com/office/powerpoint/2010/main" val="20785756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 y="0"/>
            <a:ext cx="8982075" cy="1325563"/>
          </a:xfrm>
        </p:spPr>
        <p:txBody>
          <a:bodyPr>
            <a:normAutofit/>
          </a:bodyPr>
          <a:lstStyle/>
          <a:p>
            <a:r>
              <a:rPr lang="en-US" sz="3600" dirty="0" smtClean="0"/>
              <a:t>Oklahoma Case Study</a:t>
            </a:r>
            <a:endParaRPr lang="en-US" sz="3600" dirty="0"/>
          </a:p>
        </p:txBody>
      </p:sp>
      <p:sp>
        <p:nvSpPr>
          <p:cNvPr id="3" name="Content Placeholder 2"/>
          <p:cNvSpPr>
            <a:spLocks noGrp="1"/>
          </p:cNvSpPr>
          <p:nvPr>
            <p:ph sz="half" idx="1"/>
          </p:nvPr>
        </p:nvSpPr>
        <p:spPr>
          <a:xfrm>
            <a:off x="419099" y="1101724"/>
            <a:ext cx="8524876" cy="5444219"/>
          </a:xfrm>
        </p:spPr>
        <p:txBody>
          <a:bodyPr>
            <a:normAutofit lnSpcReduction="10000"/>
          </a:bodyPr>
          <a:lstStyle/>
          <a:p>
            <a:pPr marL="0" indent="0">
              <a:buNone/>
            </a:pPr>
            <a:r>
              <a:rPr lang="en-US" b="1" dirty="0" smtClean="0">
                <a:solidFill>
                  <a:schemeClr val="accent2"/>
                </a:solidFill>
              </a:rPr>
              <a:t>Challenge</a:t>
            </a:r>
            <a:r>
              <a:rPr lang="en-US" dirty="0" smtClean="0"/>
              <a:t>:  Students with disabilities (SWDs) were performing much worse than all other students on state assessments. </a:t>
            </a:r>
            <a:endParaRPr lang="en-US" dirty="0"/>
          </a:p>
          <a:p>
            <a:pPr marL="0" indent="0">
              <a:buNone/>
            </a:pPr>
            <a:endParaRPr lang="en-US" sz="1000" dirty="0" smtClean="0"/>
          </a:p>
          <a:p>
            <a:pPr marL="0" indent="0">
              <a:buNone/>
            </a:pPr>
            <a:r>
              <a:rPr lang="en-US" b="1" dirty="0" smtClean="0">
                <a:solidFill>
                  <a:schemeClr val="accent5"/>
                </a:solidFill>
              </a:rPr>
              <a:t>Root</a:t>
            </a:r>
            <a:r>
              <a:rPr lang="en-US" dirty="0" smtClean="0">
                <a:solidFill>
                  <a:schemeClr val="accent5"/>
                </a:solidFill>
              </a:rPr>
              <a:t> </a:t>
            </a:r>
            <a:r>
              <a:rPr lang="en-US" b="1" dirty="0" smtClean="0">
                <a:solidFill>
                  <a:schemeClr val="accent5"/>
                </a:solidFill>
              </a:rPr>
              <a:t>cause analysis</a:t>
            </a:r>
            <a:r>
              <a:rPr lang="en-US" dirty="0" smtClean="0"/>
              <a:t>:  Teachers had never been trained to educate students with disabilities, even though most SWDs spend their day in general education classroom. </a:t>
            </a:r>
          </a:p>
          <a:p>
            <a:pPr marL="0" indent="0">
              <a:buNone/>
            </a:pPr>
            <a:endParaRPr lang="en-US" sz="1100" dirty="0"/>
          </a:p>
          <a:p>
            <a:pPr marL="0" indent="0">
              <a:buNone/>
            </a:pPr>
            <a:r>
              <a:rPr lang="en-US" b="1" dirty="0" smtClean="0">
                <a:solidFill>
                  <a:schemeClr val="accent6"/>
                </a:solidFill>
              </a:rPr>
              <a:t>Goal</a:t>
            </a:r>
            <a:r>
              <a:rPr lang="en-US" b="1" dirty="0" smtClean="0"/>
              <a:t>:  </a:t>
            </a:r>
            <a:r>
              <a:rPr lang="en-US" dirty="0" smtClean="0"/>
              <a:t>Group of parents established a goal of getting every teacher 2 days of professional development per school year. </a:t>
            </a:r>
          </a:p>
          <a:p>
            <a:pPr marL="0" indent="0">
              <a:buNone/>
            </a:pPr>
            <a:endParaRPr lang="en-US" sz="1100" dirty="0" smtClean="0"/>
          </a:p>
          <a:p>
            <a:pPr marL="0" indent="0">
              <a:buNone/>
            </a:pPr>
            <a:r>
              <a:rPr lang="en-US" b="1" dirty="0" smtClean="0">
                <a:solidFill>
                  <a:srgbClr val="C00000"/>
                </a:solidFill>
              </a:rPr>
              <a:t>Action Plan:  </a:t>
            </a:r>
            <a:r>
              <a:rPr lang="en-US" dirty="0" smtClean="0"/>
              <a:t>Diverse group, supported by data, evidence based interventions. </a:t>
            </a:r>
          </a:p>
        </p:txBody>
      </p:sp>
      <p:sp>
        <p:nvSpPr>
          <p:cNvPr id="5" name="Rectangle 4"/>
          <p:cNvSpPr/>
          <p:nvPr/>
        </p:nvSpPr>
        <p:spPr>
          <a:xfrm>
            <a:off x="1571647" y="2759517"/>
            <a:ext cx="6219780" cy="1569660"/>
          </a:xfrm>
          <a:prstGeom prst="rect">
            <a:avLst/>
          </a:prstGeom>
          <a:solidFill>
            <a:schemeClr val="accent1">
              <a:lumMod val="20000"/>
              <a:lumOff val="80000"/>
            </a:schemeClr>
          </a:solidFill>
        </p:spPr>
        <p:txBody>
          <a:bodyPr wrap="none" lIns="91440" tIns="45720" rIns="91440" bIns="45720">
            <a:spAutoFit/>
          </a:bodyPr>
          <a:lstStyle/>
          <a:p>
            <a:pPr algn="ctr"/>
            <a:r>
              <a:rPr lang="en-US" sz="9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Victory!!!!</a:t>
            </a:r>
            <a:endParaRPr lang="en-US" sz="9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422313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1" nodeType="click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5"/>
                                        </p:tgtEl>
                                        <p:attrNameLst>
                                          <p:attrName>ppt_x</p:attrName>
                                          <p:attrName>ppt_y</p:attrName>
                                        </p:attrNameLst>
                                      </p:cBhvr>
                                    </p:animMotion>
                                    <p:animRot by="1500000">
                                      <p:cBhvr>
                                        <p:cTn id="14" dur="125" fill="hold">
                                          <p:stCondLst>
                                            <p:cond delay="0"/>
                                          </p:stCondLst>
                                        </p:cTn>
                                        <p:tgtEl>
                                          <p:spTgt spid="5"/>
                                        </p:tgtEl>
                                        <p:attrNameLst>
                                          <p:attrName>r</p:attrName>
                                        </p:attrNameLst>
                                      </p:cBhvr>
                                    </p:animRot>
                                    <p:animRot by="-1500000">
                                      <p:cBhvr>
                                        <p:cTn id="15" dur="125" fill="hold">
                                          <p:stCondLst>
                                            <p:cond delay="125"/>
                                          </p:stCondLst>
                                        </p:cTn>
                                        <p:tgtEl>
                                          <p:spTgt spid="5"/>
                                        </p:tgtEl>
                                        <p:attrNameLst>
                                          <p:attrName>r</p:attrName>
                                        </p:attrNameLst>
                                      </p:cBhvr>
                                    </p:animRot>
                                    <p:animRot by="-1500000">
                                      <p:cBhvr>
                                        <p:cTn id="16" dur="125" fill="hold">
                                          <p:stCondLst>
                                            <p:cond delay="250"/>
                                          </p:stCondLst>
                                        </p:cTn>
                                        <p:tgtEl>
                                          <p:spTgt spid="5"/>
                                        </p:tgtEl>
                                        <p:attrNameLst>
                                          <p:attrName>r</p:attrName>
                                        </p:attrNameLst>
                                      </p:cBhvr>
                                    </p:animRot>
                                    <p:animRot by="1500000">
                                      <p:cBhvr>
                                        <p:cTn id="17"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Putting it All Together</a:t>
            </a:r>
            <a:r>
              <a:rPr lang="en-US" dirty="0" smtClean="0"/>
              <a:t>: Summary</a:t>
            </a:r>
            <a:endParaRPr lang="en-US" dirty="0"/>
          </a:p>
        </p:txBody>
      </p:sp>
      <p:sp>
        <p:nvSpPr>
          <p:cNvPr id="3" name="Content Placeholder 2"/>
          <p:cNvSpPr>
            <a:spLocks noGrp="1"/>
          </p:cNvSpPr>
          <p:nvPr>
            <p:ph sz="half" idx="1"/>
          </p:nvPr>
        </p:nvSpPr>
        <p:spPr>
          <a:xfrm>
            <a:off x="628650" y="1825625"/>
            <a:ext cx="7992836" cy="4351338"/>
          </a:xfrm>
        </p:spPr>
        <p:txBody>
          <a:bodyPr>
            <a:normAutofit fontScale="92500"/>
          </a:bodyPr>
          <a:lstStyle/>
          <a:p>
            <a:r>
              <a:rPr lang="en-US" dirty="0" smtClean="0">
                <a:latin typeface="Raleway"/>
              </a:rPr>
              <a:t>ESSA includes many </a:t>
            </a:r>
            <a:r>
              <a:rPr lang="en-US" dirty="0" smtClean="0">
                <a:solidFill>
                  <a:schemeClr val="accent5">
                    <a:lumMod val="75000"/>
                  </a:schemeClr>
                </a:solidFill>
                <a:latin typeface="Raleway"/>
              </a:rPr>
              <a:t>opportunities</a:t>
            </a:r>
            <a:r>
              <a:rPr lang="en-US" dirty="0" smtClean="0">
                <a:latin typeface="Raleway"/>
              </a:rPr>
              <a:t> for family &amp; community </a:t>
            </a:r>
            <a:r>
              <a:rPr lang="en-US" dirty="0" smtClean="0">
                <a:solidFill>
                  <a:schemeClr val="accent5">
                    <a:lumMod val="75000"/>
                  </a:schemeClr>
                </a:solidFill>
                <a:latin typeface="Raleway"/>
              </a:rPr>
              <a:t>engagement</a:t>
            </a:r>
            <a:r>
              <a:rPr lang="en-US" dirty="0" smtClean="0">
                <a:latin typeface="Raleway"/>
              </a:rPr>
              <a:t> in school improvement</a:t>
            </a:r>
          </a:p>
          <a:p>
            <a:pPr marL="0" indent="0">
              <a:buNone/>
            </a:pPr>
            <a:endParaRPr lang="en-US" dirty="0" smtClean="0">
              <a:latin typeface="Raleway"/>
            </a:endParaRPr>
          </a:p>
          <a:p>
            <a:r>
              <a:rPr lang="en-US" dirty="0" smtClean="0">
                <a:solidFill>
                  <a:schemeClr val="accent4">
                    <a:lumMod val="75000"/>
                  </a:schemeClr>
                </a:solidFill>
                <a:latin typeface="Raleway"/>
              </a:rPr>
              <a:t>Comprehensive &amp; Targeted Support &amp; Improvement Schools </a:t>
            </a:r>
            <a:r>
              <a:rPr lang="en-US" dirty="0" smtClean="0">
                <a:latin typeface="Raleway"/>
              </a:rPr>
              <a:t>require ongoing-engagement</a:t>
            </a:r>
          </a:p>
          <a:p>
            <a:pPr marL="0" indent="0">
              <a:buNone/>
            </a:pPr>
            <a:endParaRPr lang="en-US" dirty="0" smtClean="0">
              <a:latin typeface="Raleway"/>
            </a:endParaRPr>
          </a:p>
          <a:p>
            <a:r>
              <a:rPr lang="en-US" dirty="0" smtClean="0">
                <a:latin typeface="Raleway"/>
              </a:rPr>
              <a:t>Knowing </a:t>
            </a:r>
            <a:r>
              <a:rPr lang="en-US" dirty="0" smtClean="0">
                <a:solidFill>
                  <a:schemeClr val="accent2">
                    <a:lumMod val="75000"/>
                  </a:schemeClr>
                </a:solidFill>
                <a:latin typeface="Raleway"/>
              </a:rPr>
              <a:t>key questions </a:t>
            </a:r>
            <a:r>
              <a:rPr lang="en-US" dirty="0" smtClean="0">
                <a:latin typeface="Raleway"/>
              </a:rPr>
              <a:t>to ask about </a:t>
            </a:r>
            <a:r>
              <a:rPr lang="en-US" dirty="0" smtClean="0">
                <a:solidFill>
                  <a:schemeClr val="accent2">
                    <a:lumMod val="75000"/>
                  </a:schemeClr>
                </a:solidFill>
                <a:latin typeface="Raleway"/>
              </a:rPr>
              <a:t>school improvement efforts</a:t>
            </a:r>
            <a:r>
              <a:rPr lang="en-US" dirty="0" smtClean="0">
                <a:latin typeface="Raleway"/>
              </a:rPr>
              <a:t>, especially about </a:t>
            </a:r>
            <a:r>
              <a:rPr lang="en-US" dirty="0" smtClean="0">
                <a:solidFill>
                  <a:schemeClr val="accent2">
                    <a:lumMod val="75000"/>
                  </a:schemeClr>
                </a:solidFill>
                <a:latin typeface="Raleway"/>
              </a:rPr>
              <a:t>evidence based interventions,</a:t>
            </a:r>
            <a:r>
              <a:rPr lang="en-US" dirty="0" smtClean="0">
                <a:latin typeface="Raleway"/>
              </a:rPr>
              <a:t> will help drive school improvement</a:t>
            </a:r>
          </a:p>
          <a:p>
            <a:endParaRPr lang="en-US" dirty="0" smtClean="0">
              <a:latin typeface="Raleway"/>
            </a:endParaRPr>
          </a:p>
          <a:p>
            <a:pPr marL="0" indent="0">
              <a:buNone/>
            </a:pPr>
            <a:endParaRPr lang="en-US" dirty="0">
              <a:latin typeface="Raleway"/>
            </a:endParaRPr>
          </a:p>
        </p:txBody>
      </p:sp>
    </p:spTree>
    <p:extLst>
      <p:ext uri="{BB962C8B-B14F-4D97-AF65-F5344CB8AC3E}">
        <p14:creationId xmlns:p14="http://schemas.microsoft.com/office/powerpoint/2010/main" val="16400067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143000" y="3429000"/>
            <a:ext cx="6858000" cy="777938"/>
          </a:xfrm>
        </p:spPr>
        <p:txBody>
          <a:bodyPr/>
          <a:lstStyle/>
          <a:p>
            <a:r>
              <a:rPr lang="en-US" dirty="0">
                <a:solidFill>
                  <a:schemeClr val="bg1"/>
                </a:solidFill>
              </a:rPr>
              <a:t>SUBTITLE</a:t>
            </a:r>
          </a:p>
        </p:txBody>
      </p:sp>
      <p:sp>
        <p:nvSpPr>
          <p:cNvPr id="7" name="Title 6"/>
          <p:cNvSpPr>
            <a:spLocks noGrp="1"/>
          </p:cNvSpPr>
          <p:nvPr>
            <p:ph type="ctrTitle"/>
          </p:nvPr>
        </p:nvSpPr>
        <p:spPr/>
        <p:txBody>
          <a:bodyPr/>
          <a:lstStyle/>
          <a:p>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1256" y="1007938"/>
            <a:ext cx="4452296" cy="2570121"/>
          </a:xfrm>
          <a:prstGeom prst="rect">
            <a:avLst/>
          </a:prstGeom>
        </p:spPr>
      </p:pic>
      <p:sp>
        <p:nvSpPr>
          <p:cNvPr id="15" name="TextBox 14"/>
          <p:cNvSpPr txBox="1"/>
          <p:nvPr/>
        </p:nvSpPr>
        <p:spPr>
          <a:xfrm>
            <a:off x="967902" y="4585997"/>
            <a:ext cx="7208196" cy="1938992"/>
          </a:xfrm>
          <a:prstGeom prst="rect">
            <a:avLst/>
          </a:prstGeom>
          <a:noFill/>
        </p:spPr>
        <p:txBody>
          <a:bodyPr wrap="square" rtlCol="0">
            <a:spAutoFit/>
          </a:bodyPr>
          <a:lstStyle/>
          <a:p>
            <a:pPr algn="ctr"/>
            <a:r>
              <a:rPr lang="en-US" sz="2400" b="1" dirty="0"/>
              <a:t>Jose L. Rodriguez</a:t>
            </a:r>
          </a:p>
          <a:p>
            <a:pPr algn="ctr"/>
            <a:r>
              <a:rPr lang="en-US" sz="2400" b="1" dirty="0"/>
              <a:t>Director of Parent and Community Engagement</a:t>
            </a:r>
            <a:endParaRPr lang="en-US" sz="2800" b="1" dirty="0"/>
          </a:p>
          <a:p>
            <a:pPr algn="ctr"/>
            <a:r>
              <a:rPr lang="en-US" b="1" dirty="0">
                <a:solidFill>
                  <a:srgbClr val="F98F28"/>
                </a:solidFill>
              </a:rPr>
              <a:t>October 20 – 21, 2016</a:t>
            </a:r>
          </a:p>
          <a:p>
            <a:pPr algn="ctr"/>
            <a:endParaRPr lang="en-US" b="1" dirty="0">
              <a:solidFill>
                <a:srgbClr val="63B2B8"/>
              </a:solidFill>
            </a:endParaRPr>
          </a:p>
          <a:p>
            <a:pPr algn="ctr"/>
            <a:r>
              <a:rPr lang="en-US" dirty="0">
                <a:solidFill>
                  <a:srgbClr val="63B2B8"/>
                </a:solidFill>
              </a:rPr>
              <a:t>Omni Houston Hotel at Westside</a:t>
            </a:r>
          </a:p>
          <a:p>
            <a:pPr algn="ctr"/>
            <a:r>
              <a:rPr lang="en-US" dirty="0">
                <a:solidFill>
                  <a:srgbClr val="63B2B8"/>
                </a:solidFill>
              </a:rPr>
              <a:t>Houston, Texas</a:t>
            </a:r>
          </a:p>
        </p:txBody>
      </p:sp>
    </p:spTree>
    <p:extLst>
      <p:ext uri="{BB962C8B-B14F-4D97-AF65-F5344CB8AC3E}">
        <p14:creationId xmlns:p14="http://schemas.microsoft.com/office/powerpoint/2010/main" val="3589964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 We Are and What We Do</a:t>
            </a:r>
          </a:p>
        </p:txBody>
      </p:sp>
      <p:sp>
        <p:nvSpPr>
          <p:cNvPr id="7" name="Content Placeholder 6"/>
          <p:cNvSpPr>
            <a:spLocks noGrp="1"/>
          </p:cNvSpPr>
          <p:nvPr>
            <p:ph idx="1"/>
          </p:nvPr>
        </p:nvSpPr>
        <p:spPr>
          <a:xfrm>
            <a:off x="408285" y="1320890"/>
            <a:ext cx="7886700" cy="3263504"/>
          </a:xfrm>
        </p:spPr>
        <p:txBody>
          <a:bodyPr>
            <a:noAutofit/>
          </a:bodyPr>
          <a:lstStyle/>
          <a:p>
            <a:pPr algn="just"/>
            <a:r>
              <a:rPr lang="en-US" sz="2400" dirty="0"/>
              <a:t>The National Council of La Raza (NCLR)—the largest national Hispanic civil rights and advocacy organization in the United States—works to build a </a:t>
            </a:r>
            <a:r>
              <a:rPr lang="en-US" sz="2400" b="1" dirty="0"/>
              <a:t>stronger America by creating opportunities for Latinos. </a:t>
            </a:r>
          </a:p>
          <a:p>
            <a:pPr algn="just"/>
            <a:r>
              <a:rPr lang="en-US" sz="2400" dirty="0"/>
              <a:t>Through its network of nearly 300 affiliated community-based organizations, NCLR reaches millions of Hispanics each year in 37 states, Puerto Rico, and the District of Columbia. </a:t>
            </a:r>
          </a:p>
          <a:p>
            <a:pPr algn="just"/>
            <a:r>
              <a:rPr lang="en-US" sz="2400" dirty="0"/>
              <a:t>Founded in 1968, NCLR is a private, nonprofit, nonpartisan, tax-exempt organization headquartered in Washington, DC, serving all Hispanic subgroups in all regions of the country. It has state and regional offices in Chicago, Los Angeles, Miami, New York, Phoenix, and San Antonio.</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3653" y="5698419"/>
            <a:ext cx="1540634" cy="668454"/>
          </a:xfrm>
          <a:prstGeom prst="rect">
            <a:avLst/>
          </a:prstGeom>
        </p:spPr>
      </p:pic>
    </p:spTree>
    <p:extLst>
      <p:ext uri="{BB962C8B-B14F-4D97-AF65-F5344CB8AC3E}">
        <p14:creationId xmlns:p14="http://schemas.microsoft.com/office/powerpoint/2010/main" val="10547411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925" y="570270"/>
            <a:ext cx="7886700" cy="994172"/>
          </a:xfrm>
        </p:spPr>
        <p:txBody>
          <a:bodyPr/>
          <a:lstStyle/>
          <a:p>
            <a:r>
              <a:rPr lang="en-US" dirty="0">
                <a:latin typeface="+mn-lt"/>
              </a:rPr>
              <a:t>NCLR and Latino Parent Engagement</a:t>
            </a:r>
          </a:p>
        </p:txBody>
      </p:sp>
      <p:sp>
        <p:nvSpPr>
          <p:cNvPr id="4" name="TextBox 3"/>
          <p:cNvSpPr txBox="1"/>
          <p:nvPr/>
        </p:nvSpPr>
        <p:spPr>
          <a:xfrm>
            <a:off x="225536" y="1564442"/>
            <a:ext cx="4797714" cy="4301177"/>
          </a:xfrm>
          <a:prstGeom prst="rect">
            <a:avLst/>
          </a:prstGeom>
          <a:noFill/>
        </p:spPr>
        <p:txBody>
          <a:bodyPr wrap="square" rtlCol="0">
            <a:spAutoFit/>
          </a:bodyPr>
          <a:lstStyle/>
          <a:p>
            <a:r>
              <a:rPr lang="en-US" sz="2000" b="1" dirty="0"/>
              <a:t>What We’ve Learned:</a:t>
            </a:r>
          </a:p>
          <a:p>
            <a:pPr marL="214313" indent="-214313">
              <a:buFont typeface="Arial" panose="020B0604020202020204" pitchFamily="34" charset="0"/>
              <a:buChar char="•"/>
            </a:pPr>
            <a:r>
              <a:rPr lang="en-US" sz="2000" dirty="0"/>
              <a:t>Latino parents do not usually receive enough or culturally and linguistically relevant information from schools. </a:t>
            </a:r>
          </a:p>
          <a:p>
            <a:endParaRPr lang="en-US" sz="2000" dirty="0"/>
          </a:p>
          <a:p>
            <a:pPr marL="214313" indent="-214313">
              <a:buFont typeface="Arial" panose="020B0604020202020204" pitchFamily="34" charset="0"/>
              <a:buChar char="•"/>
            </a:pPr>
            <a:r>
              <a:rPr lang="en-US" sz="2000" dirty="0"/>
              <a:t>Latino parents are eager to receive this information since schooling and their child’s education is of critical importance to families. </a:t>
            </a:r>
          </a:p>
          <a:p>
            <a:endParaRPr lang="en-US" sz="2000" dirty="0"/>
          </a:p>
          <a:p>
            <a:pPr marL="214313" indent="-214313">
              <a:buFont typeface="Arial" panose="020B0604020202020204" pitchFamily="34" charset="0"/>
              <a:buChar char="•"/>
            </a:pPr>
            <a:r>
              <a:rPr lang="en-US" sz="2000" dirty="0"/>
              <a:t>Latino parents place tremendous responsibility on themselves to support their children’s academic success.</a:t>
            </a:r>
          </a:p>
          <a:p>
            <a:endParaRPr lang="en-US" sz="135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7275" y="1657579"/>
            <a:ext cx="4084803" cy="229770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1444" y="5683182"/>
            <a:ext cx="1540634" cy="668454"/>
          </a:xfrm>
          <a:prstGeom prst="rect">
            <a:avLst/>
          </a:prstGeom>
        </p:spPr>
      </p:pic>
    </p:spTree>
    <p:extLst>
      <p:ext uri="{BB962C8B-B14F-4D97-AF65-F5344CB8AC3E}">
        <p14:creationId xmlns:p14="http://schemas.microsoft.com/office/powerpoint/2010/main" val="6129930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1" b="10017"/>
          <a:stretch/>
        </p:blipFill>
        <p:spPr>
          <a:xfrm>
            <a:off x="6290532" y="2324049"/>
            <a:ext cx="2465843" cy="2697697"/>
          </a:xfrm>
          <a:prstGeom prst="rect">
            <a:avLst/>
          </a:prstGeom>
        </p:spPr>
      </p:pic>
      <p:sp>
        <p:nvSpPr>
          <p:cNvPr id="2" name="Title 1"/>
          <p:cNvSpPr>
            <a:spLocks noGrp="1"/>
          </p:cNvSpPr>
          <p:nvPr>
            <p:ph type="title"/>
          </p:nvPr>
        </p:nvSpPr>
        <p:spPr>
          <a:xfrm>
            <a:off x="647700" y="733400"/>
            <a:ext cx="7886700" cy="994172"/>
          </a:xfrm>
        </p:spPr>
        <p:txBody>
          <a:bodyPr>
            <a:normAutofit fontScale="90000"/>
          </a:bodyPr>
          <a:lstStyle/>
          <a:p>
            <a:r>
              <a:rPr lang="en-US" dirty="0">
                <a:latin typeface="+mn-lt"/>
              </a:rPr>
              <a:t>Guiding Principles for Engaging Latino Families</a:t>
            </a:r>
          </a:p>
        </p:txBody>
      </p:sp>
      <p:sp>
        <p:nvSpPr>
          <p:cNvPr id="3" name="Content Placeholder 2"/>
          <p:cNvSpPr>
            <a:spLocks noGrp="1"/>
          </p:cNvSpPr>
          <p:nvPr>
            <p:ph idx="1"/>
          </p:nvPr>
        </p:nvSpPr>
        <p:spPr>
          <a:xfrm>
            <a:off x="466724" y="1906654"/>
            <a:ext cx="6105525" cy="4122671"/>
          </a:xfrm>
        </p:spPr>
        <p:txBody>
          <a:bodyPr>
            <a:normAutofit/>
          </a:bodyPr>
          <a:lstStyle/>
          <a:p>
            <a:pPr>
              <a:lnSpc>
                <a:spcPct val="70000"/>
              </a:lnSpc>
            </a:pPr>
            <a:r>
              <a:rPr lang="en-US" altLang="en-US" sz="2000" dirty="0">
                <a:cs typeface="Arial" panose="020B0604020202020204" pitchFamily="34" charset="0"/>
              </a:rPr>
              <a:t>Education is the most important issue for Latino families.</a:t>
            </a:r>
          </a:p>
          <a:p>
            <a:pPr>
              <a:lnSpc>
                <a:spcPct val="70000"/>
              </a:lnSpc>
            </a:pPr>
            <a:r>
              <a:rPr lang="en-US" altLang="en-US" sz="2000" dirty="0">
                <a:cs typeface="Arial" panose="020B0604020202020204" pitchFamily="34" charset="0"/>
              </a:rPr>
              <a:t>Educational attainment, English fluency, or economic status need not be obstacles. </a:t>
            </a:r>
          </a:p>
          <a:p>
            <a:pPr>
              <a:lnSpc>
                <a:spcPct val="70000"/>
              </a:lnSpc>
            </a:pPr>
            <a:r>
              <a:rPr lang="en-US" altLang="en-US" sz="2000" dirty="0">
                <a:cs typeface="Arial" panose="020B0604020202020204" pitchFamily="34" charset="0"/>
              </a:rPr>
              <a:t>Understand that many parents, especially recent immigrants, can be overwhelmed by the school system. </a:t>
            </a:r>
          </a:p>
          <a:p>
            <a:pPr>
              <a:lnSpc>
                <a:spcPct val="70000"/>
              </a:lnSpc>
              <a:defRPr/>
            </a:pPr>
            <a:r>
              <a:rPr lang="en-US" sz="2000" dirty="0"/>
              <a:t>School improvement plans must include a strategy, with measurable goals, to effectively engage Latino parents.</a:t>
            </a:r>
          </a:p>
          <a:p>
            <a:pPr>
              <a:lnSpc>
                <a:spcPct val="70000"/>
              </a:lnSpc>
              <a:defRPr/>
            </a:pPr>
            <a:r>
              <a:rPr lang="en-US" sz="2000" dirty="0"/>
              <a:t>Schools must take the initiative to develop meaningful relationships. </a:t>
            </a:r>
          </a:p>
          <a:p>
            <a:pPr>
              <a:lnSpc>
                <a:spcPct val="70000"/>
              </a:lnSpc>
              <a:defRPr/>
            </a:pPr>
            <a:r>
              <a:rPr lang="en-US" sz="2000" dirty="0"/>
              <a:t>Engagement needs to be built on the values and strengths of the Latino culture.</a:t>
            </a:r>
          </a:p>
          <a:p>
            <a:pPr>
              <a:lnSpc>
                <a:spcPct val="70000"/>
              </a:lnSpc>
            </a:pPr>
            <a:endParaRPr lang="en-US" altLang="en-US" sz="1800" dirty="0">
              <a:cs typeface="Arial" panose="020B0604020202020204" pitchFamily="34" charset="0"/>
            </a:endParaRPr>
          </a:p>
          <a:p>
            <a:pPr>
              <a:lnSpc>
                <a:spcPct val="70000"/>
              </a:lnSpc>
            </a:pPr>
            <a:endParaRPr lang="en-US" sz="18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3366" y="5589871"/>
            <a:ext cx="1540634" cy="668454"/>
          </a:xfrm>
          <a:prstGeom prst="rect">
            <a:avLst/>
          </a:prstGeom>
        </p:spPr>
      </p:pic>
    </p:spTree>
    <p:extLst>
      <p:ext uri="{BB962C8B-B14F-4D97-AF65-F5344CB8AC3E}">
        <p14:creationId xmlns:p14="http://schemas.microsoft.com/office/powerpoint/2010/main" val="31757748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NCLR Parent Engagement Model</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6585" y="1467628"/>
            <a:ext cx="4047693" cy="3857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3" name="TextBox 2"/>
          <p:cNvSpPr txBox="1"/>
          <p:nvPr/>
        </p:nvSpPr>
        <p:spPr>
          <a:xfrm>
            <a:off x="395818" y="1690689"/>
            <a:ext cx="3566582" cy="4278094"/>
          </a:xfrm>
          <a:prstGeom prst="rect">
            <a:avLst/>
          </a:prstGeom>
          <a:noFill/>
        </p:spPr>
        <p:txBody>
          <a:bodyPr wrap="square" rtlCol="0">
            <a:spAutoFit/>
          </a:bodyPr>
          <a:lstStyle/>
          <a:p>
            <a:r>
              <a:rPr lang="en-US" sz="2400" b="1" dirty="0">
                <a:solidFill>
                  <a:schemeClr val="accent2"/>
                </a:solidFill>
              </a:rPr>
              <a:t>Tapping into Families’ Funds of Knowledge</a:t>
            </a:r>
          </a:p>
          <a:p>
            <a:endParaRPr lang="en-US" sz="2400" b="1" dirty="0">
              <a:solidFill>
                <a:schemeClr val="accent2"/>
              </a:solidFill>
            </a:endParaRPr>
          </a:p>
          <a:p>
            <a:r>
              <a:rPr lang="en-US" sz="2000" dirty="0"/>
              <a:t>“…this refers to the historically accumulated and culturally developed bodies of knowledge and skills essential for household or individual functioning and well-being” (p. 133). </a:t>
            </a:r>
          </a:p>
          <a:p>
            <a:endParaRPr lang="en-US" sz="2000" dirty="0"/>
          </a:p>
          <a:p>
            <a:pPr algn="r"/>
            <a:r>
              <a:rPr lang="en-US" sz="2000" dirty="0"/>
              <a:t>-Moll, Amanti, Neff, and Gonzalez, 2001</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3961" y="5634556"/>
            <a:ext cx="1540634" cy="668454"/>
          </a:xfrm>
          <a:prstGeom prst="rect">
            <a:avLst/>
          </a:prstGeom>
        </p:spPr>
      </p:pic>
    </p:spTree>
    <p:extLst>
      <p:ext uri="{BB962C8B-B14F-4D97-AF65-F5344CB8AC3E}">
        <p14:creationId xmlns:p14="http://schemas.microsoft.com/office/powerpoint/2010/main" val="21114339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1166813"/>
            <a:ext cx="8229600" cy="1381125"/>
          </a:xfrm>
        </p:spPr>
        <p:txBody>
          <a:bodyPr/>
          <a:lstStyle/>
          <a:p>
            <a:r>
              <a:rPr lang="en-US" altLang="en-US" cap="none" dirty="0">
                <a:latin typeface="Arial" panose="020B0604020202020204" pitchFamily="34" charset="0"/>
                <a:cs typeface="Arial" panose="020B0604020202020204" pitchFamily="34" charset="0"/>
              </a:rPr>
              <a:t>Core Qualities for </a:t>
            </a:r>
            <a:br>
              <a:rPr lang="en-US" altLang="en-US" cap="none" dirty="0">
                <a:latin typeface="Arial" panose="020B0604020202020204" pitchFamily="34" charset="0"/>
                <a:cs typeface="Arial" panose="020B0604020202020204" pitchFamily="34" charset="0"/>
              </a:rPr>
            </a:br>
            <a:r>
              <a:rPr lang="en-US" altLang="en-US" cap="none" dirty="0">
                <a:latin typeface="Arial" panose="020B0604020202020204" pitchFamily="34" charset="0"/>
                <a:cs typeface="Arial" panose="020B0604020202020204" pitchFamily="34" charset="0"/>
              </a:rPr>
              <a:t>Successful Parent Engagement</a:t>
            </a:r>
          </a:p>
        </p:txBody>
      </p:sp>
      <p:sp>
        <p:nvSpPr>
          <p:cNvPr id="20483" name="Content Placeholder 2"/>
          <p:cNvSpPr>
            <a:spLocks noGrp="1"/>
          </p:cNvSpPr>
          <p:nvPr>
            <p:ph idx="1"/>
          </p:nvPr>
        </p:nvSpPr>
        <p:spPr>
          <a:xfrm>
            <a:off x="457200" y="2681288"/>
            <a:ext cx="8458200" cy="3886200"/>
          </a:xfrm>
        </p:spPr>
        <p:txBody>
          <a:bodyPr/>
          <a:lstStyle/>
          <a:p>
            <a:r>
              <a:rPr lang="en-US" altLang="en-US" dirty="0">
                <a:latin typeface="Arial" panose="020B0604020202020204" pitchFamily="34" charset="0"/>
                <a:cs typeface="Arial" panose="020B0604020202020204" pitchFamily="34" charset="0"/>
              </a:rPr>
              <a:t>Family Engagement and Community Collaboration</a:t>
            </a:r>
          </a:p>
          <a:p>
            <a:r>
              <a:rPr lang="en-US" altLang="en-US" dirty="0">
                <a:latin typeface="Arial" panose="020B0604020202020204" pitchFamily="34" charset="0"/>
                <a:cs typeface="Arial" panose="020B0604020202020204" pitchFamily="34" charset="0"/>
              </a:rPr>
              <a:t>High Expectations and High Supports</a:t>
            </a:r>
          </a:p>
          <a:p>
            <a:r>
              <a:rPr lang="en-US" altLang="en-US" dirty="0">
                <a:latin typeface="Arial" panose="020B0604020202020204" pitchFamily="34" charset="0"/>
                <a:cs typeface="Arial" panose="020B0604020202020204" pitchFamily="34" charset="0"/>
              </a:rPr>
              <a:t>Cultural Competency</a:t>
            </a:r>
          </a:p>
          <a:p>
            <a:r>
              <a:rPr lang="en-US" altLang="en-US" dirty="0">
                <a:latin typeface="Arial" panose="020B0604020202020204" pitchFamily="34" charset="0"/>
                <a:cs typeface="Arial" panose="020B0604020202020204" pitchFamily="34" charset="0"/>
              </a:rPr>
              <a:t>Partnerships with Institutions of Higher Education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3961" y="5634556"/>
            <a:ext cx="1540634" cy="668454"/>
          </a:xfrm>
          <a:prstGeom prst="rect">
            <a:avLst/>
          </a:prstGeom>
        </p:spPr>
      </p:pic>
    </p:spTree>
    <p:extLst>
      <p:ext uri="{BB962C8B-B14F-4D97-AF65-F5344CB8AC3E}">
        <p14:creationId xmlns:p14="http://schemas.microsoft.com/office/powerpoint/2010/main" val="4188613772"/>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to Ask the Teacher</a:t>
            </a:r>
          </a:p>
        </p:txBody>
      </p:sp>
      <p:sp>
        <p:nvSpPr>
          <p:cNvPr id="3" name="Content Placeholder 2"/>
          <p:cNvSpPr>
            <a:spLocks noGrp="1"/>
          </p:cNvSpPr>
          <p:nvPr>
            <p:ph idx="1"/>
          </p:nvPr>
        </p:nvSpPr>
        <p:spPr>
          <a:xfrm>
            <a:off x="487973" y="1386009"/>
            <a:ext cx="7886700" cy="4351338"/>
          </a:xfrm>
        </p:spPr>
        <p:txBody>
          <a:bodyPr>
            <a:normAutofit lnSpcReduction="10000"/>
          </a:bodyPr>
          <a:lstStyle/>
          <a:p>
            <a:pPr marL="514350" indent="-514350">
              <a:buFont typeface="+mj-lt"/>
              <a:buAutoNum type="arabicPeriod"/>
            </a:pPr>
            <a:r>
              <a:rPr lang="en-US" dirty="0"/>
              <a:t>How does my child’s score on the state assessment match up with my child’s report card grades?  </a:t>
            </a:r>
          </a:p>
          <a:p>
            <a:pPr marL="514350" indent="-514350">
              <a:buFont typeface="+mj-lt"/>
              <a:buAutoNum type="arabicPeriod"/>
            </a:pPr>
            <a:r>
              <a:rPr lang="en-US" dirty="0"/>
              <a:t>If my child is earning A’s and B’s in the report card, why is it that she/he is “partially understanding” the instruction? </a:t>
            </a:r>
          </a:p>
          <a:p>
            <a:pPr marL="514350" indent="-514350">
              <a:buFont typeface="+mj-lt"/>
              <a:buAutoNum type="arabicPeriod"/>
            </a:pPr>
            <a:r>
              <a:rPr lang="en-US" dirty="0"/>
              <a:t>If the state assessment only tests English Language Arts and Math, is my child receiving instruction in the other subjects such as science and social studies? </a:t>
            </a:r>
          </a:p>
          <a:p>
            <a:pPr marL="514350" indent="-514350">
              <a:buFont typeface="+mj-lt"/>
              <a:buAutoNum type="arabicPeriod"/>
            </a:pPr>
            <a:r>
              <a:rPr lang="en-US" dirty="0"/>
              <a:t>How will I know what progress she/he is making?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3961" y="5634556"/>
            <a:ext cx="1540634" cy="668454"/>
          </a:xfrm>
          <a:prstGeom prst="rect">
            <a:avLst/>
          </a:prstGeom>
        </p:spPr>
      </p:pic>
    </p:spTree>
    <p:extLst>
      <p:ext uri="{BB962C8B-B14F-4D97-AF65-F5344CB8AC3E}">
        <p14:creationId xmlns:p14="http://schemas.microsoft.com/office/powerpoint/2010/main" val="3639850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038" y="2061751"/>
            <a:ext cx="7886700" cy="1325563"/>
          </a:xfrm>
        </p:spPr>
        <p:txBody>
          <a:bodyPr>
            <a:normAutofit fontScale="90000"/>
          </a:bodyPr>
          <a:lstStyle/>
          <a:p>
            <a:pPr algn="ctr"/>
            <a:r>
              <a:rPr lang="en-US" dirty="0" smtClean="0">
                <a:latin typeface="Raleway"/>
                <a:cs typeface="Raleway"/>
              </a:rPr>
              <a:t/>
            </a:r>
            <a:br>
              <a:rPr lang="en-US" dirty="0" smtClean="0">
                <a:latin typeface="Raleway"/>
                <a:cs typeface="Raleway"/>
              </a:rPr>
            </a:br>
            <a:r>
              <a:rPr lang="en-US" dirty="0">
                <a:latin typeface="Raleway"/>
                <a:cs typeface="Raleway"/>
              </a:rPr>
              <a:t/>
            </a:r>
            <a:br>
              <a:rPr lang="en-US" dirty="0">
                <a:latin typeface="Raleway"/>
                <a:cs typeface="Raleway"/>
              </a:rPr>
            </a:br>
            <a:r>
              <a:rPr lang="en-US" dirty="0" smtClean="0">
                <a:latin typeface="Raleway"/>
                <a:cs typeface="Raleway"/>
              </a:rPr>
              <a:t/>
            </a:r>
            <a:br>
              <a:rPr lang="en-US" dirty="0" smtClean="0">
                <a:latin typeface="Raleway"/>
                <a:cs typeface="Raleway"/>
              </a:rPr>
            </a:br>
            <a:r>
              <a:rPr lang="en-US" dirty="0" smtClean="0">
                <a:latin typeface="Raleway"/>
                <a:cs typeface="Raleway"/>
              </a:rPr>
              <a:t>40 Years of research tells us….</a:t>
            </a:r>
            <a:r>
              <a:rPr lang="en-US" dirty="0">
                <a:latin typeface="Raleway"/>
                <a:cs typeface="Raleway"/>
              </a:rPr>
              <a:t/>
            </a:r>
            <a:br>
              <a:rPr lang="en-US" dirty="0">
                <a:latin typeface="Raleway"/>
                <a:cs typeface="Raleway"/>
              </a:rPr>
            </a:br>
            <a:r>
              <a:rPr lang="en-US" dirty="0">
                <a:latin typeface="Raleway"/>
                <a:cs typeface="Raleway"/>
              </a:rPr>
              <a:t/>
            </a:r>
            <a:br>
              <a:rPr lang="en-US" dirty="0">
                <a:latin typeface="Raleway"/>
                <a:cs typeface="Raleway"/>
              </a:rPr>
            </a:br>
            <a:r>
              <a:rPr lang="en-US" dirty="0" smtClean="0">
                <a:latin typeface="Raleway"/>
                <a:cs typeface="Raleway"/>
              </a:rPr>
              <a:t/>
            </a:r>
            <a:br>
              <a:rPr lang="en-US" dirty="0" smtClean="0">
                <a:latin typeface="Raleway"/>
                <a:cs typeface="Raleway"/>
              </a:rPr>
            </a:br>
            <a:r>
              <a:rPr lang="en-US" dirty="0" smtClean="0">
                <a:solidFill>
                  <a:srgbClr val="800000"/>
                </a:solidFill>
                <a:latin typeface="Raleway"/>
                <a:cs typeface="Raleway"/>
              </a:rPr>
              <a:t>Family </a:t>
            </a:r>
            <a:r>
              <a:rPr lang="en-US" dirty="0">
                <a:solidFill>
                  <a:srgbClr val="800000"/>
                </a:solidFill>
                <a:latin typeface="Raleway"/>
                <a:cs typeface="Raleway"/>
              </a:rPr>
              <a:t>engagement </a:t>
            </a:r>
            <a:r>
              <a:rPr lang="en-US" dirty="0">
                <a:latin typeface="Raleway"/>
                <a:cs typeface="Raleway"/>
              </a:rPr>
              <a:t>is one of the </a:t>
            </a:r>
            <a:r>
              <a:rPr lang="en-US" dirty="0">
                <a:solidFill>
                  <a:srgbClr val="C0311A"/>
                </a:solidFill>
                <a:latin typeface="Raleway"/>
                <a:cs typeface="Raleway"/>
              </a:rPr>
              <a:t>strongest predictors </a:t>
            </a:r>
            <a:r>
              <a:rPr lang="en-US" dirty="0">
                <a:latin typeface="Raleway"/>
                <a:cs typeface="Raleway"/>
              </a:rPr>
              <a:t>of </a:t>
            </a:r>
            <a:r>
              <a:rPr lang="en-US" dirty="0" smtClean="0">
                <a:latin typeface="Raleway"/>
                <a:cs typeface="Raleway"/>
              </a:rPr>
              <a:t>a child’s success in school.</a:t>
            </a:r>
            <a:endParaRPr lang="en-US" dirty="0">
              <a:latin typeface="Raleway"/>
              <a:cs typeface="Raleway"/>
            </a:endParaRPr>
          </a:p>
        </p:txBody>
      </p:sp>
    </p:spTree>
    <p:extLst>
      <p:ext uri="{BB962C8B-B14F-4D97-AF65-F5344CB8AC3E}">
        <p14:creationId xmlns:p14="http://schemas.microsoft.com/office/powerpoint/2010/main" val="10772139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
            </a:r>
            <a:br>
              <a:rPr lang="en-US" b="0" dirty="0"/>
            </a:br>
            <a:r>
              <a:rPr lang="en-US" b="0" dirty="0"/>
              <a:t> </a:t>
            </a:r>
            <a:r>
              <a:rPr lang="en-US" dirty="0"/>
              <a:t>Recruiting Parents for Your Program </a:t>
            </a:r>
          </a:p>
        </p:txBody>
      </p:sp>
      <p:sp>
        <p:nvSpPr>
          <p:cNvPr id="3" name="Content Placeholder 2"/>
          <p:cNvSpPr>
            <a:spLocks noGrp="1"/>
          </p:cNvSpPr>
          <p:nvPr>
            <p:ph idx="1"/>
          </p:nvPr>
        </p:nvSpPr>
        <p:spPr/>
        <p:txBody>
          <a:bodyPr/>
          <a:lstStyle/>
          <a:p>
            <a:r>
              <a:rPr lang="en-US" dirty="0"/>
              <a:t>For some schools, recruiting parents to engage with teachers and administrators has proven, historically, to be challenging. </a:t>
            </a:r>
          </a:p>
          <a:p>
            <a:r>
              <a:rPr lang="en-US" dirty="0"/>
              <a:t>The success of parent engagement programs, however, will always depend on the school’s strategic efforts to involve families and to do so in ways that foster real opportunities for impact and change within the school, family, and community.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3961" y="5634556"/>
            <a:ext cx="1540634" cy="668454"/>
          </a:xfrm>
          <a:prstGeom prst="rect">
            <a:avLst/>
          </a:prstGeom>
        </p:spPr>
      </p:pic>
    </p:spTree>
    <p:extLst>
      <p:ext uri="{BB962C8B-B14F-4D97-AF65-F5344CB8AC3E}">
        <p14:creationId xmlns:p14="http://schemas.microsoft.com/office/powerpoint/2010/main" val="33348522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8582" y="1010758"/>
            <a:ext cx="3878705" cy="4856201"/>
          </a:xfrm>
          <a:prstGeom prst="rect">
            <a:avLst/>
          </a:prstGeom>
          <a:ln w="76200">
            <a:solidFill>
              <a:schemeClr val="tx1"/>
            </a:solidFill>
          </a:ln>
        </p:spPr>
      </p:pic>
      <p:sp>
        <p:nvSpPr>
          <p:cNvPr id="3" name="TextBox 2"/>
          <p:cNvSpPr txBox="1"/>
          <p:nvPr/>
        </p:nvSpPr>
        <p:spPr>
          <a:xfrm>
            <a:off x="4577242" y="1093008"/>
            <a:ext cx="3808350" cy="600164"/>
          </a:xfrm>
          <a:prstGeom prst="rect">
            <a:avLst/>
          </a:prstGeom>
          <a:noFill/>
        </p:spPr>
        <p:txBody>
          <a:bodyPr wrap="none" rtlCol="0">
            <a:spAutoFit/>
          </a:bodyPr>
          <a:lstStyle/>
          <a:p>
            <a:r>
              <a:rPr lang="en-US" sz="3300" dirty="0"/>
              <a:t>Cradle to Career Plan</a:t>
            </a:r>
          </a:p>
        </p:txBody>
      </p:sp>
      <p:pic>
        <p:nvPicPr>
          <p:cNvPr id="4" name="Picture 3"/>
          <p:cNvPicPr>
            <a:picLocks noChangeAspect="1"/>
          </p:cNvPicPr>
          <p:nvPr/>
        </p:nvPicPr>
        <p:blipFill>
          <a:blip r:embed="rId4"/>
          <a:stretch>
            <a:fillRect/>
          </a:stretch>
        </p:blipFill>
        <p:spPr>
          <a:xfrm>
            <a:off x="4367001" y="1729235"/>
            <a:ext cx="4598492" cy="3419246"/>
          </a:xfrm>
          <a:prstGeom prst="rect">
            <a:avLst/>
          </a:prstGeom>
          <a:ln w="76200">
            <a:solidFill>
              <a:schemeClr val="tx1"/>
            </a:solidFill>
          </a:ln>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43961" y="5634556"/>
            <a:ext cx="1540634" cy="668454"/>
          </a:xfrm>
          <a:prstGeom prst="rect">
            <a:avLst/>
          </a:prstGeom>
        </p:spPr>
      </p:pic>
    </p:spTree>
    <p:extLst>
      <p:ext uri="{BB962C8B-B14F-4D97-AF65-F5344CB8AC3E}">
        <p14:creationId xmlns:p14="http://schemas.microsoft.com/office/powerpoint/2010/main" val="4101306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Outreach Strategies that Work </a:t>
            </a:r>
          </a:p>
        </p:txBody>
      </p:sp>
      <p:sp>
        <p:nvSpPr>
          <p:cNvPr id="3" name="Content Placeholder 2"/>
          <p:cNvSpPr>
            <a:spLocks noGrp="1"/>
          </p:cNvSpPr>
          <p:nvPr>
            <p:ph idx="1"/>
          </p:nvPr>
        </p:nvSpPr>
        <p:spPr>
          <a:xfrm>
            <a:off x="628650" y="1587747"/>
            <a:ext cx="7886700" cy="4351338"/>
          </a:xfrm>
        </p:spPr>
        <p:txBody>
          <a:bodyPr>
            <a:normAutofit fontScale="85000" lnSpcReduction="20000"/>
          </a:bodyPr>
          <a:lstStyle/>
          <a:p>
            <a:endParaRPr lang="en-US" dirty="0"/>
          </a:p>
          <a:p>
            <a:r>
              <a:rPr lang="en-US" dirty="0"/>
              <a:t>Make personal calls to parents to invite them to participate in the program or to attend an information session. </a:t>
            </a:r>
          </a:p>
          <a:p>
            <a:r>
              <a:rPr lang="en-US" dirty="0"/>
              <a:t>Get students to invite their parents to be a part of the program. </a:t>
            </a:r>
          </a:p>
          <a:p>
            <a:r>
              <a:rPr lang="en-US" dirty="0"/>
              <a:t>Ask local establishments that cater to Latinos (such as, bodegas, family restaurants, bakeries, Laundromats, etc.) to let you post flyers about the program. Consider also including clinics, and community-based organizations. </a:t>
            </a:r>
          </a:p>
          <a:p>
            <a:r>
              <a:rPr lang="en-US" dirty="0"/>
              <a:t>If your community has a Latino newspaper, </a:t>
            </a:r>
          </a:p>
          <a:p>
            <a:r>
              <a:rPr lang="en-US" dirty="0"/>
              <a:t>If your community has a Latino radio or television station, send them a public service announcement (PSA) about your program</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3961" y="5634556"/>
            <a:ext cx="1540634" cy="668454"/>
          </a:xfrm>
          <a:prstGeom prst="rect">
            <a:avLst/>
          </a:prstGeom>
        </p:spPr>
      </p:pic>
    </p:spTree>
    <p:extLst>
      <p:ext uri="{BB962C8B-B14F-4D97-AF65-F5344CB8AC3E}">
        <p14:creationId xmlns:p14="http://schemas.microsoft.com/office/powerpoint/2010/main" val="16356291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Supporting Your Outreach and Recruitment Efforts </a:t>
            </a:r>
          </a:p>
        </p:txBody>
      </p:sp>
      <p:sp>
        <p:nvSpPr>
          <p:cNvPr id="3" name="Content Placeholder 2"/>
          <p:cNvSpPr>
            <a:spLocks noGrp="1"/>
          </p:cNvSpPr>
          <p:nvPr>
            <p:ph idx="1"/>
          </p:nvPr>
        </p:nvSpPr>
        <p:spPr/>
        <p:txBody>
          <a:bodyPr>
            <a:normAutofit/>
          </a:bodyPr>
          <a:lstStyle/>
          <a:p>
            <a:r>
              <a:rPr lang="en-US" dirty="0"/>
              <a:t>Personal phone calls are, by far, one of the most important, positive ingredients for engaging with parents. </a:t>
            </a:r>
          </a:p>
          <a:p>
            <a:r>
              <a:rPr lang="en-US" dirty="0"/>
              <a:t>Nothing can express commitment to a family stronger than a home visit. We recommend you conduct one at least once a year; twice, if possible. </a:t>
            </a:r>
          </a:p>
          <a:p>
            <a:r>
              <a:rPr lang="en-US" dirty="0"/>
              <a:t>Provide childcare. It will be essential to the success of your program sessions and increase parent participation.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3961" y="5634556"/>
            <a:ext cx="1540634" cy="668454"/>
          </a:xfrm>
          <a:prstGeom prst="rect">
            <a:avLst/>
          </a:prstGeom>
        </p:spPr>
      </p:pic>
    </p:spTree>
    <p:extLst>
      <p:ext uri="{BB962C8B-B14F-4D97-AF65-F5344CB8AC3E}">
        <p14:creationId xmlns:p14="http://schemas.microsoft.com/office/powerpoint/2010/main" val="25909677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a:p>
          <a:p>
            <a:endParaRPr lang="en-US" dirty="0"/>
          </a:p>
        </p:txBody>
      </p:sp>
      <p:sp>
        <p:nvSpPr>
          <p:cNvPr id="4" name="Title 3"/>
          <p:cNvSpPr>
            <a:spLocks noGrp="1"/>
          </p:cNvSpPr>
          <p:nvPr>
            <p:ph type="title"/>
          </p:nvPr>
        </p:nvSpPr>
        <p:spPr>
          <a:xfrm>
            <a:off x="628650" y="365126"/>
            <a:ext cx="7886700" cy="6098019"/>
          </a:xfrm>
        </p:spPr>
        <p:txBody>
          <a:bodyPr>
            <a:normAutofit/>
          </a:bodyPr>
          <a:lstStyle/>
          <a:p>
            <a:pPr algn="ctr"/>
            <a:r>
              <a:rPr lang="en-US" sz="9600" dirty="0" smtClean="0">
                <a:solidFill>
                  <a:srgbClr val="63B2B8"/>
                </a:solidFill>
              </a:rPr>
              <a:t>Questions?</a:t>
            </a:r>
            <a:r>
              <a:rPr lang="en-US" sz="9600" dirty="0" smtClean="0"/>
              <a:t/>
            </a:r>
            <a:br>
              <a:rPr lang="en-US" sz="9600" dirty="0" smtClean="0"/>
            </a:br>
            <a:endParaRPr lang="en-US" sz="25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4927" y="2224448"/>
            <a:ext cx="3553691" cy="3553691"/>
          </a:xfrm>
          <a:prstGeom prst="rect">
            <a:avLst/>
          </a:prstGeom>
        </p:spPr>
      </p:pic>
    </p:spTree>
    <p:extLst>
      <p:ext uri="{BB962C8B-B14F-4D97-AF65-F5344CB8AC3E}">
        <p14:creationId xmlns:p14="http://schemas.microsoft.com/office/powerpoint/2010/main" val="31506075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211" y="2412827"/>
            <a:ext cx="7886700" cy="1325563"/>
          </a:xfrm>
        </p:spPr>
        <p:txBody>
          <a:bodyPr>
            <a:normAutofit fontScale="90000"/>
          </a:bodyPr>
          <a:lstStyle/>
          <a:p>
            <a:pPr algn="ctr"/>
            <a:r>
              <a:rPr lang="en-US" sz="8900" dirty="0" smtClean="0"/>
              <a:t>Thank You!!</a:t>
            </a:r>
            <a:r>
              <a:rPr lang="en-US" dirty="0" smtClean="0"/>
              <a:t/>
            </a:r>
            <a:br>
              <a:rPr lang="en-US" dirty="0" smtClean="0"/>
            </a:br>
            <a:r>
              <a:rPr lang="en-US" sz="2700" dirty="0" smtClean="0"/>
              <a:t>Kim Hymes</a:t>
            </a:r>
            <a:br>
              <a:rPr lang="en-US" sz="2700" dirty="0" smtClean="0"/>
            </a:br>
            <a:r>
              <a:rPr lang="en-US" sz="2700" dirty="0" smtClean="0"/>
              <a:t>Director, Federal Outreach</a:t>
            </a:r>
            <a:br>
              <a:rPr lang="en-US" sz="2700" dirty="0" smtClean="0"/>
            </a:br>
            <a:r>
              <a:rPr lang="en-US" sz="2700" dirty="0" smtClean="0"/>
              <a:t>National Center for Learning Disabilities</a:t>
            </a:r>
            <a:br>
              <a:rPr lang="en-US" sz="2700" dirty="0" smtClean="0"/>
            </a:br>
            <a:r>
              <a:rPr lang="en-US" sz="2700" dirty="0" smtClean="0">
                <a:hlinkClick r:id="rId2"/>
              </a:rPr>
              <a:t>khymes@ncld.org</a:t>
            </a:r>
            <a:r>
              <a:rPr lang="en-US" sz="2700" dirty="0" smtClean="0"/>
              <a:t/>
            </a:r>
            <a:br>
              <a:rPr lang="en-US" sz="2700" dirty="0" smtClean="0"/>
            </a:br>
            <a:r>
              <a:rPr lang="en-US" sz="2700" dirty="0" smtClean="0"/>
              <a:t>Washington, DC</a:t>
            </a:r>
            <a:br>
              <a:rPr lang="en-US" sz="2700" dirty="0" smtClean="0"/>
            </a:br>
            <a:r>
              <a:rPr lang="en-US" sz="2700" dirty="0" smtClean="0"/>
              <a:t>202.637.8409</a:t>
            </a:r>
            <a:br>
              <a:rPr lang="en-US" sz="2700" dirty="0" smtClean="0"/>
            </a:br>
            <a:r>
              <a:rPr lang="en-US" sz="2700" dirty="0" smtClean="0"/>
              <a:t/>
            </a:r>
            <a:br>
              <a:rPr lang="en-US" sz="2700" dirty="0" smtClean="0"/>
            </a:br>
            <a:r>
              <a:rPr lang="en-US" sz="2700" dirty="0"/>
              <a:t>Jose L. Rodriguez</a:t>
            </a:r>
            <a:br>
              <a:rPr lang="en-US" sz="2700" dirty="0"/>
            </a:br>
            <a:r>
              <a:rPr lang="en-US" sz="2700" dirty="0"/>
              <a:t>Director of Parent and Community Engagement</a:t>
            </a:r>
            <a:br>
              <a:rPr lang="en-US" sz="2700" dirty="0"/>
            </a:br>
            <a:r>
              <a:rPr lang="en-US" sz="2700" dirty="0"/>
              <a:t>NCLR</a:t>
            </a:r>
            <a:br>
              <a:rPr lang="en-US" sz="2700" dirty="0"/>
            </a:br>
            <a:r>
              <a:rPr lang="en-US" sz="2700" dirty="0"/>
              <a:t>San Antonio, TX</a:t>
            </a:r>
            <a:br>
              <a:rPr lang="en-US" sz="2700" dirty="0"/>
            </a:br>
            <a:r>
              <a:rPr lang="en-US" sz="2700" dirty="0">
                <a:hlinkClick r:id="rId3"/>
              </a:rPr>
              <a:t>jrodriguez@nclr.org</a:t>
            </a:r>
            <a:r>
              <a:rPr lang="en-US" sz="2700" dirty="0"/>
              <a:t/>
            </a:r>
            <a:br>
              <a:rPr lang="en-US" sz="2700" dirty="0"/>
            </a:br>
            <a:r>
              <a:rPr lang="en-US" sz="2700" dirty="0"/>
              <a:t>210-212-4454 ex. 211</a:t>
            </a:r>
          </a:p>
        </p:txBody>
      </p:sp>
    </p:spTree>
    <p:extLst>
      <p:ext uri="{BB962C8B-B14F-4D97-AF65-F5344CB8AC3E}">
        <p14:creationId xmlns:p14="http://schemas.microsoft.com/office/powerpoint/2010/main" val="3087841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a:t>
            </a:r>
            <a:endParaRPr lang="en-US" dirty="0"/>
          </a:p>
        </p:txBody>
      </p:sp>
      <p:sp>
        <p:nvSpPr>
          <p:cNvPr id="3" name="Content Placeholder 2"/>
          <p:cNvSpPr>
            <a:spLocks noGrp="1"/>
          </p:cNvSpPr>
          <p:nvPr>
            <p:ph sz="half" idx="1"/>
          </p:nvPr>
        </p:nvSpPr>
        <p:spPr>
          <a:xfrm>
            <a:off x="628649" y="1825625"/>
            <a:ext cx="8030442" cy="4351338"/>
          </a:xfrm>
        </p:spPr>
        <p:txBody>
          <a:bodyPr/>
          <a:lstStyle/>
          <a:p>
            <a:pPr marL="0" indent="0" algn="ctr">
              <a:buNone/>
            </a:pPr>
            <a:r>
              <a:rPr lang="en-US" dirty="0" smtClean="0">
                <a:latin typeface="Raleway"/>
                <a:cs typeface="Raleway"/>
              </a:rPr>
              <a:t>Families &amp; community partners may not feel like </a:t>
            </a:r>
            <a:r>
              <a:rPr lang="en-US" dirty="0" smtClean="0">
                <a:solidFill>
                  <a:srgbClr val="F98F28"/>
                </a:solidFill>
                <a:latin typeface="Raleway"/>
                <a:cs typeface="Raleway"/>
              </a:rPr>
              <a:t>valued partners </a:t>
            </a:r>
            <a:r>
              <a:rPr lang="en-US" dirty="0" smtClean="0">
                <a:latin typeface="Raleway"/>
                <a:cs typeface="Raleway"/>
              </a:rPr>
              <a:t>in school improvement efforts.</a:t>
            </a:r>
          </a:p>
          <a:p>
            <a:pPr marL="0" indent="0" algn="ctr">
              <a:buNone/>
            </a:pPr>
            <a:endParaRPr lang="en-US" dirty="0">
              <a:latin typeface="Raleway"/>
              <a:cs typeface="Raleway"/>
            </a:endParaRPr>
          </a:p>
          <a:p>
            <a:pPr marL="0" indent="0" algn="ctr">
              <a:buNone/>
            </a:pPr>
            <a:endParaRPr lang="en-US" dirty="0">
              <a:latin typeface="Raleway"/>
              <a:cs typeface="Raleway"/>
            </a:endParaRPr>
          </a:p>
          <a:p>
            <a:pPr marL="0" indent="0" algn="ctr">
              <a:buNone/>
            </a:pPr>
            <a:r>
              <a:rPr lang="en-US" dirty="0">
                <a:latin typeface="Raleway"/>
                <a:cs typeface="Raleway"/>
              </a:rPr>
              <a:t>E</a:t>
            </a:r>
            <a:r>
              <a:rPr lang="en-US" dirty="0" smtClean="0">
                <a:latin typeface="Raleway"/>
                <a:cs typeface="Raleway"/>
              </a:rPr>
              <a:t>ngagement efforts can be </a:t>
            </a:r>
            <a:r>
              <a:rPr lang="en-US" dirty="0" smtClean="0">
                <a:solidFill>
                  <a:schemeClr val="accent2"/>
                </a:solidFill>
                <a:latin typeface="Raleway"/>
                <a:cs typeface="Raleway"/>
              </a:rPr>
              <a:t>uncoordinated</a:t>
            </a:r>
            <a:r>
              <a:rPr lang="en-US" dirty="0" smtClean="0">
                <a:latin typeface="Raleway"/>
                <a:cs typeface="Raleway"/>
              </a:rPr>
              <a:t> and </a:t>
            </a:r>
            <a:r>
              <a:rPr lang="en-US" dirty="0" smtClean="0">
                <a:solidFill>
                  <a:srgbClr val="ED7D31"/>
                </a:solidFill>
                <a:latin typeface="Raleway"/>
                <a:cs typeface="Raleway"/>
              </a:rPr>
              <a:t>separate</a:t>
            </a:r>
            <a:r>
              <a:rPr lang="en-US" dirty="0" smtClean="0">
                <a:latin typeface="Raleway"/>
                <a:cs typeface="Raleway"/>
              </a:rPr>
              <a:t> from school improvement efforts.  </a:t>
            </a:r>
          </a:p>
          <a:p>
            <a:endParaRPr lang="en-US" dirty="0">
              <a:latin typeface="Raleway"/>
              <a:cs typeface="Raleway"/>
            </a:endParaRPr>
          </a:p>
        </p:txBody>
      </p:sp>
    </p:spTree>
    <p:extLst>
      <p:ext uri="{BB962C8B-B14F-4D97-AF65-F5344CB8AC3E}">
        <p14:creationId xmlns:p14="http://schemas.microsoft.com/office/powerpoint/2010/main" val="1599039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5" y="365126"/>
            <a:ext cx="8924925" cy="1325563"/>
          </a:xfrm>
        </p:spPr>
        <p:txBody>
          <a:bodyPr>
            <a:normAutofit/>
          </a:bodyPr>
          <a:lstStyle/>
          <a:p>
            <a:r>
              <a:rPr lang="en-US" sz="3600" dirty="0" smtClean="0"/>
              <a:t>ESSA &amp; Engagement Opportunities: Broad Overview</a:t>
            </a:r>
            <a:endParaRPr lang="en-US" sz="3600" dirty="0"/>
          </a:p>
        </p:txBody>
      </p:sp>
      <p:graphicFrame>
        <p:nvGraphicFramePr>
          <p:cNvPr id="6" name="Diagram 5"/>
          <p:cNvGraphicFramePr/>
          <p:nvPr>
            <p:extLst>
              <p:ext uri="{D42A27DB-BD31-4B8C-83A1-F6EECF244321}">
                <p14:modId xmlns:p14="http://schemas.microsoft.com/office/powerpoint/2010/main" val="1390350473"/>
              </p:ext>
            </p:extLst>
          </p:nvPr>
        </p:nvGraphicFramePr>
        <p:xfrm>
          <a:off x="361951" y="1397000"/>
          <a:ext cx="8429624" cy="4889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1619249" y="2924176"/>
            <a:ext cx="1584550" cy="1781935"/>
            <a:chOff x="1312544" y="64492"/>
            <a:chExt cx="1310631" cy="1506471"/>
          </a:xfrm>
        </p:grpSpPr>
        <p:sp>
          <p:nvSpPr>
            <p:cNvPr id="8" name="Hexagon 7"/>
            <p:cNvSpPr/>
            <p:nvPr/>
          </p:nvSpPr>
          <p:spPr>
            <a:xfrm rot="5400000">
              <a:off x="1214624" y="162413"/>
              <a:ext cx="1506471" cy="1310630"/>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Hexagon 4"/>
            <p:cNvSpPr/>
            <p:nvPr/>
          </p:nvSpPr>
          <p:spPr>
            <a:xfrm>
              <a:off x="1312544" y="234830"/>
              <a:ext cx="1244792" cy="10369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b="1" kern="1200" dirty="0" smtClean="0"/>
                <a:t>Charter Schools</a:t>
              </a:r>
              <a:endParaRPr lang="en-US" b="1" kern="1200" dirty="0"/>
            </a:p>
          </p:txBody>
        </p:sp>
      </p:grpSp>
    </p:spTree>
    <p:extLst>
      <p:ext uri="{BB962C8B-B14F-4D97-AF65-F5344CB8AC3E}">
        <p14:creationId xmlns:p14="http://schemas.microsoft.com/office/powerpoint/2010/main" val="20582849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463" y="365126"/>
            <a:ext cx="8876727" cy="1325563"/>
          </a:xfrm>
        </p:spPr>
        <p:txBody>
          <a:bodyPr>
            <a:normAutofit/>
          </a:bodyPr>
          <a:lstStyle/>
          <a:p>
            <a:r>
              <a:rPr lang="en-US" sz="3600" dirty="0" smtClean="0"/>
              <a:t>ESSA Accountability &amp; New Opportunities</a:t>
            </a:r>
            <a:endParaRPr lang="en-US" sz="3600" dirty="0"/>
          </a:p>
        </p:txBody>
      </p:sp>
      <p:graphicFrame>
        <p:nvGraphicFramePr>
          <p:cNvPr id="6" name="Diagram 5"/>
          <p:cNvGraphicFramePr/>
          <p:nvPr>
            <p:extLst>
              <p:ext uri="{D42A27DB-BD31-4B8C-83A1-F6EECF244321}">
                <p14:modId xmlns:p14="http://schemas.microsoft.com/office/powerpoint/2010/main" val="3739940907"/>
              </p:ext>
            </p:extLst>
          </p:nvPr>
        </p:nvGraphicFramePr>
        <p:xfrm>
          <a:off x="323968" y="1941233"/>
          <a:ext cx="8293583" cy="4097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8293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Raleway"/>
                <a:cs typeface="Raleway"/>
              </a:rPr>
              <a:t>Family, Community Engagement &amp; School Improvement </a:t>
            </a:r>
            <a:endParaRPr lang="en-US" dirty="0">
              <a:latin typeface="Raleway"/>
              <a:cs typeface="Raleway"/>
            </a:endParaRPr>
          </a:p>
        </p:txBody>
      </p:sp>
      <p:sp>
        <p:nvSpPr>
          <p:cNvPr id="3" name="Content Placeholder 2"/>
          <p:cNvSpPr>
            <a:spLocks noGrp="1"/>
          </p:cNvSpPr>
          <p:nvPr>
            <p:ph sz="half" idx="1"/>
          </p:nvPr>
        </p:nvSpPr>
        <p:spPr>
          <a:xfrm>
            <a:off x="628650" y="1825625"/>
            <a:ext cx="8007350" cy="4351338"/>
          </a:xfrm>
        </p:spPr>
        <p:txBody>
          <a:bodyPr/>
          <a:lstStyle/>
          <a:p>
            <a:pPr marL="0" indent="0">
              <a:buNone/>
            </a:pPr>
            <a:r>
              <a:rPr lang="en-US" dirty="0" smtClean="0">
                <a:latin typeface="Raleway"/>
                <a:cs typeface="Raleway"/>
              </a:rPr>
              <a:t>Schools that are identified as needing:</a:t>
            </a:r>
          </a:p>
          <a:p>
            <a:pPr lvl="1"/>
            <a:endParaRPr lang="en-US" sz="1050" dirty="0" smtClean="0">
              <a:solidFill>
                <a:srgbClr val="C0311A"/>
              </a:solidFill>
              <a:latin typeface="Raleway"/>
              <a:cs typeface="Raleway"/>
            </a:endParaRPr>
          </a:p>
          <a:p>
            <a:pPr lvl="1"/>
            <a:r>
              <a:rPr lang="en-US" dirty="0" smtClean="0">
                <a:solidFill>
                  <a:srgbClr val="C0311A"/>
                </a:solidFill>
                <a:latin typeface="Raleway"/>
                <a:cs typeface="Raleway"/>
              </a:rPr>
              <a:t>Comprehensive Support &amp; Improvement</a:t>
            </a:r>
            <a:r>
              <a:rPr lang="en-US" dirty="0" smtClean="0">
                <a:latin typeface="Raleway"/>
                <a:cs typeface="Raleway"/>
              </a:rPr>
              <a:t>  </a:t>
            </a:r>
          </a:p>
          <a:p>
            <a:pPr lvl="2"/>
            <a:r>
              <a:rPr lang="en-US" dirty="0" smtClean="0">
                <a:latin typeface="Raleway"/>
                <a:cs typeface="Raleway"/>
              </a:rPr>
              <a:t>Lowest-performing 5% of Title I schools</a:t>
            </a:r>
            <a:r>
              <a:rPr lang="en-US" dirty="0">
                <a:latin typeface="Raleway"/>
                <a:cs typeface="Raleway"/>
              </a:rPr>
              <a:t>;</a:t>
            </a:r>
            <a:r>
              <a:rPr lang="en-US" dirty="0" smtClean="0">
                <a:latin typeface="Raleway"/>
                <a:cs typeface="Raleway"/>
              </a:rPr>
              <a:t> </a:t>
            </a:r>
          </a:p>
          <a:p>
            <a:pPr lvl="2"/>
            <a:endParaRPr lang="en-US" sz="200" dirty="0" smtClean="0">
              <a:latin typeface="Raleway"/>
              <a:cs typeface="Raleway"/>
            </a:endParaRPr>
          </a:p>
          <a:p>
            <a:pPr lvl="2"/>
            <a:r>
              <a:rPr lang="en-US" dirty="0" smtClean="0">
                <a:latin typeface="Raleway"/>
                <a:cs typeface="Raleway"/>
              </a:rPr>
              <a:t>Graduation rates at or below 67%</a:t>
            </a:r>
          </a:p>
          <a:p>
            <a:pPr marL="457200" lvl="1" indent="0">
              <a:buNone/>
            </a:pPr>
            <a:endParaRPr lang="en-US" dirty="0" smtClean="0">
              <a:latin typeface="Raleway"/>
              <a:cs typeface="Raleway"/>
            </a:endParaRPr>
          </a:p>
          <a:p>
            <a:pPr lvl="1"/>
            <a:r>
              <a:rPr lang="en-US" dirty="0" smtClean="0">
                <a:solidFill>
                  <a:srgbClr val="C0311A"/>
                </a:solidFill>
                <a:latin typeface="Raleway"/>
                <a:cs typeface="Raleway"/>
              </a:rPr>
              <a:t>Targeted Support &amp; Improvement</a:t>
            </a:r>
            <a:r>
              <a:rPr lang="en-US" dirty="0" smtClean="0">
                <a:latin typeface="Raleway"/>
                <a:cs typeface="Raleway"/>
              </a:rPr>
              <a:t>: </a:t>
            </a:r>
          </a:p>
          <a:p>
            <a:pPr lvl="2"/>
            <a:r>
              <a:rPr lang="en-US" dirty="0" smtClean="0">
                <a:latin typeface="Raleway"/>
                <a:cs typeface="Raleway"/>
              </a:rPr>
              <a:t>Schools with any student subgroup that is “consistently underperforming” </a:t>
            </a:r>
          </a:p>
          <a:p>
            <a:pPr marL="914400" lvl="2" indent="0">
              <a:buNone/>
            </a:pPr>
            <a:endParaRPr lang="en-US" sz="200" dirty="0" smtClean="0">
              <a:latin typeface="Raleway"/>
              <a:cs typeface="Raleway"/>
            </a:endParaRPr>
          </a:p>
          <a:p>
            <a:pPr lvl="2"/>
            <a:r>
              <a:rPr lang="en-US" dirty="0" smtClean="0">
                <a:latin typeface="Raleway"/>
                <a:cs typeface="Raleway"/>
              </a:rPr>
              <a:t>Schools with a subgroup performing at the level of the lowest-performing 5% of all Title I schools.</a:t>
            </a:r>
            <a:endParaRPr lang="en-US" dirty="0">
              <a:latin typeface="Raleway"/>
              <a:cs typeface="Raleway"/>
            </a:endParaRPr>
          </a:p>
        </p:txBody>
      </p:sp>
      <p:sp>
        <p:nvSpPr>
          <p:cNvPr id="4" name="TextBox 3"/>
          <p:cNvSpPr txBox="1"/>
          <p:nvPr/>
        </p:nvSpPr>
        <p:spPr>
          <a:xfrm>
            <a:off x="0" y="5991225"/>
            <a:ext cx="9144000" cy="400110"/>
          </a:xfrm>
          <a:prstGeom prst="rect">
            <a:avLst/>
          </a:prstGeom>
          <a:solidFill>
            <a:schemeClr val="tx2"/>
          </a:solidFill>
        </p:spPr>
        <p:txBody>
          <a:bodyPr wrap="square" rtlCol="0">
            <a:spAutoFit/>
          </a:bodyPr>
          <a:lstStyle/>
          <a:p>
            <a:pPr algn="ctr"/>
            <a:r>
              <a:rPr lang="en-US" sz="2000" dirty="0" smtClean="0">
                <a:solidFill>
                  <a:schemeClr val="bg1"/>
                </a:solidFill>
                <a:latin typeface="Raleway"/>
              </a:rPr>
              <a:t>States must use 7% of Title I funding for school improvement activities</a:t>
            </a:r>
            <a:endParaRPr lang="en-US" sz="2000" dirty="0">
              <a:solidFill>
                <a:schemeClr val="bg1"/>
              </a:solidFill>
              <a:latin typeface="Raleway"/>
            </a:endParaRPr>
          </a:p>
        </p:txBody>
      </p:sp>
    </p:spTree>
    <p:extLst>
      <p:ext uri="{BB962C8B-B14F-4D97-AF65-F5344CB8AC3E}">
        <p14:creationId xmlns:p14="http://schemas.microsoft.com/office/powerpoint/2010/main" val="555262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39250" cy="1325563"/>
          </a:xfrm>
        </p:spPr>
        <p:txBody>
          <a:bodyPr>
            <a:normAutofit/>
          </a:bodyPr>
          <a:lstStyle/>
          <a:p>
            <a:r>
              <a:rPr lang="en-US" sz="3000" dirty="0" smtClean="0"/>
              <a:t>Comprehensive Support &amp; Improvement (CSI) Schools</a:t>
            </a:r>
            <a:endParaRPr lang="en-US" sz="3000" dirty="0"/>
          </a:p>
        </p:txBody>
      </p:sp>
      <p:graphicFrame>
        <p:nvGraphicFramePr>
          <p:cNvPr id="5" name="Diagram 4"/>
          <p:cNvGraphicFramePr/>
          <p:nvPr>
            <p:extLst>
              <p:ext uri="{D42A27DB-BD31-4B8C-83A1-F6EECF244321}">
                <p14:modId xmlns:p14="http://schemas.microsoft.com/office/powerpoint/2010/main" val="1222366670"/>
              </p:ext>
            </p:extLst>
          </p:nvPr>
        </p:nvGraphicFramePr>
        <p:xfrm>
          <a:off x="213360" y="1094030"/>
          <a:ext cx="8831580" cy="48516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Straight Arrow Connector 3"/>
          <p:cNvCxnSpPr/>
          <p:nvPr/>
        </p:nvCxnSpPr>
        <p:spPr>
          <a:xfrm flipH="1" flipV="1">
            <a:off x="7786468" y="4121834"/>
            <a:ext cx="436098" cy="506437"/>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7573108" y="4628271"/>
            <a:ext cx="649458" cy="588499"/>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0768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5" y="241301"/>
            <a:ext cx="9020175" cy="939799"/>
          </a:xfrm>
        </p:spPr>
        <p:txBody>
          <a:bodyPr>
            <a:normAutofit/>
          </a:bodyPr>
          <a:lstStyle/>
          <a:p>
            <a:r>
              <a:rPr lang="en-US" sz="3600" dirty="0" smtClean="0"/>
              <a:t>Targeted Support &amp; Improvement Schools</a:t>
            </a:r>
            <a:endParaRPr lang="en-US" sz="3600" dirty="0"/>
          </a:p>
        </p:txBody>
      </p:sp>
      <p:graphicFrame>
        <p:nvGraphicFramePr>
          <p:cNvPr id="5" name="Diagram 4"/>
          <p:cNvGraphicFramePr/>
          <p:nvPr>
            <p:extLst>
              <p:ext uri="{D42A27DB-BD31-4B8C-83A1-F6EECF244321}">
                <p14:modId xmlns:p14="http://schemas.microsoft.com/office/powerpoint/2010/main" val="2092137186"/>
              </p:ext>
            </p:extLst>
          </p:nvPr>
        </p:nvGraphicFramePr>
        <p:xfrm>
          <a:off x="-133350" y="1143001"/>
          <a:ext cx="9410700" cy="5448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Straight Arrow Connector 3"/>
          <p:cNvCxnSpPr/>
          <p:nvPr/>
        </p:nvCxnSpPr>
        <p:spPr>
          <a:xfrm flipH="1" flipV="1">
            <a:off x="7202658" y="5908430"/>
            <a:ext cx="1406769" cy="14068"/>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04373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45" y="235587"/>
            <a:ext cx="8989255" cy="1059814"/>
          </a:xfrm>
        </p:spPr>
        <p:txBody>
          <a:bodyPr>
            <a:normAutofit/>
          </a:bodyPr>
          <a:lstStyle/>
          <a:p>
            <a:r>
              <a:rPr lang="en-US" sz="3600" dirty="0" smtClean="0"/>
              <a:t>Key Questions to Ask to Increase Engagement</a:t>
            </a:r>
            <a:endParaRPr lang="en-US" sz="3600" dirty="0"/>
          </a:p>
        </p:txBody>
      </p:sp>
      <p:sp>
        <p:nvSpPr>
          <p:cNvPr id="3" name="Content Placeholder 2"/>
          <p:cNvSpPr>
            <a:spLocks noGrp="1"/>
          </p:cNvSpPr>
          <p:nvPr>
            <p:ph sz="half" idx="1"/>
          </p:nvPr>
        </p:nvSpPr>
        <p:spPr>
          <a:xfrm>
            <a:off x="98474" y="1406768"/>
            <a:ext cx="9045526" cy="4839287"/>
          </a:xfrm>
        </p:spPr>
        <p:txBody>
          <a:bodyPr>
            <a:normAutofit fontScale="92500" lnSpcReduction="20000"/>
          </a:bodyPr>
          <a:lstStyle/>
          <a:p>
            <a:r>
              <a:rPr lang="en-US" b="1" dirty="0" smtClean="0">
                <a:latin typeface="Raleway"/>
              </a:rPr>
              <a:t>Being proactive &amp; reactive</a:t>
            </a:r>
            <a:r>
              <a:rPr lang="en-US" dirty="0" smtClean="0">
                <a:latin typeface="Raleway"/>
              </a:rPr>
              <a:t>, ask school leadership about:</a:t>
            </a:r>
          </a:p>
          <a:p>
            <a:pPr lvl="1"/>
            <a:endParaRPr lang="en-US" sz="1300" dirty="0" smtClean="0">
              <a:latin typeface="Raleway"/>
            </a:endParaRPr>
          </a:p>
          <a:p>
            <a:pPr lvl="1"/>
            <a:r>
              <a:rPr lang="en-US" dirty="0" smtClean="0">
                <a:latin typeface="Raleway"/>
              </a:rPr>
              <a:t>Opportunities for parents to be part of any existing or emerging school improvement efforts. </a:t>
            </a:r>
          </a:p>
          <a:p>
            <a:pPr lvl="1"/>
            <a:endParaRPr lang="en-US" sz="1400" dirty="0" smtClean="0">
              <a:latin typeface="Raleway"/>
            </a:endParaRPr>
          </a:p>
          <a:p>
            <a:pPr lvl="1"/>
            <a:r>
              <a:rPr lang="en-US" dirty="0" smtClean="0">
                <a:latin typeface="Raleway"/>
              </a:rPr>
              <a:t>Are there school committees/workgroups/meetings happening that parents can be a part of?</a:t>
            </a:r>
          </a:p>
          <a:p>
            <a:pPr lvl="1"/>
            <a:endParaRPr lang="en-US" sz="1400" dirty="0" smtClean="0">
              <a:latin typeface="Raleway"/>
            </a:endParaRPr>
          </a:p>
          <a:p>
            <a:pPr lvl="1"/>
            <a:r>
              <a:rPr lang="en-US" dirty="0" smtClean="0">
                <a:latin typeface="Raleway"/>
              </a:rPr>
              <a:t>Engaging parents in the design and implementation of the needs assessment. </a:t>
            </a:r>
          </a:p>
          <a:p>
            <a:pPr lvl="1"/>
            <a:endParaRPr lang="en-US" sz="1400" dirty="0" smtClean="0">
              <a:latin typeface="Raleway"/>
            </a:endParaRPr>
          </a:p>
          <a:p>
            <a:pPr lvl="1"/>
            <a:r>
              <a:rPr lang="en-US" dirty="0" smtClean="0">
                <a:latin typeface="Raleway"/>
              </a:rPr>
              <a:t>Engaging parents in the selection of evidence based interventions that address needs. </a:t>
            </a:r>
          </a:p>
          <a:p>
            <a:pPr lvl="1"/>
            <a:endParaRPr lang="en-US" sz="1400" dirty="0" smtClean="0">
              <a:latin typeface="Raleway"/>
            </a:endParaRPr>
          </a:p>
          <a:p>
            <a:pPr lvl="1"/>
            <a:r>
              <a:rPr lang="en-US" dirty="0" smtClean="0">
                <a:latin typeface="Raleway"/>
              </a:rPr>
              <a:t>Current or future communications/outreach to parents – what’s the plan? How will it be publically available &amp; accessible? </a:t>
            </a:r>
          </a:p>
          <a:p>
            <a:pPr marL="457200" lvl="1" indent="0">
              <a:buNone/>
            </a:pPr>
            <a:endParaRPr lang="en-US" dirty="0">
              <a:latin typeface="Raleway"/>
            </a:endParaRPr>
          </a:p>
          <a:p>
            <a:pPr lvl="1"/>
            <a:r>
              <a:rPr lang="en-US" dirty="0" smtClean="0">
                <a:latin typeface="Raleway"/>
              </a:rPr>
              <a:t>Strategies to broaden stakeholder voice if needed.</a:t>
            </a:r>
            <a:endParaRPr lang="en-US" dirty="0" smtClean="0"/>
          </a:p>
          <a:p>
            <a:endParaRPr lang="en-US" dirty="0"/>
          </a:p>
        </p:txBody>
      </p:sp>
    </p:spTree>
    <p:extLst>
      <p:ext uri="{BB962C8B-B14F-4D97-AF65-F5344CB8AC3E}">
        <p14:creationId xmlns:p14="http://schemas.microsoft.com/office/powerpoint/2010/main" val="1736504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1913</TotalTime>
  <Words>3214</Words>
  <Application>Microsoft Office PowerPoint</Application>
  <PresentationFormat>On-screen Show (4:3)</PresentationFormat>
  <Paragraphs>261</Paragraphs>
  <Slides>25</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MS PGothic</vt:lpstr>
      <vt:lpstr>Arial</vt:lpstr>
      <vt:lpstr>Calibri</vt:lpstr>
      <vt:lpstr>Raleway</vt:lpstr>
      <vt:lpstr>Office Theme</vt:lpstr>
      <vt:lpstr>PowerPoint Presentation</vt:lpstr>
      <vt:lpstr>   40 Years of research tells us….   Family engagement is one of the strongest predictors of a child’s success in school.</vt:lpstr>
      <vt:lpstr>The Challenge</vt:lpstr>
      <vt:lpstr>ESSA &amp; Engagement Opportunities: Broad Overview</vt:lpstr>
      <vt:lpstr>ESSA Accountability &amp; New Opportunities</vt:lpstr>
      <vt:lpstr>Family, Community Engagement &amp; School Improvement </vt:lpstr>
      <vt:lpstr>Comprehensive Support &amp; Improvement (CSI) Schools</vt:lpstr>
      <vt:lpstr>Targeted Support &amp; Improvement Schools</vt:lpstr>
      <vt:lpstr>Key Questions to Ask to Increase Engagement</vt:lpstr>
      <vt:lpstr>Evidence Based Interventions:  Sample Questions</vt:lpstr>
      <vt:lpstr>Oklahoma Case Study</vt:lpstr>
      <vt:lpstr>Putting it All Together: Summary</vt:lpstr>
      <vt:lpstr>PowerPoint Presentation</vt:lpstr>
      <vt:lpstr>Who We Are and What We Do</vt:lpstr>
      <vt:lpstr>NCLR and Latino Parent Engagement</vt:lpstr>
      <vt:lpstr>Guiding Principles for Engaging Latino Families</vt:lpstr>
      <vt:lpstr>NCLR Parent Engagement Model</vt:lpstr>
      <vt:lpstr>Core Qualities for  Successful Parent Engagement</vt:lpstr>
      <vt:lpstr>Questions to Ask the Teacher</vt:lpstr>
      <vt:lpstr>  Recruiting Parents for Your Program </vt:lpstr>
      <vt:lpstr>PowerPoint Presentation</vt:lpstr>
      <vt:lpstr>Outreach Strategies that Work </vt:lpstr>
      <vt:lpstr>Supporting Your Outreach and Recruitment Efforts </vt:lpstr>
      <vt:lpstr>Questions? </vt:lpstr>
      <vt:lpstr>Thank You!! Kim Hymes Director, Federal Outreach National Center for Learning Disabilities khymes@ncld.org Washington, DC 202.637.8409  Jose L. Rodriguez Director of Parent and Community Engagement NCLR San Antonio, TX jrodriguez@nclr.org 210-212-4454 ex. 211</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Allie Nambo</dc:creator>
  <cp:lastModifiedBy>Syritha Robinson</cp:lastModifiedBy>
  <cp:revision>75</cp:revision>
  <dcterms:created xsi:type="dcterms:W3CDTF">2015-04-30T15:37:04Z</dcterms:created>
  <dcterms:modified xsi:type="dcterms:W3CDTF">2016-10-21T13:52:07Z</dcterms:modified>
</cp:coreProperties>
</file>