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31"/>
  </p:notesMasterIdLst>
  <p:sldIdLst>
    <p:sldId id="257" r:id="rId3"/>
    <p:sldId id="264" r:id="rId4"/>
    <p:sldId id="265" r:id="rId5"/>
    <p:sldId id="268" r:id="rId6"/>
    <p:sldId id="269" r:id="rId7"/>
    <p:sldId id="270" r:id="rId8"/>
    <p:sldId id="286" r:id="rId9"/>
    <p:sldId id="271" r:id="rId10"/>
    <p:sldId id="272" r:id="rId11"/>
    <p:sldId id="277" r:id="rId12"/>
    <p:sldId id="276" r:id="rId13"/>
    <p:sldId id="273" r:id="rId14"/>
    <p:sldId id="278" r:id="rId15"/>
    <p:sldId id="287" r:id="rId16"/>
    <p:sldId id="266" r:id="rId17"/>
    <p:sldId id="267" r:id="rId18"/>
    <p:sldId id="289" r:id="rId19"/>
    <p:sldId id="281" r:id="rId20"/>
    <p:sldId id="285" r:id="rId21"/>
    <p:sldId id="290" r:id="rId22"/>
    <p:sldId id="291" r:id="rId23"/>
    <p:sldId id="292" r:id="rId24"/>
    <p:sldId id="293" r:id="rId25"/>
    <p:sldId id="294" r:id="rId26"/>
    <p:sldId id="295" r:id="rId27"/>
    <p:sldId id="258" r:id="rId28"/>
    <p:sldId id="259" r:id="rId29"/>
    <p:sldId id="26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ahava Stadler" initials="ZS" lastIdx="2" clrIdx="0">
    <p:extLst>
      <p:ext uri="{19B8F6BF-5375-455C-9EA6-DF929625EA0E}">
        <p15:presenceInfo xmlns:p15="http://schemas.microsoft.com/office/powerpoint/2012/main" userId="S::zstadler@edtrust.org::0d76dc26-ab9f-412b-ac5f-1483179f7ad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B2B8"/>
    <a:srgbClr val="548235"/>
    <a:srgbClr val="70AD46"/>
    <a:srgbClr val="3D6328"/>
    <a:srgbClr val="B4D0A8"/>
    <a:srgbClr val="3E6328"/>
    <a:srgbClr val="595959"/>
    <a:srgbClr val="7C7C7C"/>
    <a:srgbClr val="703F8F"/>
    <a:srgbClr val="FFAA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051"/>
    <p:restoredTop sz="59718"/>
  </p:normalViewPr>
  <p:slideViewPr>
    <p:cSldViewPr snapToGrid="0" snapToObjects="1">
      <p:cViewPr varScale="1">
        <p:scale>
          <a:sx n="68" d="100"/>
          <a:sy n="68" d="100"/>
        </p:scale>
        <p:origin x="14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Revenue Sources for the</a:t>
            </a:r>
            <a:r>
              <a:rPr lang="en-US" baseline="0" dirty="0"/>
              <a:t> Average U.S. School District, FY2018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09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.13125000000000001"/>
          <c:y val="0.45587687894458173"/>
          <c:w val="0.11275406003937009"/>
          <c:h val="0.178099890618855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Local</c:v>
                </c:pt>
              </c:strCache>
            </c:strRef>
          </c:tx>
          <c:spPr>
            <a:solidFill>
              <a:schemeClr val="accent6">
                <a:shade val="6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E632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052-1F40-96F4-706EB41C746D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45%</a:t>
                    </a:r>
                    <a:r>
                      <a:rPr lang="en-US" baseline="0" dirty="0"/>
                      <a:t> (</a:t>
                    </a:r>
                    <a:fld id="{8448FD27-7A63-BC49-9F94-3A1847A9E1BB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B052-1F40-96F4-706EB41C74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Total: $14,517.96 </c:v>
                </c:pt>
              </c:strCache>
            </c:strRef>
          </c:cat>
          <c:val>
            <c:numRef>
              <c:f>Sheet1!$B$2</c:f>
              <c:numCache>
                <c:formatCode>"$"#,##0_);[Red]\("$"#,##0\)</c:formatCode>
                <c:ptCount val="1"/>
                <c:pt idx="0">
                  <c:v>6583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52-1F40-96F4-706EB41C746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State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47% ($6,801)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B052-1F40-96F4-706EB41C74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Total: $14,517.96 </c:v>
                </c:pt>
              </c:strCache>
            </c:strRef>
          </c:cat>
          <c:val>
            <c:numRef>
              <c:f>Sheet1!$C$2</c:f>
              <c:numCache>
                <c:formatCode>"$"#,##0_);[Red]\("$"#,##0\)</c:formatCode>
                <c:ptCount val="1"/>
                <c:pt idx="0">
                  <c:v>6801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052-1F40-96F4-706EB41C746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Federal</c:v>
                </c:pt>
              </c:strCache>
            </c:strRef>
          </c:tx>
          <c:spPr>
            <a:solidFill>
              <a:schemeClr val="accent6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8% (</a:t>
                    </a:r>
                    <a:fld id="{D2A22F70-973A-8E48-B64D-8D2D299FA6B6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B052-1F40-96F4-706EB41C74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Total: $14,517.96 </c:v>
                </c:pt>
              </c:strCache>
            </c:strRef>
          </c:cat>
          <c:val>
            <c:numRef>
              <c:f>Sheet1!$D$2</c:f>
              <c:numCache>
                <c:formatCode>"$"#,##0_);[Red]\("$"#,##0\)</c:formatCode>
                <c:ptCount val="1"/>
                <c:pt idx="0">
                  <c:v>1134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052-1F40-96F4-706EB41C746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14558880"/>
        <c:axId val="1298826960"/>
      </c:barChart>
      <c:catAx>
        <c:axId val="1114558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8826960"/>
        <c:crosses val="autoZero"/>
        <c:auto val="1"/>
        <c:lblAlgn val="ctr"/>
        <c:lblOffset val="100"/>
        <c:noMultiLvlLbl val="0"/>
      </c:catAx>
      <c:valAx>
        <c:axId val="1298826960"/>
        <c:scaling>
          <c:orientation val="minMax"/>
          <c:max val="15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4558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7628124999999999"/>
          <c:y val="8.20312449537866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2019 Federal Revenue Sources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DEF-D949-897A-6EB4DDEFDA3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DEF-D949-897A-6EB4DDEFDA3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DEF-D949-897A-6EB4DDEFDA3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DEF-D949-897A-6EB4DDEFDA3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Indiv. Income Tax</c:v>
                </c:pt>
                <c:pt idx="1">
                  <c:v>Corp. Income Tax</c:v>
                </c:pt>
                <c:pt idx="2">
                  <c:v>Payroll Tax</c:v>
                </c:pt>
                <c:pt idx="3">
                  <c:v>Excise, Estate, and Other Tax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0.496</c:v>
                </c:pt>
                <c:pt idx="1">
                  <c:v>6.6000000000000003E-2</c:v>
                </c:pt>
                <c:pt idx="2">
                  <c:v>0.35899999999999999</c:v>
                </c:pt>
                <c:pt idx="3">
                  <c:v>7.9000000000000001E-2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54-E649-8AA1-2ECC706A10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23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0-3A1C-3247-99F2-D03E3340225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3A1C-3247-99F2-D03E3340225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3A1C-3247-99F2-D03E334022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07935791"/>
        <c:axId val="1908202831"/>
      </c:barChart>
      <c:catAx>
        <c:axId val="19079357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8202831"/>
        <c:crossesAt val="0"/>
        <c:auto val="1"/>
        <c:lblAlgn val="ctr"/>
        <c:lblOffset val="100"/>
        <c:noMultiLvlLbl val="0"/>
      </c:catAx>
      <c:valAx>
        <c:axId val="1908202831"/>
        <c:scaling>
          <c:orientation val="minMax"/>
          <c:max val="200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7935791"/>
        <c:crosses val="autoZero"/>
        <c:crossBetween val="between"/>
        <c:majorUnit val="2000000"/>
        <c:minorUnit val="1000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80882947931904"/>
          <c:y val="3.5095632352349887E-2"/>
          <c:w val="0.50716729949270178"/>
          <c:h val="0.8830263889990168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Local</c:v>
                </c:pt>
              </c:strCache>
            </c:strRef>
          </c:tx>
          <c:spPr>
            <a:solidFill>
              <a:srgbClr val="3D6328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D632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AE6-DB47-9DE8-B021F491D3E4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200" dirty="0"/>
                      <a:t>52%</a:t>
                    </a:r>
                    <a:r>
                      <a:rPr lang="en-US" sz="1200" baseline="0" dirty="0"/>
                      <a:t> </a:t>
                    </a:r>
                  </a:p>
                  <a:p>
                    <a:r>
                      <a:rPr lang="en-US" sz="1200" baseline="0" dirty="0"/>
                      <a:t>(</a:t>
                    </a:r>
                    <a:fld id="{8448FD27-7A63-BC49-9F94-3A1847A9E1BB}" type="VALUE">
                      <a:rPr lang="en-US" sz="1200" smtClean="0"/>
                      <a:pPr/>
                      <a:t>[VALUE]</a:t>
                    </a:fld>
                    <a:r>
                      <a:rPr lang="en-US" sz="1200" dirty="0"/>
                      <a:t>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AE6-DB47-9DE8-B021F491D3E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42% </a:t>
                    </a:r>
                  </a:p>
                  <a:p>
                    <a:r>
                      <a:rPr lang="en-US" dirty="0"/>
                      <a:t>(</a:t>
                    </a:r>
                    <a:fld id="{1333F5FD-62A0-D749-A385-F212A150CA72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7AE6-DB47-9DE8-B021F491D3E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28% </a:t>
                    </a:r>
                  </a:p>
                  <a:p>
                    <a:r>
                      <a:rPr lang="en-US" dirty="0"/>
                      <a:t>(</a:t>
                    </a:r>
                    <a:fld id="{8E4F6FBD-2167-1844-A9D6-50A497DED165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7AE6-DB47-9DE8-B021F491D3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Total: $12,011</c:v>
                </c:pt>
                <c:pt idx="1">
                  <c:v>Total: $10,558</c:v>
                </c:pt>
                <c:pt idx="2">
                  <c:v>Total: 15,418</c:v>
                </c:pt>
              </c:strCache>
            </c:strRef>
          </c:cat>
          <c:val>
            <c:numRef>
              <c:f>Sheet1!$B$2:$B$4</c:f>
              <c:numCache>
                <c:formatCode>"$"#,##0_);[Red]\("$"#,##0\)</c:formatCode>
                <c:ptCount val="3"/>
                <c:pt idx="0">
                  <c:v>6204</c:v>
                </c:pt>
                <c:pt idx="1">
                  <c:v>4452</c:v>
                </c:pt>
                <c:pt idx="2">
                  <c:v>4311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AE6-DB47-9DE8-B021F491D3E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State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b="1" dirty="0"/>
                      <a:t>35%</a:t>
                    </a:r>
                  </a:p>
                  <a:p>
                    <a:r>
                      <a:rPr lang="en-US" b="1" dirty="0"/>
                      <a:t> ($4,144)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7AE6-DB47-9DE8-B021F491D3E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47% </a:t>
                    </a:r>
                  </a:p>
                  <a:p>
                    <a:r>
                      <a:rPr lang="en-US" dirty="0"/>
                      <a:t>(</a:t>
                    </a:r>
                    <a:fld id="{8E7448D8-301D-B143-9C6B-CA6079E3E41F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7AE6-DB47-9DE8-B021F491D3E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67% </a:t>
                    </a:r>
                  </a:p>
                  <a:p>
                    <a:r>
                      <a:rPr lang="en-US" dirty="0"/>
                      <a:t>(</a:t>
                    </a:r>
                    <a:fld id="{CBB42D3E-8856-7547-B61E-3C47A920C3B9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7AE6-DB47-9DE8-B021F491D3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Total: $12,011</c:v>
                </c:pt>
                <c:pt idx="1">
                  <c:v>Total: $10,558</c:v>
                </c:pt>
                <c:pt idx="2">
                  <c:v>Total: 15,418</c:v>
                </c:pt>
              </c:strCache>
            </c:strRef>
          </c:cat>
          <c:val>
            <c:numRef>
              <c:f>Sheet1!$C$2:$C$4</c:f>
              <c:numCache>
                <c:formatCode>"$"#,##0_);[Red]\("$"#,##0\)</c:formatCode>
                <c:ptCount val="3"/>
                <c:pt idx="0">
                  <c:v>4144</c:v>
                </c:pt>
                <c:pt idx="1">
                  <c:v>4942</c:v>
                </c:pt>
                <c:pt idx="2">
                  <c:v>10261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AE6-DB47-9DE8-B021F491D3E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Federal</c:v>
                </c:pt>
              </c:strCache>
            </c:strRef>
          </c:tx>
          <c:spPr>
            <a:solidFill>
              <a:schemeClr val="accent6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14%</a:t>
                    </a:r>
                  </a:p>
                  <a:p>
                    <a:r>
                      <a:rPr lang="en-US" dirty="0"/>
                      <a:t> (</a:t>
                    </a:r>
                    <a:fld id="{D2A22F70-973A-8E48-B64D-8D2D299FA6B6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AE6-DB47-9DE8-B021F491D3E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11%</a:t>
                    </a:r>
                    <a:r>
                      <a:rPr lang="en-US" baseline="0" dirty="0"/>
                      <a:t> (</a:t>
                    </a:r>
                    <a:fld id="{403B1E5F-D295-A74E-B415-173F424CD4C8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7AE6-DB47-9DE8-B021F491D3E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5% (</a:t>
                    </a:r>
                    <a:fld id="{F20EE6CA-3628-E44C-88B2-0E3C24DD540C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7AE6-DB47-9DE8-B021F491D3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Total: $12,011</c:v>
                </c:pt>
                <c:pt idx="1">
                  <c:v>Total: $10,558</c:v>
                </c:pt>
                <c:pt idx="2">
                  <c:v>Total: 15,418</c:v>
                </c:pt>
              </c:strCache>
            </c:strRef>
          </c:cat>
          <c:val>
            <c:numRef>
              <c:f>Sheet1!$D$2:$D$4</c:f>
              <c:numCache>
                <c:formatCode>"$"#,##0_);[Red]\("$"#,##0\)</c:formatCode>
                <c:ptCount val="3"/>
                <c:pt idx="0">
                  <c:v>1663</c:v>
                </c:pt>
                <c:pt idx="1">
                  <c:v>1164</c:v>
                </c:pt>
                <c:pt idx="2">
                  <c:v>847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AE6-DB47-9DE8-B021F491D3E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2"/>
        <c:overlap val="100"/>
        <c:axId val="1114558880"/>
        <c:axId val="1298826960"/>
      </c:barChart>
      <c:catAx>
        <c:axId val="1114558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8826960"/>
        <c:crosses val="autoZero"/>
        <c:auto val="1"/>
        <c:lblAlgn val="ctr"/>
        <c:lblOffset val="100"/>
        <c:noMultiLvlLbl val="0"/>
      </c:catAx>
      <c:valAx>
        <c:axId val="1298826960"/>
        <c:scaling>
          <c:orientation val="minMax"/>
          <c:max val="16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4558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.116600790513834"/>
          <c:y val="0.38127533613229247"/>
          <c:w val="7.9474961874824945E-2"/>
          <c:h val="0.237449103111867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80883468450757"/>
          <c:y val="4.9359227636423426E-2"/>
          <c:w val="0.50716729949270178"/>
          <c:h val="0.8830263889990168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Local</c:v>
                </c:pt>
              </c:strCache>
            </c:strRef>
          </c:tx>
          <c:spPr>
            <a:solidFill>
              <a:srgbClr val="3D6328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D632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576-8840-94A7-722FB4CDB911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200" dirty="0"/>
                      <a:t>38%</a:t>
                    </a:r>
                    <a:r>
                      <a:rPr lang="en-US" sz="1200" baseline="0" dirty="0"/>
                      <a:t> </a:t>
                    </a:r>
                  </a:p>
                  <a:p>
                    <a:r>
                      <a:rPr lang="en-US" sz="1200" baseline="0" dirty="0"/>
                      <a:t>(</a:t>
                    </a:r>
                    <a:fld id="{8448FD27-7A63-BC49-9F94-3A1847A9E1BB}" type="VALUE">
                      <a:rPr lang="en-US" sz="1200" smtClean="0"/>
                      <a:pPr/>
                      <a:t>[VALUE]</a:t>
                    </a:fld>
                    <a:r>
                      <a:rPr lang="en-US" sz="1200" dirty="0"/>
                      <a:t>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576-8840-94A7-722FB4CDB91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78% </a:t>
                    </a:r>
                  </a:p>
                  <a:p>
                    <a:r>
                      <a:rPr lang="en-US" dirty="0"/>
                      <a:t>(</a:t>
                    </a:r>
                    <a:fld id="{1333F5FD-62A0-D749-A385-F212A150CA72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576-8840-94A7-722FB4CDB9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Total: $10,584</c:v>
                </c:pt>
                <c:pt idx="1">
                  <c:v>Total: $13,328</c:v>
                </c:pt>
              </c:strCache>
            </c:strRef>
          </c:cat>
          <c:val>
            <c:numRef>
              <c:f>Sheet1!$B$2:$B$3</c:f>
              <c:numCache>
                <c:formatCode>"$"#,##0_);[Red]\("$"#,##0\)</c:formatCode>
                <c:ptCount val="2"/>
                <c:pt idx="0">
                  <c:v>4066</c:v>
                </c:pt>
                <c:pt idx="1">
                  <c:v>10352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576-8840-94A7-722FB4CDB91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State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b="1" dirty="0"/>
                      <a:t>50%</a:t>
                    </a:r>
                  </a:p>
                  <a:p>
                    <a:r>
                      <a:rPr lang="en-US" b="1" dirty="0"/>
                      <a:t> ($5,328)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A576-8840-94A7-722FB4CDB91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8% (</a:t>
                    </a:r>
                    <a:fld id="{8E7448D8-301D-B143-9C6B-CA6079E3E41F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A576-8840-94A7-722FB4CDB9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Total: $10,584</c:v>
                </c:pt>
                <c:pt idx="1">
                  <c:v>Total: $13,328</c:v>
                </c:pt>
              </c:strCache>
            </c:strRef>
          </c:cat>
          <c:val>
            <c:numRef>
              <c:f>Sheet1!$C$2:$C$3</c:f>
              <c:numCache>
                <c:formatCode>"$"#,##0_);[Red]\("$"#,##0\)</c:formatCode>
                <c:ptCount val="2"/>
                <c:pt idx="0">
                  <c:v>5328</c:v>
                </c:pt>
                <c:pt idx="1">
                  <c:v>1088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576-8840-94A7-722FB4CDB91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Federal</c:v>
                </c:pt>
              </c:strCache>
            </c:strRef>
          </c:tx>
          <c:spPr>
            <a:solidFill>
              <a:schemeClr val="accent6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11%</a:t>
                    </a:r>
                    <a:r>
                      <a:rPr lang="en-US" baseline="0" dirty="0"/>
                      <a:t> </a:t>
                    </a:r>
                    <a:r>
                      <a:rPr lang="en-US" dirty="0"/>
                      <a:t>(</a:t>
                    </a:r>
                    <a:fld id="{D2A22F70-973A-8E48-B64D-8D2D299FA6B6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A576-8840-94A7-722FB4CDB91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14%</a:t>
                    </a:r>
                    <a:r>
                      <a:rPr lang="en-US" baseline="0" dirty="0"/>
                      <a:t> (</a:t>
                    </a:r>
                    <a:fld id="{403B1E5F-D295-A74E-B415-173F424CD4C8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A576-8840-94A7-722FB4CDB9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Total: $10,584</c:v>
                </c:pt>
                <c:pt idx="1">
                  <c:v>Total: $13,328</c:v>
                </c:pt>
              </c:strCache>
            </c:strRef>
          </c:cat>
          <c:val>
            <c:numRef>
              <c:f>Sheet1!$D$2:$D$3</c:f>
              <c:numCache>
                <c:formatCode>"$"#,##0_);[Red]\("$"#,##0\)</c:formatCode>
                <c:ptCount val="2"/>
                <c:pt idx="0">
                  <c:v>1189</c:v>
                </c:pt>
                <c:pt idx="1">
                  <c:v>1799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576-8840-94A7-722FB4CDB91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2"/>
        <c:overlap val="100"/>
        <c:axId val="1114558880"/>
        <c:axId val="1298826960"/>
      </c:barChart>
      <c:catAx>
        <c:axId val="1114558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8826960"/>
        <c:crosses val="autoZero"/>
        <c:auto val="1"/>
        <c:lblAlgn val="ctr"/>
        <c:lblOffset val="100"/>
        <c:noMultiLvlLbl val="0"/>
      </c:catAx>
      <c:valAx>
        <c:axId val="1298826960"/>
        <c:scaling>
          <c:orientation val="minMax"/>
          <c:max val="14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4558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"/>
          <c:y val="0.37556989801866308"/>
          <c:w val="0.16386951755734736"/>
          <c:h val="0.237449103111867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80883468450757"/>
          <c:y val="4.9359227636423426E-2"/>
          <c:w val="0.50716729949270178"/>
          <c:h val="0.8830263889990168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Local</c:v>
                </c:pt>
              </c:strCache>
            </c:strRef>
          </c:tx>
          <c:spPr>
            <a:solidFill>
              <a:srgbClr val="3D6328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D632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77E-7146-A090-3446E3A2B1BB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200" dirty="0"/>
                      <a:t>48%</a:t>
                    </a:r>
                    <a:r>
                      <a:rPr lang="en-US" sz="1200" baseline="0" dirty="0"/>
                      <a:t> </a:t>
                    </a:r>
                  </a:p>
                  <a:p>
                    <a:r>
                      <a:rPr lang="en-US" sz="1200" baseline="0" dirty="0"/>
                      <a:t>(</a:t>
                    </a:r>
                    <a:fld id="{8448FD27-7A63-BC49-9F94-3A1847A9E1BB}" type="VALUE">
                      <a:rPr lang="en-US" sz="1200" smtClean="0"/>
                      <a:pPr/>
                      <a:t>[VALUE]</a:t>
                    </a:fld>
                    <a:r>
                      <a:rPr lang="en-US" sz="1200" dirty="0"/>
                      <a:t>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77E-7146-A090-3446E3A2B1B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14% (</a:t>
                    </a:r>
                    <a:fld id="{1333F5FD-62A0-D749-A385-F212A150CA72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C77E-7146-A090-3446E3A2B1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Total: $19,670</c:v>
                </c:pt>
                <c:pt idx="1">
                  <c:v>Total: $14,582</c:v>
                </c:pt>
              </c:strCache>
            </c:strRef>
          </c:cat>
          <c:val>
            <c:numRef>
              <c:f>Sheet1!$B$2:$B$3</c:f>
              <c:numCache>
                <c:formatCode>"$"#,##0_);[Red]\("$"#,##0\)</c:formatCode>
                <c:ptCount val="2"/>
                <c:pt idx="0">
                  <c:v>9500</c:v>
                </c:pt>
                <c:pt idx="1">
                  <c:v>2033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77E-7146-A090-3446E3A2B1B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State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b="1" dirty="0"/>
                      <a:t>48%</a:t>
                    </a:r>
                  </a:p>
                  <a:p>
                    <a:r>
                      <a:rPr lang="en-US" b="1" dirty="0"/>
                      <a:t> (9,478)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C77E-7146-A090-3446E3A2B1B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79% </a:t>
                    </a:r>
                  </a:p>
                  <a:p>
                    <a:r>
                      <a:rPr lang="en-US" dirty="0"/>
                      <a:t>(</a:t>
                    </a:r>
                    <a:fld id="{8E7448D8-301D-B143-9C6B-CA6079E3E41F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77E-7146-A090-3446E3A2B1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Total: $19,670</c:v>
                </c:pt>
                <c:pt idx="1">
                  <c:v>Total: $14,582</c:v>
                </c:pt>
              </c:strCache>
            </c:strRef>
          </c:cat>
          <c:val>
            <c:numRef>
              <c:f>Sheet1!$C$2:$C$3</c:f>
              <c:numCache>
                <c:formatCode>"$"#,##0_);[Red]\("$"#,##0\)</c:formatCode>
                <c:ptCount val="2"/>
                <c:pt idx="0">
                  <c:v>9478</c:v>
                </c:pt>
                <c:pt idx="1">
                  <c:v>11522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77E-7146-A090-3446E3A2B1B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Federal</c:v>
                </c:pt>
              </c:strCache>
            </c:strRef>
          </c:tx>
          <c:spPr>
            <a:solidFill>
              <a:schemeClr val="accent6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4%</a:t>
                    </a:r>
                    <a:r>
                      <a:rPr lang="en-US" baseline="0" dirty="0"/>
                      <a:t> </a:t>
                    </a:r>
                    <a:r>
                      <a:rPr lang="en-US" dirty="0"/>
                      <a:t>(</a:t>
                    </a:r>
                    <a:fld id="{D2A22F70-973A-8E48-B64D-8D2D299FA6B6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77E-7146-A090-3446E3A2B1B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6%</a:t>
                    </a:r>
                    <a:r>
                      <a:rPr lang="en-US" baseline="0" dirty="0"/>
                      <a:t> (</a:t>
                    </a:r>
                    <a:fld id="{403B1E5F-D295-A74E-B415-173F424CD4C8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C77E-7146-A090-3446E3A2B1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Total: $19,670</c:v>
                </c:pt>
                <c:pt idx="1">
                  <c:v>Total: $14,582</c:v>
                </c:pt>
              </c:strCache>
            </c:strRef>
          </c:cat>
          <c:val>
            <c:numRef>
              <c:f>Sheet1!$D$2:$D$3</c:f>
              <c:numCache>
                <c:formatCode>"$"#,##0_);[Red]\("$"#,##0\)</c:formatCode>
                <c:ptCount val="2"/>
                <c:pt idx="0">
                  <c:v>692</c:v>
                </c:pt>
                <c:pt idx="1">
                  <c:v>816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77E-7146-A090-3446E3A2B1B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2"/>
        <c:overlap val="100"/>
        <c:axId val="1114558880"/>
        <c:axId val="1298826960"/>
      </c:barChart>
      <c:catAx>
        <c:axId val="1114558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8826960"/>
        <c:crosses val="autoZero"/>
        <c:auto val="1"/>
        <c:lblAlgn val="ctr"/>
        <c:lblOffset val="100"/>
        <c:noMultiLvlLbl val="0"/>
      </c:catAx>
      <c:valAx>
        <c:axId val="1298826960"/>
        <c:scaling>
          <c:orientation val="minMax"/>
          <c:max val="2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4558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6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7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3C2153-95C7-4A9F-B34A-75CBFEF7E7A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E86746-3811-414D-8FAB-FE7450AC0675}">
      <dgm:prSet phldrT="[Text]"/>
      <dgm:spPr>
        <a:solidFill>
          <a:srgbClr val="004D71"/>
        </a:solidFill>
      </dgm:spPr>
      <dgm:t>
        <a:bodyPr/>
        <a:lstStyle/>
        <a:p>
          <a:r>
            <a:rPr lang="en-US" dirty="0"/>
            <a:t>Litigation	</a:t>
          </a:r>
        </a:p>
      </dgm:t>
    </dgm:pt>
    <dgm:pt modelId="{02C9DFB0-5048-4C2D-8BA1-5B5190298F44}" type="parTrans" cxnId="{2CF7EF9A-A121-413D-9E70-280F1A5A4675}">
      <dgm:prSet/>
      <dgm:spPr/>
      <dgm:t>
        <a:bodyPr/>
        <a:lstStyle/>
        <a:p>
          <a:endParaRPr lang="en-US"/>
        </a:p>
      </dgm:t>
    </dgm:pt>
    <dgm:pt modelId="{1C564B75-0577-49F8-A088-F36B4759CF6A}" type="sibTrans" cxnId="{2CF7EF9A-A121-413D-9E70-280F1A5A4675}">
      <dgm:prSet/>
      <dgm:spPr/>
      <dgm:t>
        <a:bodyPr/>
        <a:lstStyle/>
        <a:p>
          <a:endParaRPr lang="en-US"/>
        </a:p>
      </dgm:t>
    </dgm:pt>
    <dgm:pt modelId="{CC7AFDFD-CDA8-4016-90BC-ECAC392A9A4E}">
      <dgm:prSet phldrT="[Text]"/>
      <dgm:spPr>
        <a:solidFill>
          <a:srgbClr val="004D71"/>
        </a:solidFill>
      </dgm:spPr>
      <dgm:t>
        <a:bodyPr/>
        <a:lstStyle/>
        <a:p>
          <a:r>
            <a:rPr lang="en-US" dirty="0"/>
            <a:t>Advocacy</a:t>
          </a:r>
        </a:p>
      </dgm:t>
    </dgm:pt>
    <dgm:pt modelId="{5CFA2985-4816-49DD-A843-E4B45F3848FB}" type="parTrans" cxnId="{4E0D00E8-1A1B-4E35-8646-046F6AD47EE7}">
      <dgm:prSet/>
      <dgm:spPr/>
      <dgm:t>
        <a:bodyPr/>
        <a:lstStyle/>
        <a:p>
          <a:endParaRPr lang="en-US"/>
        </a:p>
      </dgm:t>
    </dgm:pt>
    <dgm:pt modelId="{65FA29FC-82AE-4004-AC78-40CDDA5F31D2}" type="sibTrans" cxnId="{4E0D00E8-1A1B-4E35-8646-046F6AD47EE7}">
      <dgm:prSet/>
      <dgm:spPr/>
      <dgm:t>
        <a:bodyPr/>
        <a:lstStyle/>
        <a:p>
          <a:endParaRPr lang="en-US"/>
        </a:p>
      </dgm:t>
    </dgm:pt>
    <dgm:pt modelId="{E99E207B-DEDB-4EA3-8E22-322F1B8C004B}">
      <dgm:prSet phldrT="[Text]"/>
      <dgm:spPr>
        <a:solidFill>
          <a:srgbClr val="004D71"/>
        </a:solidFill>
      </dgm:spPr>
      <dgm:t>
        <a:bodyPr/>
        <a:lstStyle/>
        <a:p>
          <a:r>
            <a:rPr lang="en-US" dirty="0"/>
            <a:t>Policy</a:t>
          </a:r>
        </a:p>
      </dgm:t>
    </dgm:pt>
    <dgm:pt modelId="{D383E363-4898-43A4-A0EB-AAC0866A3C7B}" type="parTrans" cxnId="{6FCE41C5-ABEE-4FC9-940B-85DA5275DD9F}">
      <dgm:prSet/>
      <dgm:spPr/>
      <dgm:t>
        <a:bodyPr/>
        <a:lstStyle/>
        <a:p>
          <a:endParaRPr lang="en-US"/>
        </a:p>
      </dgm:t>
    </dgm:pt>
    <dgm:pt modelId="{682F75B7-4601-4FF6-AB82-CFE30374A0D0}" type="sibTrans" cxnId="{6FCE41C5-ABEE-4FC9-940B-85DA5275DD9F}">
      <dgm:prSet/>
      <dgm:spPr/>
      <dgm:t>
        <a:bodyPr/>
        <a:lstStyle/>
        <a:p>
          <a:endParaRPr lang="en-US"/>
        </a:p>
      </dgm:t>
    </dgm:pt>
    <dgm:pt modelId="{5822A96A-9457-4B1A-849C-4DDA1C2E965E}" type="pres">
      <dgm:prSet presAssocID="{E63C2153-95C7-4A9F-B34A-75CBFEF7E7AD}" presName="linear" presStyleCnt="0">
        <dgm:presLayoutVars>
          <dgm:dir/>
          <dgm:animLvl val="lvl"/>
          <dgm:resizeHandles val="exact"/>
        </dgm:presLayoutVars>
      </dgm:prSet>
      <dgm:spPr/>
    </dgm:pt>
    <dgm:pt modelId="{30108132-1F43-4F1E-AF1D-0CB420B58FE3}" type="pres">
      <dgm:prSet presAssocID="{9DE86746-3811-414D-8FAB-FE7450AC0675}" presName="parentLin" presStyleCnt="0"/>
      <dgm:spPr/>
    </dgm:pt>
    <dgm:pt modelId="{5CCB1993-FB81-4526-AAA2-11A08F0DA5D4}" type="pres">
      <dgm:prSet presAssocID="{9DE86746-3811-414D-8FAB-FE7450AC0675}" presName="parentLeftMargin" presStyleLbl="node1" presStyleIdx="0" presStyleCnt="3"/>
      <dgm:spPr/>
    </dgm:pt>
    <dgm:pt modelId="{CFB857C5-1D79-424B-83A1-1ECF858058E3}" type="pres">
      <dgm:prSet presAssocID="{9DE86746-3811-414D-8FAB-FE7450AC067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088597A-93AC-4514-980D-C896DC53B91B}" type="pres">
      <dgm:prSet presAssocID="{9DE86746-3811-414D-8FAB-FE7450AC0675}" presName="negativeSpace" presStyleCnt="0"/>
      <dgm:spPr/>
    </dgm:pt>
    <dgm:pt modelId="{E19E69E4-117A-4E69-9641-C3A9FE0A47C1}" type="pres">
      <dgm:prSet presAssocID="{9DE86746-3811-414D-8FAB-FE7450AC0675}" presName="childText" presStyleLbl="conFgAcc1" presStyleIdx="0" presStyleCnt="3">
        <dgm:presLayoutVars>
          <dgm:bulletEnabled val="1"/>
        </dgm:presLayoutVars>
      </dgm:prSet>
      <dgm:spPr/>
    </dgm:pt>
    <dgm:pt modelId="{E1EF9AD8-79DD-4D5C-A336-5B038C4A099A}" type="pres">
      <dgm:prSet presAssocID="{1C564B75-0577-49F8-A088-F36B4759CF6A}" presName="spaceBetweenRectangles" presStyleCnt="0"/>
      <dgm:spPr/>
    </dgm:pt>
    <dgm:pt modelId="{E63228EB-AE29-4C8E-9AF0-D8E27B2268A5}" type="pres">
      <dgm:prSet presAssocID="{CC7AFDFD-CDA8-4016-90BC-ECAC392A9A4E}" presName="parentLin" presStyleCnt="0"/>
      <dgm:spPr/>
    </dgm:pt>
    <dgm:pt modelId="{A4C9A632-84DD-4512-B9A3-F51631F8A349}" type="pres">
      <dgm:prSet presAssocID="{CC7AFDFD-CDA8-4016-90BC-ECAC392A9A4E}" presName="parentLeftMargin" presStyleLbl="node1" presStyleIdx="0" presStyleCnt="3"/>
      <dgm:spPr/>
    </dgm:pt>
    <dgm:pt modelId="{4234059C-E159-4B4B-90B3-182124D9D6F6}" type="pres">
      <dgm:prSet presAssocID="{CC7AFDFD-CDA8-4016-90BC-ECAC392A9A4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F76ADEB-8AF0-4406-A2EB-ADE7AC5006A5}" type="pres">
      <dgm:prSet presAssocID="{CC7AFDFD-CDA8-4016-90BC-ECAC392A9A4E}" presName="negativeSpace" presStyleCnt="0"/>
      <dgm:spPr/>
    </dgm:pt>
    <dgm:pt modelId="{AA892AE1-9E5A-4457-8868-54BC8E7F59E6}" type="pres">
      <dgm:prSet presAssocID="{CC7AFDFD-CDA8-4016-90BC-ECAC392A9A4E}" presName="childText" presStyleLbl="conFgAcc1" presStyleIdx="1" presStyleCnt="3">
        <dgm:presLayoutVars>
          <dgm:bulletEnabled val="1"/>
        </dgm:presLayoutVars>
      </dgm:prSet>
      <dgm:spPr/>
    </dgm:pt>
    <dgm:pt modelId="{21D8C8E7-5ABB-4424-94B9-F259DFE0DBE1}" type="pres">
      <dgm:prSet presAssocID="{65FA29FC-82AE-4004-AC78-40CDDA5F31D2}" presName="spaceBetweenRectangles" presStyleCnt="0"/>
      <dgm:spPr/>
    </dgm:pt>
    <dgm:pt modelId="{721C5D61-FBA1-4B72-874B-0E3F55DFDEDE}" type="pres">
      <dgm:prSet presAssocID="{E99E207B-DEDB-4EA3-8E22-322F1B8C004B}" presName="parentLin" presStyleCnt="0"/>
      <dgm:spPr/>
    </dgm:pt>
    <dgm:pt modelId="{FD3B5969-572D-4220-BB98-BFE81657439C}" type="pres">
      <dgm:prSet presAssocID="{E99E207B-DEDB-4EA3-8E22-322F1B8C004B}" presName="parentLeftMargin" presStyleLbl="node1" presStyleIdx="1" presStyleCnt="3"/>
      <dgm:spPr/>
    </dgm:pt>
    <dgm:pt modelId="{CFA83A42-5EFF-4EFE-9B66-2FD58F235541}" type="pres">
      <dgm:prSet presAssocID="{E99E207B-DEDB-4EA3-8E22-322F1B8C004B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5D91EBA-710F-4B40-8F86-F9B2811BD608}" type="pres">
      <dgm:prSet presAssocID="{E99E207B-DEDB-4EA3-8E22-322F1B8C004B}" presName="negativeSpace" presStyleCnt="0"/>
      <dgm:spPr/>
    </dgm:pt>
    <dgm:pt modelId="{5FD98735-B700-443D-8959-AC2EA1E19730}" type="pres">
      <dgm:prSet presAssocID="{E99E207B-DEDB-4EA3-8E22-322F1B8C004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FC2280E-DB69-44FC-9FA9-85DB9AD0BFA0}" type="presOf" srcId="{E99E207B-DEDB-4EA3-8E22-322F1B8C004B}" destId="{CFA83A42-5EFF-4EFE-9B66-2FD58F235541}" srcOrd="1" destOrd="0" presId="urn:microsoft.com/office/officeart/2005/8/layout/list1"/>
    <dgm:cxn modelId="{78177D0F-2F89-4826-AEC4-FB841FD1F790}" type="presOf" srcId="{E63C2153-95C7-4A9F-B34A-75CBFEF7E7AD}" destId="{5822A96A-9457-4B1A-849C-4DDA1C2E965E}" srcOrd="0" destOrd="0" presId="urn:microsoft.com/office/officeart/2005/8/layout/list1"/>
    <dgm:cxn modelId="{972F0536-93C3-4950-AE87-45F27DB7C6D3}" type="presOf" srcId="{9DE86746-3811-414D-8FAB-FE7450AC0675}" destId="{5CCB1993-FB81-4526-AAA2-11A08F0DA5D4}" srcOrd="0" destOrd="0" presId="urn:microsoft.com/office/officeart/2005/8/layout/list1"/>
    <dgm:cxn modelId="{EDBAEA64-4624-43B1-BF3F-8B3807FF1DAA}" type="presOf" srcId="{9DE86746-3811-414D-8FAB-FE7450AC0675}" destId="{CFB857C5-1D79-424B-83A1-1ECF858058E3}" srcOrd="1" destOrd="0" presId="urn:microsoft.com/office/officeart/2005/8/layout/list1"/>
    <dgm:cxn modelId="{43B6B546-F746-45A3-B911-4752E14F628D}" type="presOf" srcId="{CC7AFDFD-CDA8-4016-90BC-ECAC392A9A4E}" destId="{4234059C-E159-4B4B-90B3-182124D9D6F6}" srcOrd="1" destOrd="0" presId="urn:microsoft.com/office/officeart/2005/8/layout/list1"/>
    <dgm:cxn modelId="{4359F046-10F2-4154-B450-973082D78DF2}" type="presOf" srcId="{E99E207B-DEDB-4EA3-8E22-322F1B8C004B}" destId="{FD3B5969-572D-4220-BB98-BFE81657439C}" srcOrd="0" destOrd="0" presId="urn:microsoft.com/office/officeart/2005/8/layout/list1"/>
    <dgm:cxn modelId="{46650A6E-F153-4321-9E05-EA3B5188DF4C}" type="presOf" srcId="{CC7AFDFD-CDA8-4016-90BC-ECAC392A9A4E}" destId="{A4C9A632-84DD-4512-B9A3-F51631F8A349}" srcOrd="0" destOrd="0" presId="urn:microsoft.com/office/officeart/2005/8/layout/list1"/>
    <dgm:cxn modelId="{2CF7EF9A-A121-413D-9E70-280F1A5A4675}" srcId="{E63C2153-95C7-4A9F-B34A-75CBFEF7E7AD}" destId="{9DE86746-3811-414D-8FAB-FE7450AC0675}" srcOrd="0" destOrd="0" parTransId="{02C9DFB0-5048-4C2D-8BA1-5B5190298F44}" sibTransId="{1C564B75-0577-49F8-A088-F36B4759CF6A}"/>
    <dgm:cxn modelId="{6FCE41C5-ABEE-4FC9-940B-85DA5275DD9F}" srcId="{E63C2153-95C7-4A9F-B34A-75CBFEF7E7AD}" destId="{E99E207B-DEDB-4EA3-8E22-322F1B8C004B}" srcOrd="2" destOrd="0" parTransId="{D383E363-4898-43A4-A0EB-AAC0866A3C7B}" sibTransId="{682F75B7-4601-4FF6-AB82-CFE30374A0D0}"/>
    <dgm:cxn modelId="{4E0D00E8-1A1B-4E35-8646-046F6AD47EE7}" srcId="{E63C2153-95C7-4A9F-B34A-75CBFEF7E7AD}" destId="{CC7AFDFD-CDA8-4016-90BC-ECAC392A9A4E}" srcOrd="1" destOrd="0" parTransId="{5CFA2985-4816-49DD-A843-E4B45F3848FB}" sibTransId="{65FA29FC-82AE-4004-AC78-40CDDA5F31D2}"/>
    <dgm:cxn modelId="{4A0E1508-8DBF-46C2-A086-8DFF507BE530}" type="presParOf" srcId="{5822A96A-9457-4B1A-849C-4DDA1C2E965E}" destId="{30108132-1F43-4F1E-AF1D-0CB420B58FE3}" srcOrd="0" destOrd="0" presId="urn:microsoft.com/office/officeart/2005/8/layout/list1"/>
    <dgm:cxn modelId="{787AACEA-D9C6-4D3C-B02F-135C0E3335C5}" type="presParOf" srcId="{30108132-1F43-4F1E-AF1D-0CB420B58FE3}" destId="{5CCB1993-FB81-4526-AAA2-11A08F0DA5D4}" srcOrd="0" destOrd="0" presId="urn:microsoft.com/office/officeart/2005/8/layout/list1"/>
    <dgm:cxn modelId="{23352CA4-B774-44A5-8CE5-B9C5341F73E4}" type="presParOf" srcId="{30108132-1F43-4F1E-AF1D-0CB420B58FE3}" destId="{CFB857C5-1D79-424B-83A1-1ECF858058E3}" srcOrd="1" destOrd="0" presId="urn:microsoft.com/office/officeart/2005/8/layout/list1"/>
    <dgm:cxn modelId="{09974A47-2196-4F1F-A20B-2E1263A3E7E6}" type="presParOf" srcId="{5822A96A-9457-4B1A-849C-4DDA1C2E965E}" destId="{7088597A-93AC-4514-980D-C896DC53B91B}" srcOrd="1" destOrd="0" presId="urn:microsoft.com/office/officeart/2005/8/layout/list1"/>
    <dgm:cxn modelId="{61F515A5-1D68-464D-A430-6420E3044CB1}" type="presParOf" srcId="{5822A96A-9457-4B1A-849C-4DDA1C2E965E}" destId="{E19E69E4-117A-4E69-9641-C3A9FE0A47C1}" srcOrd="2" destOrd="0" presId="urn:microsoft.com/office/officeart/2005/8/layout/list1"/>
    <dgm:cxn modelId="{F984FB60-C962-4AC1-828A-9A5501693745}" type="presParOf" srcId="{5822A96A-9457-4B1A-849C-4DDA1C2E965E}" destId="{E1EF9AD8-79DD-4D5C-A336-5B038C4A099A}" srcOrd="3" destOrd="0" presId="urn:microsoft.com/office/officeart/2005/8/layout/list1"/>
    <dgm:cxn modelId="{1F745A5F-9FEE-4B7D-9BAA-8B1053DF7BF6}" type="presParOf" srcId="{5822A96A-9457-4B1A-849C-4DDA1C2E965E}" destId="{E63228EB-AE29-4C8E-9AF0-D8E27B2268A5}" srcOrd="4" destOrd="0" presId="urn:microsoft.com/office/officeart/2005/8/layout/list1"/>
    <dgm:cxn modelId="{FF7ACD67-B02B-47FD-8C49-2D4AC08D5382}" type="presParOf" srcId="{E63228EB-AE29-4C8E-9AF0-D8E27B2268A5}" destId="{A4C9A632-84DD-4512-B9A3-F51631F8A349}" srcOrd="0" destOrd="0" presId="urn:microsoft.com/office/officeart/2005/8/layout/list1"/>
    <dgm:cxn modelId="{3384F189-565D-4BDB-BF53-95383F5C13DD}" type="presParOf" srcId="{E63228EB-AE29-4C8E-9AF0-D8E27B2268A5}" destId="{4234059C-E159-4B4B-90B3-182124D9D6F6}" srcOrd="1" destOrd="0" presId="urn:microsoft.com/office/officeart/2005/8/layout/list1"/>
    <dgm:cxn modelId="{318672CA-36B2-4540-8D52-A22C5899BDB5}" type="presParOf" srcId="{5822A96A-9457-4B1A-849C-4DDA1C2E965E}" destId="{EF76ADEB-8AF0-4406-A2EB-ADE7AC5006A5}" srcOrd="5" destOrd="0" presId="urn:microsoft.com/office/officeart/2005/8/layout/list1"/>
    <dgm:cxn modelId="{7B22DDEF-CE76-4AA0-BD73-2D5353A642A9}" type="presParOf" srcId="{5822A96A-9457-4B1A-849C-4DDA1C2E965E}" destId="{AA892AE1-9E5A-4457-8868-54BC8E7F59E6}" srcOrd="6" destOrd="0" presId="urn:microsoft.com/office/officeart/2005/8/layout/list1"/>
    <dgm:cxn modelId="{5A7542E2-88BE-4957-B670-F3127A4D9393}" type="presParOf" srcId="{5822A96A-9457-4B1A-849C-4DDA1C2E965E}" destId="{21D8C8E7-5ABB-4424-94B9-F259DFE0DBE1}" srcOrd="7" destOrd="0" presId="urn:microsoft.com/office/officeart/2005/8/layout/list1"/>
    <dgm:cxn modelId="{0E0EEAFD-10A9-4E28-9145-437D670C559A}" type="presParOf" srcId="{5822A96A-9457-4B1A-849C-4DDA1C2E965E}" destId="{721C5D61-FBA1-4B72-874B-0E3F55DFDEDE}" srcOrd="8" destOrd="0" presId="urn:microsoft.com/office/officeart/2005/8/layout/list1"/>
    <dgm:cxn modelId="{47E01042-4B26-4536-B74D-E8BE6E5A9E11}" type="presParOf" srcId="{721C5D61-FBA1-4B72-874B-0E3F55DFDEDE}" destId="{FD3B5969-572D-4220-BB98-BFE81657439C}" srcOrd="0" destOrd="0" presId="urn:microsoft.com/office/officeart/2005/8/layout/list1"/>
    <dgm:cxn modelId="{27292DD6-2A3C-4707-B602-7EDFF8DAFE16}" type="presParOf" srcId="{721C5D61-FBA1-4B72-874B-0E3F55DFDEDE}" destId="{CFA83A42-5EFF-4EFE-9B66-2FD58F235541}" srcOrd="1" destOrd="0" presId="urn:microsoft.com/office/officeart/2005/8/layout/list1"/>
    <dgm:cxn modelId="{6D4A213D-ED13-4FC7-AFF3-D484DA1FF937}" type="presParOf" srcId="{5822A96A-9457-4B1A-849C-4DDA1C2E965E}" destId="{85D91EBA-710F-4B40-8F86-F9B2811BD608}" srcOrd="9" destOrd="0" presId="urn:microsoft.com/office/officeart/2005/8/layout/list1"/>
    <dgm:cxn modelId="{16F6634A-6928-44DB-9047-728F2CC745F9}" type="presParOf" srcId="{5822A96A-9457-4B1A-849C-4DDA1C2E965E}" destId="{5FD98735-B700-443D-8959-AC2EA1E1973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3C2153-95C7-4A9F-B34A-75CBFEF7E7A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E86746-3811-414D-8FAB-FE7450AC0675}">
      <dgm:prSet phldrT="[Text]"/>
      <dgm:spPr>
        <a:solidFill>
          <a:srgbClr val="004D71"/>
        </a:solidFill>
      </dgm:spPr>
      <dgm:t>
        <a:bodyPr/>
        <a:lstStyle/>
        <a:p>
          <a:r>
            <a:rPr lang="en-US" dirty="0"/>
            <a:t>Communications	</a:t>
          </a:r>
        </a:p>
      </dgm:t>
    </dgm:pt>
    <dgm:pt modelId="{02C9DFB0-5048-4C2D-8BA1-5B5190298F44}" type="parTrans" cxnId="{2CF7EF9A-A121-413D-9E70-280F1A5A4675}">
      <dgm:prSet/>
      <dgm:spPr/>
      <dgm:t>
        <a:bodyPr/>
        <a:lstStyle/>
        <a:p>
          <a:endParaRPr lang="en-US"/>
        </a:p>
      </dgm:t>
    </dgm:pt>
    <dgm:pt modelId="{1C564B75-0577-49F8-A088-F36B4759CF6A}" type="sibTrans" cxnId="{2CF7EF9A-A121-413D-9E70-280F1A5A4675}">
      <dgm:prSet/>
      <dgm:spPr/>
      <dgm:t>
        <a:bodyPr/>
        <a:lstStyle/>
        <a:p>
          <a:endParaRPr lang="en-US"/>
        </a:p>
      </dgm:t>
    </dgm:pt>
    <dgm:pt modelId="{CC7AFDFD-CDA8-4016-90BC-ECAC392A9A4E}">
      <dgm:prSet phldrT="[Text]"/>
      <dgm:spPr>
        <a:solidFill>
          <a:srgbClr val="004D71"/>
        </a:solidFill>
      </dgm:spPr>
      <dgm:t>
        <a:bodyPr/>
        <a:lstStyle/>
        <a:p>
          <a:r>
            <a:rPr lang="en-US" dirty="0"/>
            <a:t>Coalition Building</a:t>
          </a:r>
        </a:p>
      </dgm:t>
    </dgm:pt>
    <dgm:pt modelId="{5CFA2985-4816-49DD-A843-E4B45F3848FB}" type="parTrans" cxnId="{4E0D00E8-1A1B-4E35-8646-046F6AD47EE7}">
      <dgm:prSet/>
      <dgm:spPr/>
      <dgm:t>
        <a:bodyPr/>
        <a:lstStyle/>
        <a:p>
          <a:endParaRPr lang="en-US"/>
        </a:p>
      </dgm:t>
    </dgm:pt>
    <dgm:pt modelId="{65FA29FC-82AE-4004-AC78-40CDDA5F31D2}" type="sibTrans" cxnId="{4E0D00E8-1A1B-4E35-8646-046F6AD47EE7}">
      <dgm:prSet/>
      <dgm:spPr/>
      <dgm:t>
        <a:bodyPr/>
        <a:lstStyle/>
        <a:p>
          <a:endParaRPr lang="en-US"/>
        </a:p>
      </dgm:t>
    </dgm:pt>
    <dgm:pt modelId="{E99E207B-DEDB-4EA3-8E22-322F1B8C004B}">
      <dgm:prSet phldrT="[Text]"/>
      <dgm:spPr>
        <a:solidFill>
          <a:srgbClr val="004D71"/>
        </a:solidFill>
      </dgm:spPr>
      <dgm:t>
        <a:bodyPr/>
        <a:lstStyle/>
        <a:p>
          <a:r>
            <a:rPr lang="en-US" dirty="0"/>
            <a:t>Research</a:t>
          </a:r>
        </a:p>
      </dgm:t>
    </dgm:pt>
    <dgm:pt modelId="{D383E363-4898-43A4-A0EB-AAC0866A3C7B}" type="parTrans" cxnId="{6FCE41C5-ABEE-4FC9-940B-85DA5275DD9F}">
      <dgm:prSet/>
      <dgm:spPr/>
      <dgm:t>
        <a:bodyPr/>
        <a:lstStyle/>
        <a:p>
          <a:endParaRPr lang="en-US"/>
        </a:p>
      </dgm:t>
    </dgm:pt>
    <dgm:pt modelId="{682F75B7-4601-4FF6-AB82-CFE30374A0D0}" type="sibTrans" cxnId="{6FCE41C5-ABEE-4FC9-940B-85DA5275DD9F}">
      <dgm:prSet/>
      <dgm:spPr/>
      <dgm:t>
        <a:bodyPr/>
        <a:lstStyle/>
        <a:p>
          <a:endParaRPr lang="en-US"/>
        </a:p>
      </dgm:t>
    </dgm:pt>
    <dgm:pt modelId="{5822A96A-9457-4B1A-849C-4DDA1C2E965E}" type="pres">
      <dgm:prSet presAssocID="{E63C2153-95C7-4A9F-B34A-75CBFEF7E7AD}" presName="linear" presStyleCnt="0">
        <dgm:presLayoutVars>
          <dgm:dir/>
          <dgm:animLvl val="lvl"/>
          <dgm:resizeHandles val="exact"/>
        </dgm:presLayoutVars>
      </dgm:prSet>
      <dgm:spPr/>
    </dgm:pt>
    <dgm:pt modelId="{30108132-1F43-4F1E-AF1D-0CB420B58FE3}" type="pres">
      <dgm:prSet presAssocID="{9DE86746-3811-414D-8FAB-FE7450AC0675}" presName="parentLin" presStyleCnt="0"/>
      <dgm:spPr/>
    </dgm:pt>
    <dgm:pt modelId="{5CCB1993-FB81-4526-AAA2-11A08F0DA5D4}" type="pres">
      <dgm:prSet presAssocID="{9DE86746-3811-414D-8FAB-FE7450AC0675}" presName="parentLeftMargin" presStyleLbl="node1" presStyleIdx="0" presStyleCnt="3"/>
      <dgm:spPr/>
    </dgm:pt>
    <dgm:pt modelId="{CFB857C5-1D79-424B-83A1-1ECF858058E3}" type="pres">
      <dgm:prSet presAssocID="{9DE86746-3811-414D-8FAB-FE7450AC067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088597A-93AC-4514-980D-C896DC53B91B}" type="pres">
      <dgm:prSet presAssocID="{9DE86746-3811-414D-8FAB-FE7450AC0675}" presName="negativeSpace" presStyleCnt="0"/>
      <dgm:spPr/>
    </dgm:pt>
    <dgm:pt modelId="{E19E69E4-117A-4E69-9641-C3A9FE0A47C1}" type="pres">
      <dgm:prSet presAssocID="{9DE86746-3811-414D-8FAB-FE7450AC0675}" presName="childText" presStyleLbl="conFgAcc1" presStyleIdx="0" presStyleCnt="3">
        <dgm:presLayoutVars>
          <dgm:bulletEnabled val="1"/>
        </dgm:presLayoutVars>
      </dgm:prSet>
      <dgm:spPr/>
    </dgm:pt>
    <dgm:pt modelId="{E1EF9AD8-79DD-4D5C-A336-5B038C4A099A}" type="pres">
      <dgm:prSet presAssocID="{1C564B75-0577-49F8-A088-F36B4759CF6A}" presName="spaceBetweenRectangles" presStyleCnt="0"/>
      <dgm:spPr/>
    </dgm:pt>
    <dgm:pt modelId="{E63228EB-AE29-4C8E-9AF0-D8E27B2268A5}" type="pres">
      <dgm:prSet presAssocID="{CC7AFDFD-CDA8-4016-90BC-ECAC392A9A4E}" presName="parentLin" presStyleCnt="0"/>
      <dgm:spPr/>
    </dgm:pt>
    <dgm:pt modelId="{A4C9A632-84DD-4512-B9A3-F51631F8A349}" type="pres">
      <dgm:prSet presAssocID="{CC7AFDFD-CDA8-4016-90BC-ECAC392A9A4E}" presName="parentLeftMargin" presStyleLbl="node1" presStyleIdx="0" presStyleCnt="3"/>
      <dgm:spPr/>
    </dgm:pt>
    <dgm:pt modelId="{4234059C-E159-4B4B-90B3-182124D9D6F6}" type="pres">
      <dgm:prSet presAssocID="{CC7AFDFD-CDA8-4016-90BC-ECAC392A9A4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F76ADEB-8AF0-4406-A2EB-ADE7AC5006A5}" type="pres">
      <dgm:prSet presAssocID="{CC7AFDFD-CDA8-4016-90BC-ECAC392A9A4E}" presName="negativeSpace" presStyleCnt="0"/>
      <dgm:spPr/>
    </dgm:pt>
    <dgm:pt modelId="{AA892AE1-9E5A-4457-8868-54BC8E7F59E6}" type="pres">
      <dgm:prSet presAssocID="{CC7AFDFD-CDA8-4016-90BC-ECAC392A9A4E}" presName="childText" presStyleLbl="conFgAcc1" presStyleIdx="1" presStyleCnt="3">
        <dgm:presLayoutVars>
          <dgm:bulletEnabled val="1"/>
        </dgm:presLayoutVars>
      </dgm:prSet>
      <dgm:spPr/>
    </dgm:pt>
    <dgm:pt modelId="{21D8C8E7-5ABB-4424-94B9-F259DFE0DBE1}" type="pres">
      <dgm:prSet presAssocID="{65FA29FC-82AE-4004-AC78-40CDDA5F31D2}" presName="spaceBetweenRectangles" presStyleCnt="0"/>
      <dgm:spPr/>
    </dgm:pt>
    <dgm:pt modelId="{721C5D61-FBA1-4B72-874B-0E3F55DFDEDE}" type="pres">
      <dgm:prSet presAssocID="{E99E207B-DEDB-4EA3-8E22-322F1B8C004B}" presName="parentLin" presStyleCnt="0"/>
      <dgm:spPr/>
    </dgm:pt>
    <dgm:pt modelId="{FD3B5969-572D-4220-BB98-BFE81657439C}" type="pres">
      <dgm:prSet presAssocID="{E99E207B-DEDB-4EA3-8E22-322F1B8C004B}" presName="parentLeftMargin" presStyleLbl="node1" presStyleIdx="1" presStyleCnt="3"/>
      <dgm:spPr/>
    </dgm:pt>
    <dgm:pt modelId="{CFA83A42-5EFF-4EFE-9B66-2FD58F235541}" type="pres">
      <dgm:prSet presAssocID="{E99E207B-DEDB-4EA3-8E22-322F1B8C004B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5D91EBA-710F-4B40-8F86-F9B2811BD608}" type="pres">
      <dgm:prSet presAssocID="{E99E207B-DEDB-4EA3-8E22-322F1B8C004B}" presName="negativeSpace" presStyleCnt="0"/>
      <dgm:spPr/>
    </dgm:pt>
    <dgm:pt modelId="{5FD98735-B700-443D-8959-AC2EA1E19730}" type="pres">
      <dgm:prSet presAssocID="{E99E207B-DEDB-4EA3-8E22-322F1B8C004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FC2280E-DB69-44FC-9FA9-85DB9AD0BFA0}" type="presOf" srcId="{E99E207B-DEDB-4EA3-8E22-322F1B8C004B}" destId="{CFA83A42-5EFF-4EFE-9B66-2FD58F235541}" srcOrd="1" destOrd="0" presId="urn:microsoft.com/office/officeart/2005/8/layout/list1"/>
    <dgm:cxn modelId="{78177D0F-2F89-4826-AEC4-FB841FD1F790}" type="presOf" srcId="{E63C2153-95C7-4A9F-B34A-75CBFEF7E7AD}" destId="{5822A96A-9457-4B1A-849C-4DDA1C2E965E}" srcOrd="0" destOrd="0" presId="urn:microsoft.com/office/officeart/2005/8/layout/list1"/>
    <dgm:cxn modelId="{972F0536-93C3-4950-AE87-45F27DB7C6D3}" type="presOf" srcId="{9DE86746-3811-414D-8FAB-FE7450AC0675}" destId="{5CCB1993-FB81-4526-AAA2-11A08F0DA5D4}" srcOrd="0" destOrd="0" presId="urn:microsoft.com/office/officeart/2005/8/layout/list1"/>
    <dgm:cxn modelId="{EDBAEA64-4624-43B1-BF3F-8B3807FF1DAA}" type="presOf" srcId="{9DE86746-3811-414D-8FAB-FE7450AC0675}" destId="{CFB857C5-1D79-424B-83A1-1ECF858058E3}" srcOrd="1" destOrd="0" presId="urn:microsoft.com/office/officeart/2005/8/layout/list1"/>
    <dgm:cxn modelId="{43B6B546-F746-45A3-B911-4752E14F628D}" type="presOf" srcId="{CC7AFDFD-CDA8-4016-90BC-ECAC392A9A4E}" destId="{4234059C-E159-4B4B-90B3-182124D9D6F6}" srcOrd="1" destOrd="0" presId="urn:microsoft.com/office/officeart/2005/8/layout/list1"/>
    <dgm:cxn modelId="{4359F046-10F2-4154-B450-973082D78DF2}" type="presOf" srcId="{E99E207B-DEDB-4EA3-8E22-322F1B8C004B}" destId="{FD3B5969-572D-4220-BB98-BFE81657439C}" srcOrd="0" destOrd="0" presId="urn:microsoft.com/office/officeart/2005/8/layout/list1"/>
    <dgm:cxn modelId="{46650A6E-F153-4321-9E05-EA3B5188DF4C}" type="presOf" srcId="{CC7AFDFD-CDA8-4016-90BC-ECAC392A9A4E}" destId="{A4C9A632-84DD-4512-B9A3-F51631F8A349}" srcOrd="0" destOrd="0" presId="urn:microsoft.com/office/officeart/2005/8/layout/list1"/>
    <dgm:cxn modelId="{2CF7EF9A-A121-413D-9E70-280F1A5A4675}" srcId="{E63C2153-95C7-4A9F-B34A-75CBFEF7E7AD}" destId="{9DE86746-3811-414D-8FAB-FE7450AC0675}" srcOrd="0" destOrd="0" parTransId="{02C9DFB0-5048-4C2D-8BA1-5B5190298F44}" sibTransId="{1C564B75-0577-49F8-A088-F36B4759CF6A}"/>
    <dgm:cxn modelId="{6FCE41C5-ABEE-4FC9-940B-85DA5275DD9F}" srcId="{E63C2153-95C7-4A9F-B34A-75CBFEF7E7AD}" destId="{E99E207B-DEDB-4EA3-8E22-322F1B8C004B}" srcOrd="2" destOrd="0" parTransId="{D383E363-4898-43A4-A0EB-AAC0866A3C7B}" sibTransId="{682F75B7-4601-4FF6-AB82-CFE30374A0D0}"/>
    <dgm:cxn modelId="{4E0D00E8-1A1B-4E35-8646-046F6AD47EE7}" srcId="{E63C2153-95C7-4A9F-B34A-75CBFEF7E7AD}" destId="{CC7AFDFD-CDA8-4016-90BC-ECAC392A9A4E}" srcOrd="1" destOrd="0" parTransId="{5CFA2985-4816-49DD-A843-E4B45F3848FB}" sibTransId="{65FA29FC-82AE-4004-AC78-40CDDA5F31D2}"/>
    <dgm:cxn modelId="{4A0E1508-8DBF-46C2-A086-8DFF507BE530}" type="presParOf" srcId="{5822A96A-9457-4B1A-849C-4DDA1C2E965E}" destId="{30108132-1F43-4F1E-AF1D-0CB420B58FE3}" srcOrd="0" destOrd="0" presId="urn:microsoft.com/office/officeart/2005/8/layout/list1"/>
    <dgm:cxn modelId="{787AACEA-D9C6-4D3C-B02F-135C0E3335C5}" type="presParOf" srcId="{30108132-1F43-4F1E-AF1D-0CB420B58FE3}" destId="{5CCB1993-FB81-4526-AAA2-11A08F0DA5D4}" srcOrd="0" destOrd="0" presId="urn:microsoft.com/office/officeart/2005/8/layout/list1"/>
    <dgm:cxn modelId="{23352CA4-B774-44A5-8CE5-B9C5341F73E4}" type="presParOf" srcId="{30108132-1F43-4F1E-AF1D-0CB420B58FE3}" destId="{CFB857C5-1D79-424B-83A1-1ECF858058E3}" srcOrd="1" destOrd="0" presId="urn:microsoft.com/office/officeart/2005/8/layout/list1"/>
    <dgm:cxn modelId="{09974A47-2196-4F1F-A20B-2E1263A3E7E6}" type="presParOf" srcId="{5822A96A-9457-4B1A-849C-4DDA1C2E965E}" destId="{7088597A-93AC-4514-980D-C896DC53B91B}" srcOrd="1" destOrd="0" presId="urn:microsoft.com/office/officeart/2005/8/layout/list1"/>
    <dgm:cxn modelId="{61F515A5-1D68-464D-A430-6420E3044CB1}" type="presParOf" srcId="{5822A96A-9457-4B1A-849C-4DDA1C2E965E}" destId="{E19E69E4-117A-4E69-9641-C3A9FE0A47C1}" srcOrd="2" destOrd="0" presId="urn:microsoft.com/office/officeart/2005/8/layout/list1"/>
    <dgm:cxn modelId="{F984FB60-C962-4AC1-828A-9A5501693745}" type="presParOf" srcId="{5822A96A-9457-4B1A-849C-4DDA1C2E965E}" destId="{E1EF9AD8-79DD-4D5C-A336-5B038C4A099A}" srcOrd="3" destOrd="0" presId="urn:microsoft.com/office/officeart/2005/8/layout/list1"/>
    <dgm:cxn modelId="{1F745A5F-9FEE-4B7D-9BAA-8B1053DF7BF6}" type="presParOf" srcId="{5822A96A-9457-4B1A-849C-4DDA1C2E965E}" destId="{E63228EB-AE29-4C8E-9AF0-D8E27B2268A5}" srcOrd="4" destOrd="0" presId="urn:microsoft.com/office/officeart/2005/8/layout/list1"/>
    <dgm:cxn modelId="{FF7ACD67-B02B-47FD-8C49-2D4AC08D5382}" type="presParOf" srcId="{E63228EB-AE29-4C8E-9AF0-D8E27B2268A5}" destId="{A4C9A632-84DD-4512-B9A3-F51631F8A349}" srcOrd="0" destOrd="0" presId="urn:microsoft.com/office/officeart/2005/8/layout/list1"/>
    <dgm:cxn modelId="{3384F189-565D-4BDB-BF53-95383F5C13DD}" type="presParOf" srcId="{E63228EB-AE29-4C8E-9AF0-D8E27B2268A5}" destId="{4234059C-E159-4B4B-90B3-182124D9D6F6}" srcOrd="1" destOrd="0" presId="urn:microsoft.com/office/officeart/2005/8/layout/list1"/>
    <dgm:cxn modelId="{318672CA-36B2-4540-8D52-A22C5899BDB5}" type="presParOf" srcId="{5822A96A-9457-4B1A-849C-4DDA1C2E965E}" destId="{EF76ADEB-8AF0-4406-A2EB-ADE7AC5006A5}" srcOrd="5" destOrd="0" presId="urn:microsoft.com/office/officeart/2005/8/layout/list1"/>
    <dgm:cxn modelId="{7B22DDEF-CE76-4AA0-BD73-2D5353A642A9}" type="presParOf" srcId="{5822A96A-9457-4B1A-849C-4DDA1C2E965E}" destId="{AA892AE1-9E5A-4457-8868-54BC8E7F59E6}" srcOrd="6" destOrd="0" presId="urn:microsoft.com/office/officeart/2005/8/layout/list1"/>
    <dgm:cxn modelId="{5A7542E2-88BE-4957-B670-F3127A4D9393}" type="presParOf" srcId="{5822A96A-9457-4B1A-849C-4DDA1C2E965E}" destId="{21D8C8E7-5ABB-4424-94B9-F259DFE0DBE1}" srcOrd="7" destOrd="0" presId="urn:microsoft.com/office/officeart/2005/8/layout/list1"/>
    <dgm:cxn modelId="{0E0EEAFD-10A9-4E28-9145-437D670C559A}" type="presParOf" srcId="{5822A96A-9457-4B1A-849C-4DDA1C2E965E}" destId="{721C5D61-FBA1-4B72-874B-0E3F55DFDEDE}" srcOrd="8" destOrd="0" presId="urn:microsoft.com/office/officeart/2005/8/layout/list1"/>
    <dgm:cxn modelId="{47E01042-4B26-4536-B74D-E8BE6E5A9E11}" type="presParOf" srcId="{721C5D61-FBA1-4B72-874B-0E3F55DFDEDE}" destId="{FD3B5969-572D-4220-BB98-BFE81657439C}" srcOrd="0" destOrd="0" presId="urn:microsoft.com/office/officeart/2005/8/layout/list1"/>
    <dgm:cxn modelId="{27292DD6-2A3C-4707-B602-7EDFF8DAFE16}" type="presParOf" srcId="{721C5D61-FBA1-4B72-874B-0E3F55DFDEDE}" destId="{CFA83A42-5EFF-4EFE-9B66-2FD58F235541}" srcOrd="1" destOrd="0" presId="urn:microsoft.com/office/officeart/2005/8/layout/list1"/>
    <dgm:cxn modelId="{6D4A213D-ED13-4FC7-AFF3-D484DA1FF937}" type="presParOf" srcId="{5822A96A-9457-4B1A-849C-4DDA1C2E965E}" destId="{85D91EBA-710F-4B40-8F86-F9B2811BD608}" srcOrd="9" destOrd="0" presId="urn:microsoft.com/office/officeart/2005/8/layout/list1"/>
    <dgm:cxn modelId="{16F6634A-6928-44DB-9047-728F2CC745F9}" type="presParOf" srcId="{5822A96A-9457-4B1A-849C-4DDA1C2E965E}" destId="{5FD98735-B700-443D-8959-AC2EA1E1973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1001DFB-C7FE-458B-9C1B-FA5FC6B46F7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6546D9-7EED-4EDA-8ECE-E9827D2C9165}">
      <dgm:prSet phldrT="[Text]"/>
      <dgm:spPr>
        <a:solidFill>
          <a:srgbClr val="004D71"/>
        </a:solidFill>
      </dgm:spPr>
      <dgm:t>
        <a:bodyPr/>
        <a:lstStyle/>
        <a:p>
          <a:r>
            <a:rPr lang="en-US" dirty="0"/>
            <a:t>Broad Education-Focused Orgs</a:t>
          </a:r>
        </a:p>
      </dgm:t>
    </dgm:pt>
    <dgm:pt modelId="{6C94F259-AE49-4B6A-98E4-2F9727B64691}" type="parTrans" cxnId="{A29592C8-A5E8-4C35-AC46-0293C51C4CE8}">
      <dgm:prSet/>
      <dgm:spPr/>
      <dgm:t>
        <a:bodyPr/>
        <a:lstStyle/>
        <a:p>
          <a:endParaRPr lang="en-US"/>
        </a:p>
      </dgm:t>
    </dgm:pt>
    <dgm:pt modelId="{75D25223-43AC-4720-A1B9-6F95E503D39F}" type="sibTrans" cxnId="{A29592C8-A5E8-4C35-AC46-0293C51C4CE8}">
      <dgm:prSet/>
      <dgm:spPr/>
      <dgm:t>
        <a:bodyPr/>
        <a:lstStyle/>
        <a:p>
          <a:endParaRPr lang="en-US"/>
        </a:p>
      </dgm:t>
    </dgm:pt>
    <dgm:pt modelId="{05B65748-DBCC-4625-A528-95FDFAD8772C}">
      <dgm:prSet phldrT="[Text]"/>
      <dgm:spPr/>
      <dgm:t>
        <a:bodyPr/>
        <a:lstStyle/>
        <a:p>
          <a:r>
            <a:rPr lang="en-US" dirty="0"/>
            <a:t>Education Trust</a:t>
          </a:r>
        </a:p>
      </dgm:t>
    </dgm:pt>
    <dgm:pt modelId="{BB6C0778-B224-48C9-B638-545BFFB6A389}" type="parTrans" cxnId="{A6C91A80-6E5D-4D71-95C5-1940130233DF}">
      <dgm:prSet/>
      <dgm:spPr/>
      <dgm:t>
        <a:bodyPr/>
        <a:lstStyle/>
        <a:p>
          <a:endParaRPr lang="en-US"/>
        </a:p>
      </dgm:t>
    </dgm:pt>
    <dgm:pt modelId="{2C8BF184-5702-44B0-8C2A-5DDD1850152F}" type="sibTrans" cxnId="{A6C91A80-6E5D-4D71-95C5-1940130233DF}">
      <dgm:prSet/>
      <dgm:spPr/>
      <dgm:t>
        <a:bodyPr/>
        <a:lstStyle/>
        <a:p>
          <a:endParaRPr lang="en-US"/>
        </a:p>
      </dgm:t>
    </dgm:pt>
    <dgm:pt modelId="{5A478FA5-29DD-4DA2-A46B-77BB646636FE}">
      <dgm:prSet phldrT="[Text]"/>
      <dgm:spPr/>
      <dgm:t>
        <a:bodyPr/>
        <a:lstStyle/>
        <a:p>
          <a:r>
            <a:rPr lang="en-US" dirty="0"/>
            <a:t>Southern Education Foundation</a:t>
          </a:r>
        </a:p>
      </dgm:t>
    </dgm:pt>
    <dgm:pt modelId="{3229F242-E86E-4425-91A0-92B6C5653AA8}" type="parTrans" cxnId="{2F6A0399-60DB-4097-B5AE-B706735CF6B3}">
      <dgm:prSet/>
      <dgm:spPr/>
      <dgm:t>
        <a:bodyPr/>
        <a:lstStyle/>
        <a:p>
          <a:endParaRPr lang="en-US"/>
        </a:p>
      </dgm:t>
    </dgm:pt>
    <dgm:pt modelId="{F6785505-6D22-4B20-A372-02EDB6587946}" type="sibTrans" cxnId="{2F6A0399-60DB-4097-B5AE-B706735CF6B3}">
      <dgm:prSet/>
      <dgm:spPr/>
      <dgm:t>
        <a:bodyPr/>
        <a:lstStyle/>
        <a:p>
          <a:endParaRPr lang="en-US"/>
        </a:p>
      </dgm:t>
    </dgm:pt>
    <dgm:pt modelId="{863E548F-DB2A-4B2B-BA61-C96BD8961278}">
      <dgm:prSet phldrT="[Text]"/>
      <dgm:spPr>
        <a:solidFill>
          <a:srgbClr val="004D71"/>
        </a:solidFill>
      </dgm:spPr>
      <dgm:t>
        <a:bodyPr/>
        <a:lstStyle/>
        <a:p>
          <a:r>
            <a:rPr lang="en-US" dirty="0"/>
            <a:t>Fiscal Policy Orgs</a:t>
          </a:r>
        </a:p>
      </dgm:t>
    </dgm:pt>
    <dgm:pt modelId="{8506C822-057F-4BEB-B996-A9148704F73A}" type="parTrans" cxnId="{B1476B96-BEAA-43BF-8097-0D1EF5EEA484}">
      <dgm:prSet/>
      <dgm:spPr/>
      <dgm:t>
        <a:bodyPr/>
        <a:lstStyle/>
        <a:p>
          <a:endParaRPr lang="en-US"/>
        </a:p>
      </dgm:t>
    </dgm:pt>
    <dgm:pt modelId="{3732442D-BFD0-4160-833A-86B93F918248}" type="sibTrans" cxnId="{B1476B96-BEAA-43BF-8097-0D1EF5EEA484}">
      <dgm:prSet/>
      <dgm:spPr/>
      <dgm:t>
        <a:bodyPr/>
        <a:lstStyle/>
        <a:p>
          <a:endParaRPr lang="en-US"/>
        </a:p>
      </dgm:t>
    </dgm:pt>
    <dgm:pt modelId="{351EC14A-5426-464A-A79D-14C160D8A066}">
      <dgm:prSet phldrT="[Text]"/>
      <dgm:spPr/>
      <dgm:t>
        <a:bodyPr/>
        <a:lstStyle/>
        <a:p>
          <a:r>
            <a:rPr lang="en-US" dirty="0"/>
            <a:t>Center on Budget and Policy</a:t>
          </a:r>
        </a:p>
      </dgm:t>
    </dgm:pt>
    <dgm:pt modelId="{FB8BEFE9-4E9E-4200-9B7F-F2720DF590D1}" type="parTrans" cxnId="{A623D4AB-408F-486B-83DE-55D786A3F637}">
      <dgm:prSet/>
      <dgm:spPr/>
      <dgm:t>
        <a:bodyPr/>
        <a:lstStyle/>
        <a:p>
          <a:endParaRPr lang="en-US"/>
        </a:p>
      </dgm:t>
    </dgm:pt>
    <dgm:pt modelId="{CFAD4E61-04A2-4248-BEA8-A25AB91B1097}" type="sibTrans" cxnId="{A623D4AB-408F-486B-83DE-55D786A3F637}">
      <dgm:prSet/>
      <dgm:spPr/>
      <dgm:t>
        <a:bodyPr/>
        <a:lstStyle/>
        <a:p>
          <a:endParaRPr lang="en-US"/>
        </a:p>
      </dgm:t>
    </dgm:pt>
    <dgm:pt modelId="{2DBBBBD0-796F-4379-B806-1B7479500C30}">
      <dgm:prSet phldrT="[Text]"/>
      <dgm:spPr/>
      <dgm:t>
        <a:bodyPr/>
        <a:lstStyle/>
        <a:p>
          <a:r>
            <a:rPr lang="en-US" dirty="0"/>
            <a:t>State-affiliates (Sycamore Institute, GBPI, North Carolina Justice Center…)</a:t>
          </a:r>
        </a:p>
      </dgm:t>
    </dgm:pt>
    <dgm:pt modelId="{F6D961C6-B08D-4CAD-B729-08384C2A90BE}" type="parTrans" cxnId="{CA77DF79-FA85-4395-BBEB-3230A95312EC}">
      <dgm:prSet/>
      <dgm:spPr/>
      <dgm:t>
        <a:bodyPr/>
        <a:lstStyle/>
        <a:p>
          <a:endParaRPr lang="en-US"/>
        </a:p>
      </dgm:t>
    </dgm:pt>
    <dgm:pt modelId="{23BAD707-DFAA-4FBF-9ED9-5B2266AEF1EE}" type="sibTrans" cxnId="{CA77DF79-FA85-4395-BBEB-3230A95312EC}">
      <dgm:prSet/>
      <dgm:spPr/>
      <dgm:t>
        <a:bodyPr/>
        <a:lstStyle/>
        <a:p>
          <a:endParaRPr lang="en-US"/>
        </a:p>
      </dgm:t>
    </dgm:pt>
    <dgm:pt modelId="{617957CE-0DA6-45F1-ADBE-F0D0ADFA425F}">
      <dgm:prSet phldrT="[Text]"/>
      <dgm:spPr>
        <a:solidFill>
          <a:srgbClr val="004D71"/>
        </a:solidFill>
      </dgm:spPr>
      <dgm:t>
        <a:bodyPr/>
        <a:lstStyle/>
        <a:p>
          <a:r>
            <a:rPr lang="en-US" dirty="0"/>
            <a:t>Research to Support State Policy</a:t>
          </a:r>
        </a:p>
      </dgm:t>
    </dgm:pt>
    <dgm:pt modelId="{C34070EE-14E8-4033-AB4A-FD801E6AF1EB}" type="parTrans" cxnId="{94E4208D-054A-4DF3-9CFB-AD4735FE3090}">
      <dgm:prSet/>
      <dgm:spPr/>
      <dgm:t>
        <a:bodyPr/>
        <a:lstStyle/>
        <a:p>
          <a:endParaRPr lang="en-US"/>
        </a:p>
      </dgm:t>
    </dgm:pt>
    <dgm:pt modelId="{AE5A2E1E-4625-47DC-8C9D-0A4D74197237}" type="sibTrans" cxnId="{94E4208D-054A-4DF3-9CFB-AD4735FE3090}">
      <dgm:prSet/>
      <dgm:spPr/>
      <dgm:t>
        <a:bodyPr/>
        <a:lstStyle/>
        <a:p>
          <a:endParaRPr lang="en-US"/>
        </a:p>
      </dgm:t>
    </dgm:pt>
    <dgm:pt modelId="{02AA30A0-D103-408C-AD59-AF00139644A2}">
      <dgm:prSet phldrT="[Text]"/>
      <dgm:spPr/>
      <dgm:t>
        <a:bodyPr/>
        <a:lstStyle/>
        <a:p>
          <a:r>
            <a:rPr lang="en-US" dirty="0"/>
            <a:t>Cost studies</a:t>
          </a:r>
        </a:p>
      </dgm:t>
    </dgm:pt>
    <dgm:pt modelId="{55D76725-0AA6-4DC6-B92B-A3323E90177A}" type="parTrans" cxnId="{B2CEF470-3E67-4E51-B22C-2CA4CE67B930}">
      <dgm:prSet/>
      <dgm:spPr/>
      <dgm:t>
        <a:bodyPr/>
        <a:lstStyle/>
        <a:p>
          <a:endParaRPr lang="en-US"/>
        </a:p>
      </dgm:t>
    </dgm:pt>
    <dgm:pt modelId="{4640A24A-ABDD-4ACD-9FD1-B8A6FF289E0D}" type="sibTrans" cxnId="{B2CEF470-3E67-4E51-B22C-2CA4CE67B930}">
      <dgm:prSet/>
      <dgm:spPr/>
      <dgm:t>
        <a:bodyPr/>
        <a:lstStyle/>
        <a:p>
          <a:endParaRPr lang="en-US"/>
        </a:p>
      </dgm:t>
    </dgm:pt>
    <dgm:pt modelId="{C2C599A4-E810-4226-9523-44F6031EE1EC}">
      <dgm:prSet phldrT="[Text]"/>
      <dgm:spPr/>
      <dgm:t>
        <a:bodyPr/>
        <a:lstStyle/>
        <a:p>
          <a:r>
            <a:rPr lang="en-US" dirty="0"/>
            <a:t>APA, AIR, </a:t>
          </a:r>
          <a:r>
            <a:rPr lang="en-US" dirty="0" err="1"/>
            <a:t>Picus</a:t>
          </a:r>
          <a:r>
            <a:rPr lang="en-US" dirty="0"/>
            <a:t> &amp; </a:t>
          </a:r>
          <a:r>
            <a:rPr lang="en-US" dirty="0" err="1"/>
            <a:t>Odden</a:t>
          </a:r>
          <a:endParaRPr lang="en-US" dirty="0"/>
        </a:p>
      </dgm:t>
    </dgm:pt>
    <dgm:pt modelId="{6B55ECF0-3ACC-4034-9F95-33A07CFCFAC7}" type="parTrans" cxnId="{A76C68C7-052A-4344-B2E1-25D085D0FCB5}">
      <dgm:prSet/>
      <dgm:spPr/>
      <dgm:t>
        <a:bodyPr/>
        <a:lstStyle/>
        <a:p>
          <a:endParaRPr lang="en-US"/>
        </a:p>
      </dgm:t>
    </dgm:pt>
    <dgm:pt modelId="{4B38AD38-0431-46D5-9838-2AA4B4B2C2BC}" type="sibTrans" cxnId="{A76C68C7-052A-4344-B2E1-25D085D0FCB5}">
      <dgm:prSet/>
      <dgm:spPr/>
      <dgm:t>
        <a:bodyPr/>
        <a:lstStyle/>
        <a:p>
          <a:endParaRPr lang="en-US"/>
        </a:p>
      </dgm:t>
    </dgm:pt>
    <dgm:pt modelId="{5CB79564-0421-41B2-AF4A-5D8E9C292D9B}">
      <dgm:prSet phldrT="[Text]"/>
      <dgm:spPr/>
      <dgm:t>
        <a:bodyPr/>
        <a:lstStyle/>
        <a:p>
          <a:r>
            <a:rPr lang="en-US" dirty="0"/>
            <a:t>Learning Policy Institute</a:t>
          </a:r>
        </a:p>
      </dgm:t>
    </dgm:pt>
    <dgm:pt modelId="{F0C786CB-BA71-434F-8483-55E759D93BA1}" type="parTrans" cxnId="{70EBCFD9-3018-491D-BECE-EE321844270B}">
      <dgm:prSet/>
      <dgm:spPr/>
      <dgm:t>
        <a:bodyPr/>
        <a:lstStyle/>
        <a:p>
          <a:endParaRPr lang="en-US"/>
        </a:p>
      </dgm:t>
    </dgm:pt>
    <dgm:pt modelId="{CCC0FC19-017C-449B-8E4A-413AC35A170E}" type="sibTrans" cxnId="{70EBCFD9-3018-491D-BECE-EE321844270B}">
      <dgm:prSet/>
      <dgm:spPr/>
      <dgm:t>
        <a:bodyPr/>
        <a:lstStyle/>
        <a:p>
          <a:endParaRPr lang="en-US"/>
        </a:p>
      </dgm:t>
    </dgm:pt>
    <dgm:pt modelId="{12AE7C74-B61B-47F2-A647-6D5CB5C5CD7F}" type="pres">
      <dgm:prSet presAssocID="{21001DFB-C7FE-458B-9C1B-FA5FC6B46F79}" presName="Name0" presStyleCnt="0">
        <dgm:presLayoutVars>
          <dgm:dir/>
          <dgm:animLvl val="lvl"/>
          <dgm:resizeHandles val="exact"/>
        </dgm:presLayoutVars>
      </dgm:prSet>
      <dgm:spPr/>
    </dgm:pt>
    <dgm:pt modelId="{848605D9-25BB-4EC7-BF7F-FD13FC810D1A}" type="pres">
      <dgm:prSet presAssocID="{076546D9-7EED-4EDA-8ECE-E9827D2C9165}" presName="linNode" presStyleCnt="0"/>
      <dgm:spPr/>
    </dgm:pt>
    <dgm:pt modelId="{D9328274-5000-4540-88D6-42F2A7852EA2}" type="pres">
      <dgm:prSet presAssocID="{076546D9-7EED-4EDA-8ECE-E9827D2C9165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46EF3C5F-CEEC-4AB6-8E7C-6182DAED6F03}" type="pres">
      <dgm:prSet presAssocID="{076546D9-7EED-4EDA-8ECE-E9827D2C9165}" presName="descendantText" presStyleLbl="alignAccFollowNode1" presStyleIdx="0" presStyleCnt="3">
        <dgm:presLayoutVars>
          <dgm:bulletEnabled val="1"/>
        </dgm:presLayoutVars>
      </dgm:prSet>
      <dgm:spPr/>
    </dgm:pt>
    <dgm:pt modelId="{A1F02219-91C4-4C35-8617-2980C118B129}" type="pres">
      <dgm:prSet presAssocID="{75D25223-43AC-4720-A1B9-6F95E503D39F}" presName="sp" presStyleCnt="0"/>
      <dgm:spPr/>
    </dgm:pt>
    <dgm:pt modelId="{1C3F3043-17AD-43AB-9596-6D84114DD23F}" type="pres">
      <dgm:prSet presAssocID="{863E548F-DB2A-4B2B-BA61-C96BD8961278}" presName="linNode" presStyleCnt="0"/>
      <dgm:spPr/>
    </dgm:pt>
    <dgm:pt modelId="{E8835C5B-1566-4520-8522-96B5E77FE43A}" type="pres">
      <dgm:prSet presAssocID="{863E548F-DB2A-4B2B-BA61-C96BD8961278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F374F652-4E1D-48EB-B60A-38EF22D11CC5}" type="pres">
      <dgm:prSet presAssocID="{863E548F-DB2A-4B2B-BA61-C96BD8961278}" presName="descendantText" presStyleLbl="alignAccFollowNode1" presStyleIdx="1" presStyleCnt="3">
        <dgm:presLayoutVars>
          <dgm:bulletEnabled val="1"/>
        </dgm:presLayoutVars>
      </dgm:prSet>
      <dgm:spPr/>
    </dgm:pt>
    <dgm:pt modelId="{033951DA-5CBD-48F3-8F60-CE2D17AC9246}" type="pres">
      <dgm:prSet presAssocID="{3732442D-BFD0-4160-833A-86B93F918248}" presName="sp" presStyleCnt="0"/>
      <dgm:spPr/>
    </dgm:pt>
    <dgm:pt modelId="{66EB42E5-6774-4532-A7DE-CBC2C11F3996}" type="pres">
      <dgm:prSet presAssocID="{617957CE-0DA6-45F1-ADBE-F0D0ADFA425F}" presName="linNode" presStyleCnt="0"/>
      <dgm:spPr/>
    </dgm:pt>
    <dgm:pt modelId="{FAD6632F-467D-439B-A890-99B15F61E0B3}" type="pres">
      <dgm:prSet presAssocID="{617957CE-0DA6-45F1-ADBE-F0D0ADFA425F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65D37E32-E5A2-4459-9950-FF9B76CBE09C}" type="pres">
      <dgm:prSet presAssocID="{617957CE-0DA6-45F1-ADBE-F0D0ADFA425F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A1495926-C58E-4152-AB89-F366D6177499}" type="presOf" srcId="{351EC14A-5426-464A-A79D-14C160D8A066}" destId="{F374F652-4E1D-48EB-B60A-38EF22D11CC5}" srcOrd="0" destOrd="0" presId="urn:microsoft.com/office/officeart/2005/8/layout/vList5"/>
    <dgm:cxn modelId="{3033A231-2F6E-4BF6-B015-D41C5B32F0AD}" type="presOf" srcId="{076546D9-7EED-4EDA-8ECE-E9827D2C9165}" destId="{D9328274-5000-4540-88D6-42F2A7852EA2}" srcOrd="0" destOrd="0" presId="urn:microsoft.com/office/officeart/2005/8/layout/vList5"/>
    <dgm:cxn modelId="{DB4BDB3D-1814-4344-B5FE-57E366A4430D}" type="presOf" srcId="{05B65748-DBCC-4625-A528-95FDFAD8772C}" destId="{46EF3C5F-CEEC-4AB6-8E7C-6182DAED6F03}" srcOrd="0" destOrd="0" presId="urn:microsoft.com/office/officeart/2005/8/layout/vList5"/>
    <dgm:cxn modelId="{1988CC50-4C47-46BF-B4A7-C2E6926FD858}" type="presOf" srcId="{5CB79564-0421-41B2-AF4A-5D8E9C292D9B}" destId="{46EF3C5F-CEEC-4AB6-8E7C-6182DAED6F03}" srcOrd="0" destOrd="1" presId="urn:microsoft.com/office/officeart/2005/8/layout/vList5"/>
    <dgm:cxn modelId="{B2CEF470-3E67-4E51-B22C-2CA4CE67B930}" srcId="{617957CE-0DA6-45F1-ADBE-F0D0ADFA425F}" destId="{02AA30A0-D103-408C-AD59-AF00139644A2}" srcOrd="0" destOrd="0" parTransId="{55D76725-0AA6-4DC6-B92B-A3323E90177A}" sibTransId="{4640A24A-ABDD-4ACD-9FD1-B8A6FF289E0D}"/>
    <dgm:cxn modelId="{2E7D5854-115D-49DB-B0DE-BF0E07913E43}" type="presOf" srcId="{C2C599A4-E810-4226-9523-44F6031EE1EC}" destId="{65D37E32-E5A2-4459-9950-FF9B76CBE09C}" srcOrd="0" destOrd="1" presId="urn:microsoft.com/office/officeart/2005/8/layout/vList5"/>
    <dgm:cxn modelId="{693DD978-1604-4C4C-B6B9-83EA28D4B32E}" type="presOf" srcId="{21001DFB-C7FE-458B-9C1B-FA5FC6B46F79}" destId="{12AE7C74-B61B-47F2-A647-6D5CB5C5CD7F}" srcOrd="0" destOrd="0" presId="urn:microsoft.com/office/officeart/2005/8/layout/vList5"/>
    <dgm:cxn modelId="{CA77DF79-FA85-4395-BBEB-3230A95312EC}" srcId="{863E548F-DB2A-4B2B-BA61-C96BD8961278}" destId="{2DBBBBD0-796F-4379-B806-1B7479500C30}" srcOrd="1" destOrd="0" parTransId="{F6D961C6-B08D-4CAD-B729-08384C2A90BE}" sibTransId="{23BAD707-DFAA-4FBF-9ED9-5B2266AEF1EE}"/>
    <dgm:cxn modelId="{F12DC25A-36DD-4A70-9FCD-9F07DEC13BFB}" type="presOf" srcId="{5A478FA5-29DD-4DA2-A46B-77BB646636FE}" destId="{46EF3C5F-CEEC-4AB6-8E7C-6182DAED6F03}" srcOrd="0" destOrd="2" presId="urn:microsoft.com/office/officeart/2005/8/layout/vList5"/>
    <dgm:cxn modelId="{A6C91A80-6E5D-4D71-95C5-1940130233DF}" srcId="{076546D9-7EED-4EDA-8ECE-E9827D2C9165}" destId="{05B65748-DBCC-4625-A528-95FDFAD8772C}" srcOrd="0" destOrd="0" parTransId="{BB6C0778-B224-48C9-B638-545BFFB6A389}" sibTransId="{2C8BF184-5702-44B0-8C2A-5DDD1850152F}"/>
    <dgm:cxn modelId="{94E4208D-054A-4DF3-9CFB-AD4735FE3090}" srcId="{21001DFB-C7FE-458B-9C1B-FA5FC6B46F79}" destId="{617957CE-0DA6-45F1-ADBE-F0D0ADFA425F}" srcOrd="2" destOrd="0" parTransId="{C34070EE-14E8-4033-AB4A-FD801E6AF1EB}" sibTransId="{AE5A2E1E-4625-47DC-8C9D-0A4D74197237}"/>
    <dgm:cxn modelId="{B1476B96-BEAA-43BF-8097-0D1EF5EEA484}" srcId="{21001DFB-C7FE-458B-9C1B-FA5FC6B46F79}" destId="{863E548F-DB2A-4B2B-BA61-C96BD8961278}" srcOrd="1" destOrd="0" parTransId="{8506C822-057F-4BEB-B996-A9148704F73A}" sibTransId="{3732442D-BFD0-4160-833A-86B93F918248}"/>
    <dgm:cxn modelId="{2F6A0399-60DB-4097-B5AE-B706735CF6B3}" srcId="{076546D9-7EED-4EDA-8ECE-E9827D2C9165}" destId="{5A478FA5-29DD-4DA2-A46B-77BB646636FE}" srcOrd="2" destOrd="0" parTransId="{3229F242-E86E-4425-91A0-92B6C5653AA8}" sibTransId="{F6785505-6D22-4B20-A372-02EDB6587946}"/>
    <dgm:cxn modelId="{0F01BEA4-9DB8-451F-A9A4-218850EBA2B9}" type="presOf" srcId="{863E548F-DB2A-4B2B-BA61-C96BD8961278}" destId="{E8835C5B-1566-4520-8522-96B5E77FE43A}" srcOrd="0" destOrd="0" presId="urn:microsoft.com/office/officeart/2005/8/layout/vList5"/>
    <dgm:cxn modelId="{A623D4AB-408F-486B-83DE-55D786A3F637}" srcId="{863E548F-DB2A-4B2B-BA61-C96BD8961278}" destId="{351EC14A-5426-464A-A79D-14C160D8A066}" srcOrd="0" destOrd="0" parTransId="{FB8BEFE9-4E9E-4200-9B7F-F2720DF590D1}" sibTransId="{CFAD4E61-04A2-4248-BEA8-A25AB91B1097}"/>
    <dgm:cxn modelId="{A76C68C7-052A-4344-B2E1-25D085D0FCB5}" srcId="{617957CE-0DA6-45F1-ADBE-F0D0ADFA425F}" destId="{C2C599A4-E810-4226-9523-44F6031EE1EC}" srcOrd="1" destOrd="0" parTransId="{6B55ECF0-3ACC-4034-9F95-33A07CFCFAC7}" sibTransId="{4B38AD38-0431-46D5-9838-2AA4B4B2C2BC}"/>
    <dgm:cxn modelId="{A29592C8-A5E8-4C35-AC46-0293C51C4CE8}" srcId="{21001DFB-C7FE-458B-9C1B-FA5FC6B46F79}" destId="{076546D9-7EED-4EDA-8ECE-E9827D2C9165}" srcOrd="0" destOrd="0" parTransId="{6C94F259-AE49-4B6A-98E4-2F9727B64691}" sibTransId="{75D25223-43AC-4720-A1B9-6F95E503D39F}"/>
    <dgm:cxn modelId="{314967D8-096B-4BA4-A25B-9670352E65F8}" type="presOf" srcId="{2DBBBBD0-796F-4379-B806-1B7479500C30}" destId="{F374F652-4E1D-48EB-B60A-38EF22D11CC5}" srcOrd="0" destOrd="1" presId="urn:microsoft.com/office/officeart/2005/8/layout/vList5"/>
    <dgm:cxn modelId="{70EBCFD9-3018-491D-BECE-EE321844270B}" srcId="{076546D9-7EED-4EDA-8ECE-E9827D2C9165}" destId="{5CB79564-0421-41B2-AF4A-5D8E9C292D9B}" srcOrd="1" destOrd="0" parTransId="{F0C786CB-BA71-434F-8483-55E759D93BA1}" sibTransId="{CCC0FC19-017C-449B-8E4A-413AC35A170E}"/>
    <dgm:cxn modelId="{031771E6-2011-4696-AC8D-6602A3EB55A4}" type="presOf" srcId="{02AA30A0-D103-408C-AD59-AF00139644A2}" destId="{65D37E32-E5A2-4459-9950-FF9B76CBE09C}" srcOrd="0" destOrd="0" presId="urn:microsoft.com/office/officeart/2005/8/layout/vList5"/>
    <dgm:cxn modelId="{325D17E7-66F4-4E23-ACDD-1C07466ACF6A}" type="presOf" srcId="{617957CE-0DA6-45F1-ADBE-F0D0ADFA425F}" destId="{FAD6632F-467D-439B-A890-99B15F61E0B3}" srcOrd="0" destOrd="0" presId="urn:microsoft.com/office/officeart/2005/8/layout/vList5"/>
    <dgm:cxn modelId="{34E37515-4C00-4EDB-8039-A56EEBBF3975}" type="presParOf" srcId="{12AE7C74-B61B-47F2-A647-6D5CB5C5CD7F}" destId="{848605D9-25BB-4EC7-BF7F-FD13FC810D1A}" srcOrd="0" destOrd="0" presId="urn:microsoft.com/office/officeart/2005/8/layout/vList5"/>
    <dgm:cxn modelId="{D86F11B7-624C-4EF4-8B8E-7C7D50F06044}" type="presParOf" srcId="{848605D9-25BB-4EC7-BF7F-FD13FC810D1A}" destId="{D9328274-5000-4540-88D6-42F2A7852EA2}" srcOrd="0" destOrd="0" presId="urn:microsoft.com/office/officeart/2005/8/layout/vList5"/>
    <dgm:cxn modelId="{2D7F8C48-B377-489B-BF63-9C49EF0936F7}" type="presParOf" srcId="{848605D9-25BB-4EC7-BF7F-FD13FC810D1A}" destId="{46EF3C5F-CEEC-4AB6-8E7C-6182DAED6F03}" srcOrd="1" destOrd="0" presId="urn:microsoft.com/office/officeart/2005/8/layout/vList5"/>
    <dgm:cxn modelId="{113C96E2-0ACF-4483-896D-81C85C96D5BB}" type="presParOf" srcId="{12AE7C74-B61B-47F2-A647-6D5CB5C5CD7F}" destId="{A1F02219-91C4-4C35-8617-2980C118B129}" srcOrd="1" destOrd="0" presId="urn:microsoft.com/office/officeart/2005/8/layout/vList5"/>
    <dgm:cxn modelId="{88F4E5AA-FCAB-4262-8923-7D10971B002F}" type="presParOf" srcId="{12AE7C74-B61B-47F2-A647-6D5CB5C5CD7F}" destId="{1C3F3043-17AD-43AB-9596-6D84114DD23F}" srcOrd="2" destOrd="0" presId="urn:microsoft.com/office/officeart/2005/8/layout/vList5"/>
    <dgm:cxn modelId="{C1CD8D65-13C1-4432-81FD-F5895B285EB8}" type="presParOf" srcId="{1C3F3043-17AD-43AB-9596-6D84114DD23F}" destId="{E8835C5B-1566-4520-8522-96B5E77FE43A}" srcOrd="0" destOrd="0" presId="urn:microsoft.com/office/officeart/2005/8/layout/vList5"/>
    <dgm:cxn modelId="{456D2989-504E-4741-A598-ABD2B0A4458F}" type="presParOf" srcId="{1C3F3043-17AD-43AB-9596-6D84114DD23F}" destId="{F374F652-4E1D-48EB-B60A-38EF22D11CC5}" srcOrd="1" destOrd="0" presId="urn:microsoft.com/office/officeart/2005/8/layout/vList5"/>
    <dgm:cxn modelId="{77FBE761-2547-4C4E-A8D8-2FD81578DCE5}" type="presParOf" srcId="{12AE7C74-B61B-47F2-A647-6D5CB5C5CD7F}" destId="{033951DA-5CBD-48F3-8F60-CE2D17AC9246}" srcOrd="3" destOrd="0" presId="urn:microsoft.com/office/officeart/2005/8/layout/vList5"/>
    <dgm:cxn modelId="{72F900E7-21C8-4925-ADC6-19701E246F48}" type="presParOf" srcId="{12AE7C74-B61B-47F2-A647-6D5CB5C5CD7F}" destId="{66EB42E5-6774-4532-A7DE-CBC2C11F3996}" srcOrd="4" destOrd="0" presId="urn:microsoft.com/office/officeart/2005/8/layout/vList5"/>
    <dgm:cxn modelId="{52E13E0B-4741-4827-8521-6A061356CA6B}" type="presParOf" srcId="{66EB42E5-6774-4532-A7DE-CBC2C11F3996}" destId="{FAD6632F-467D-439B-A890-99B15F61E0B3}" srcOrd="0" destOrd="0" presId="urn:microsoft.com/office/officeart/2005/8/layout/vList5"/>
    <dgm:cxn modelId="{A3CFAEA0-9BF5-49EE-852A-B325D27D154A}" type="presParOf" srcId="{66EB42E5-6774-4532-A7DE-CBC2C11F3996}" destId="{65D37E32-E5A2-4459-9950-FF9B76CBE09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1001DFB-C7FE-458B-9C1B-FA5FC6B46F7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6546D9-7EED-4EDA-8ECE-E9827D2C9165}">
      <dgm:prSet phldrT="[Text]"/>
      <dgm:spPr>
        <a:solidFill>
          <a:srgbClr val="004D71"/>
        </a:solidFill>
      </dgm:spPr>
      <dgm:t>
        <a:bodyPr/>
        <a:lstStyle/>
        <a:p>
          <a:r>
            <a:rPr lang="en-US" dirty="0"/>
            <a:t>National/multistate advocacy networks</a:t>
          </a:r>
        </a:p>
      </dgm:t>
    </dgm:pt>
    <dgm:pt modelId="{6C94F259-AE49-4B6A-98E4-2F9727B64691}" type="parTrans" cxnId="{A29592C8-A5E8-4C35-AC46-0293C51C4CE8}">
      <dgm:prSet/>
      <dgm:spPr/>
      <dgm:t>
        <a:bodyPr/>
        <a:lstStyle/>
        <a:p>
          <a:endParaRPr lang="en-US"/>
        </a:p>
      </dgm:t>
    </dgm:pt>
    <dgm:pt modelId="{75D25223-43AC-4720-A1B9-6F95E503D39F}" type="sibTrans" cxnId="{A29592C8-A5E8-4C35-AC46-0293C51C4CE8}">
      <dgm:prSet/>
      <dgm:spPr/>
      <dgm:t>
        <a:bodyPr/>
        <a:lstStyle/>
        <a:p>
          <a:endParaRPr lang="en-US"/>
        </a:p>
      </dgm:t>
    </dgm:pt>
    <dgm:pt modelId="{05B65748-DBCC-4625-A528-95FDFAD8772C}">
      <dgm:prSet phldrT="[Text]"/>
      <dgm:spPr/>
      <dgm:t>
        <a:bodyPr/>
        <a:lstStyle/>
        <a:p>
          <a:r>
            <a:rPr lang="en-US" dirty="0"/>
            <a:t>Partnership for the Future of Learning</a:t>
          </a:r>
        </a:p>
      </dgm:t>
    </dgm:pt>
    <dgm:pt modelId="{BB6C0778-B224-48C9-B638-545BFFB6A389}" type="parTrans" cxnId="{A6C91A80-6E5D-4D71-95C5-1940130233DF}">
      <dgm:prSet/>
      <dgm:spPr/>
      <dgm:t>
        <a:bodyPr/>
        <a:lstStyle/>
        <a:p>
          <a:endParaRPr lang="en-US"/>
        </a:p>
      </dgm:t>
    </dgm:pt>
    <dgm:pt modelId="{2C8BF184-5702-44B0-8C2A-5DDD1850152F}" type="sibTrans" cxnId="{A6C91A80-6E5D-4D71-95C5-1940130233DF}">
      <dgm:prSet/>
      <dgm:spPr/>
      <dgm:t>
        <a:bodyPr/>
        <a:lstStyle/>
        <a:p>
          <a:endParaRPr lang="en-US"/>
        </a:p>
      </dgm:t>
    </dgm:pt>
    <dgm:pt modelId="{863E548F-DB2A-4B2B-BA61-C96BD8961278}">
      <dgm:prSet phldrT="[Text]"/>
      <dgm:spPr>
        <a:solidFill>
          <a:srgbClr val="004D71"/>
        </a:solidFill>
      </dgm:spPr>
      <dgm:t>
        <a:bodyPr/>
        <a:lstStyle/>
        <a:p>
          <a:r>
            <a:rPr lang="en-US" dirty="0"/>
            <a:t>Litigation</a:t>
          </a:r>
        </a:p>
      </dgm:t>
    </dgm:pt>
    <dgm:pt modelId="{8506C822-057F-4BEB-B996-A9148704F73A}" type="parTrans" cxnId="{B1476B96-BEAA-43BF-8097-0D1EF5EEA484}">
      <dgm:prSet/>
      <dgm:spPr/>
      <dgm:t>
        <a:bodyPr/>
        <a:lstStyle/>
        <a:p>
          <a:endParaRPr lang="en-US"/>
        </a:p>
      </dgm:t>
    </dgm:pt>
    <dgm:pt modelId="{3732442D-BFD0-4160-833A-86B93F918248}" type="sibTrans" cxnId="{B1476B96-BEAA-43BF-8097-0D1EF5EEA484}">
      <dgm:prSet/>
      <dgm:spPr/>
      <dgm:t>
        <a:bodyPr/>
        <a:lstStyle/>
        <a:p>
          <a:endParaRPr lang="en-US"/>
        </a:p>
      </dgm:t>
    </dgm:pt>
    <dgm:pt modelId="{351EC14A-5426-464A-A79D-14C160D8A066}">
      <dgm:prSet phldrT="[Text]"/>
      <dgm:spPr/>
      <dgm:t>
        <a:bodyPr/>
        <a:lstStyle/>
        <a:p>
          <a:r>
            <a:rPr lang="en-US" dirty="0"/>
            <a:t>Largely state focused </a:t>
          </a:r>
        </a:p>
      </dgm:t>
    </dgm:pt>
    <dgm:pt modelId="{FB8BEFE9-4E9E-4200-9B7F-F2720DF590D1}" type="parTrans" cxnId="{A623D4AB-408F-486B-83DE-55D786A3F637}">
      <dgm:prSet/>
      <dgm:spPr/>
      <dgm:t>
        <a:bodyPr/>
        <a:lstStyle/>
        <a:p>
          <a:endParaRPr lang="en-US"/>
        </a:p>
      </dgm:t>
    </dgm:pt>
    <dgm:pt modelId="{CFAD4E61-04A2-4248-BEA8-A25AB91B1097}" type="sibTrans" cxnId="{A623D4AB-408F-486B-83DE-55D786A3F637}">
      <dgm:prSet/>
      <dgm:spPr/>
      <dgm:t>
        <a:bodyPr/>
        <a:lstStyle/>
        <a:p>
          <a:endParaRPr lang="en-US"/>
        </a:p>
      </dgm:t>
    </dgm:pt>
    <dgm:pt modelId="{2DBBBBD0-796F-4379-B806-1B7479500C30}">
      <dgm:prSet phldrT="[Text]"/>
      <dgm:spPr/>
      <dgm:t>
        <a:bodyPr/>
        <a:lstStyle/>
        <a:p>
          <a:r>
            <a:rPr lang="en-US" dirty="0"/>
            <a:t>ELC growing as national org</a:t>
          </a:r>
        </a:p>
      </dgm:t>
    </dgm:pt>
    <dgm:pt modelId="{F6D961C6-B08D-4CAD-B729-08384C2A90BE}" type="parTrans" cxnId="{CA77DF79-FA85-4395-BBEB-3230A95312EC}">
      <dgm:prSet/>
      <dgm:spPr/>
      <dgm:t>
        <a:bodyPr/>
        <a:lstStyle/>
        <a:p>
          <a:endParaRPr lang="en-US"/>
        </a:p>
      </dgm:t>
    </dgm:pt>
    <dgm:pt modelId="{23BAD707-DFAA-4FBF-9ED9-5B2266AEF1EE}" type="sibTrans" cxnId="{CA77DF79-FA85-4395-BBEB-3230A95312EC}">
      <dgm:prSet/>
      <dgm:spPr/>
      <dgm:t>
        <a:bodyPr/>
        <a:lstStyle/>
        <a:p>
          <a:endParaRPr lang="en-US"/>
        </a:p>
      </dgm:t>
    </dgm:pt>
    <dgm:pt modelId="{0DFA3558-8B86-42BB-B8A0-AC6F6905F33E}">
      <dgm:prSet phldrT="[Text]"/>
      <dgm:spPr/>
      <dgm:t>
        <a:bodyPr/>
        <a:lstStyle/>
        <a:p>
          <a:r>
            <a:rPr lang="en-US" dirty="0"/>
            <a:t>Education Civil Rights Alliance</a:t>
          </a:r>
        </a:p>
      </dgm:t>
    </dgm:pt>
    <dgm:pt modelId="{080E19BB-BEBB-4B6F-A749-5873716B3330}" type="parTrans" cxnId="{BE19A7E2-81A2-4201-A5DC-DEBCC6F23C1A}">
      <dgm:prSet/>
      <dgm:spPr/>
      <dgm:t>
        <a:bodyPr/>
        <a:lstStyle/>
        <a:p>
          <a:endParaRPr lang="en-US"/>
        </a:p>
      </dgm:t>
    </dgm:pt>
    <dgm:pt modelId="{78E60AFE-FAF0-4831-9910-5733CB245C22}" type="sibTrans" cxnId="{BE19A7E2-81A2-4201-A5DC-DEBCC6F23C1A}">
      <dgm:prSet/>
      <dgm:spPr/>
      <dgm:t>
        <a:bodyPr/>
        <a:lstStyle/>
        <a:p>
          <a:endParaRPr lang="en-US"/>
        </a:p>
      </dgm:t>
    </dgm:pt>
    <dgm:pt modelId="{6EED7E4C-407F-4283-998A-885E784064F8}">
      <dgm:prSet phldrT="[Text]"/>
      <dgm:spPr/>
      <dgm:t>
        <a:bodyPr/>
        <a:lstStyle/>
        <a:p>
          <a:r>
            <a:rPr lang="en-US" dirty="0"/>
            <a:t>Coalition for Community Schools</a:t>
          </a:r>
        </a:p>
      </dgm:t>
    </dgm:pt>
    <dgm:pt modelId="{B0932559-41BF-401A-AB7B-DBFDA177E150}" type="parTrans" cxnId="{2845D3C8-1DB0-4923-A99C-EB10AF10D786}">
      <dgm:prSet/>
      <dgm:spPr/>
      <dgm:t>
        <a:bodyPr/>
        <a:lstStyle/>
        <a:p>
          <a:endParaRPr lang="en-US"/>
        </a:p>
      </dgm:t>
    </dgm:pt>
    <dgm:pt modelId="{34DDFB2F-DEEC-4BD7-8C1C-6F3ADA983D10}" type="sibTrans" cxnId="{2845D3C8-1DB0-4923-A99C-EB10AF10D786}">
      <dgm:prSet/>
      <dgm:spPr/>
      <dgm:t>
        <a:bodyPr/>
        <a:lstStyle/>
        <a:p>
          <a:endParaRPr lang="en-US"/>
        </a:p>
      </dgm:t>
    </dgm:pt>
    <dgm:pt modelId="{12AE7C74-B61B-47F2-A647-6D5CB5C5CD7F}" type="pres">
      <dgm:prSet presAssocID="{21001DFB-C7FE-458B-9C1B-FA5FC6B46F79}" presName="Name0" presStyleCnt="0">
        <dgm:presLayoutVars>
          <dgm:dir/>
          <dgm:animLvl val="lvl"/>
          <dgm:resizeHandles val="exact"/>
        </dgm:presLayoutVars>
      </dgm:prSet>
      <dgm:spPr/>
    </dgm:pt>
    <dgm:pt modelId="{848605D9-25BB-4EC7-BF7F-FD13FC810D1A}" type="pres">
      <dgm:prSet presAssocID="{076546D9-7EED-4EDA-8ECE-E9827D2C9165}" presName="linNode" presStyleCnt="0"/>
      <dgm:spPr/>
    </dgm:pt>
    <dgm:pt modelId="{D9328274-5000-4540-88D6-42F2A7852EA2}" type="pres">
      <dgm:prSet presAssocID="{076546D9-7EED-4EDA-8ECE-E9827D2C9165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46EF3C5F-CEEC-4AB6-8E7C-6182DAED6F03}" type="pres">
      <dgm:prSet presAssocID="{076546D9-7EED-4EDA-8ECE-E9827D2C9165}" presName="descendantText" presStyleLbl="alignAccFollowNode1" presStyleIdx="0" presStyleCnt="2">
        <dgm:presLayoutVars>
          <dgm:bulletEnabled val="1"/>
        </dgm:presLayoutVars>
      </dgm:prSet>
      <dgm:spPr/>
    </dgm:pt>
    <dgm:pt modelId="{A1F02219-91C4-4C35-8617-2980C118B129}" type="pres">
      <dgm:prSet presAssocID="{75D25223-43AC-4720-A1B9-6F95E503D39F}" presName="sp" presStyleCnt="0"/>
      <dgm:spPr/>
    </dgm:pt>
    <dgm:pt modelId="{1C3F3043-17AD-43AB-9596-6D84114DD23F}" type="pres">
      <dgm:prSet presAssocID="{863E548F-DB2A-4B2B-BA61-C96BD8961278}" presName="linNode" presStyleCnt="0"/>
      <dgm:spPr/>
    </dgm:pt>
    <dgm:pt modelId="{E8835C5B-1566-4520-8522-96B5E77FE43A}" type="pres">
      <dgm:prSet presAssocID="{863E548F-DB2A-4B2B-BA61-C96BD8961278}" presName="parentText" presStyleLbl="node1" presStyleIdx="1" presStyleCnt="2" custLinFactNeighborX="5" custLinFactNeighborY="-758">
        <dgm:presLayoutVars>
          <dgm:chMax val="1"/>
          <dgm:bulletEnabled val="1"/>
        </dgm:presLayoutVars>
      </dgm:prSet>
      <dgm:spPr/>
    </dgm:pt>
    <dgm:pt modelId="{F374F652-4E1D-48EB-B60A-38EF22D11CC5}" type="pres">
      <dgm:prSet presAssocID="{863E548F-DB2A-4B2B-BA61-C96BD8961278}" presName="descendantText" presStyleLbl="alignAccFollowNode1" presStyleIdx="1" presStyleCnt="2" custLinFactNeighborX="543" custLinFactNeighborY="3132">
        <dgm:presLayoutVars>
          <dgm:bulletEnabled val="1"/>
        </dgm:presLayoutVars>
      </dgm:prSet>
      <dgm:spPr/>
    </dgm:pt>
  </dgm:ptLst>
  <dgm:cxnLst>
    <dgm:cxn modelId="{A1495926-C58E-4152-AB89-F366D6177499}" type="presOf" srcId="{351EC14A-5426-464A-A79D-14C160D8A066}" destId="{F374F652-4E1D-48EB-B60A-38EF22D11CC5}" srcOrd="0" destOrd="0" presId="urn:microsoft.com/office/officeart/2005/8/layout/vList5"/>
    <dgm:cxn modelId="{3033A231-2F6E-4BF6-B015-D41C5B32F0AD}" type="presOf" srcId="{076546D9-7EED-4EDA-8ECE-E9827D2C9165}" destId="{D9328274-5000-4540-88D6-42F2A7852EA2}" srcOrd="0" destOrd="0" presId="urn:microsoft.com/office/officeart/2005/8/layout/vList5"/>
    <dgm:cxn modelId="{999C1837-A4B5-4180-9A30-17F8E9B3EDE6}" type="presOf" srcId="{6EED7E4C-407F-4283-998A-885E784064F8}" destId="{46EF3C5F-CEEC-4AB6-8E7C-6182DAED6F03}" srcOrd="0" destOrd="2" presId="urn:microsoft.com/office/officeart/2005/8/layout/vList5"/>
    <dgm:cxn modelId="{DB4BDB3D-1814-4344-B5FE-57E366A4430D}" type="presOf" srcId="{05B65748-DBCC-4625-A528-95FDFAD8772C}" destId="{46EF3C5F-CEEC-4AB6-8E7C-6182DAED6F03}" srcOrd="0" destOrd="0" presId="urn:microsoft.com/office/officeart/2005/8/layout/vList5"/>
    <dgm:cxn modelId="{693DD978-1604-4C4C-B6B9-83EA28D4B32E}" type="presOf" srcId="{21001DFB-C7FE-458B-9C1B-FA5FC6B46F79}" destId="{12AE7C74-B61B-47F2-A647-6D5CB5C5CD7F}" srcOrd="0" destOrd="0" presId="urn:microsoft.com/office/officeart/2005/8/layout/vList5"/>
    <dgm:cxn modelId="{CA77DF79-FA85-4395-BBEB-3230A95312EC}" srcId="{863E548F-DB2A-4B2B-BA61-C96BD8961278}" destId="{2DBBBBD0-796F-4379-B806-1B7479500C30}" srcOrd="1" destOrd="0" parTransId="{F6D961C6-B08D-4CAD-B729-08384C2A90BE}" sibTransId="{23BAD707-DFAA-4FBF-9ED9-5B2266AEF1EE}"/>
    <dgm:cxn modelId="{27D5C57A-AB89-4C89-90E7-4E37694B0740}" type="presOf" srcId="{0DFA3558-8B86-42BB-B8A0-AC6F6905F33E}" destId="{46EF3C5F-CEEC-4AB6-8E7C-6182DAED6F03}" srcOrd="0" destOrd="1" presId="urn:microsoft.com/office/officeart/2005/8/layout/vList5"/>
    <dgm:cxn modelId="{A6C91A80-6E5D-4D71-95C5-1940130233DF}" srcId="{076546D9-7EED-4EDA-8ECE-E9827D2C9165}" destId="{05B65748-DBCC-4625-A528-95FDFAD8772C}" srcOrd="0" destOrd="0" parTransId="{BB6C0778-B224-48C9-B638-545BFFB6A389}" sibTransId="{2C8BF184-5702-44B0-8C2A-5DDD1850152F}"/>
    <dgm:cxn modelId="{B1476B96-BEAA-43BF-8097-0D1EF5EEA484}" srcId="{21001DFB-C7FE-458B-9C1B-FA5FC6B46F79}" destId="{863E548F-DB2A-4B2B-BA61-C96BD8961278}" srcOrd="1" destOrd="0" parTransId="{8506C822-057F-4BEB-B996-A9148704F73A}" sibTransId="{3732442D-BFD0-4160-833A-86B93F918248}"/>
    <dgm:cxn modelId="{0F01BEA4-9DB8-451F-A9A4-218850EBA2B9}" type="presOf" srcId="{863E548F-DB2A-4B2B-BA61-C96BD8961278}" destId="{E8835C5B-1566-4520-8522-96B5E77FE43A}" srcOrd="0" destOrd="0" presId="urn:microsoft.com/office/officeart/2005/8/layout/vList5"/>
    <dgm:cxn modelId="{A623D4AB-408F-486B-83DE-55D786A3F637}" srcId="{863E548F-DB2A-4B2B-BA61-C96BD8961278}" destId="{351EC14A-5426-464A-A79D-14C160D8A066}" srcOrd="0" destOrd="0" parTransId="{FB8BEFE9-4E9E-4200-9B7F-F2720DF590D1}" sibTransId="{CFAD4E61-04A2-4248-BEA8-A25AB91B1097}"/>
    <dgm:cxn modelId="{A29592C8-A5E8-4C35-AC46-0293C51C4CE8}" srcId="{21001DFB-C7FE-458B-9C1B-FA5FC6B46F79}" destId="{076546D9-7EED-4EDA-8ECE-E9827D2C9165}" srcOrd="0" destOrd="0" parTransId="{6C94F259-AE49-4B6A-98E4-2F9727B64691}" sibTransId="{75D25223-43AC-4720-A1B9-6F95E503D39F}"/>
    <dgm:cxn modelId="{2845D3C8-1DB0-4923-A99C-EB10AF10D786}" srcId="{076546D9-7EED-4EDA-8ECE-E9827D2C9165}" destId="{6EED7E4C-407F-4283-998A-885E784064F8}" srcOrd="2" destOrd="0" parTransId="{B0932559-41BF-401A-AB7B-DBFDA177E150}" sibTransId="{34DDFB2F-DEEC-4BD7-8C1C-6F3ADA983D10}"/>
    <dgm:cxn modelId="{314967D8-096B-4BA4-A25B-9670352E65F8}" type="presOf" srcId="{2DBBBBD0-796F-4379-B806-1B7479500C30}" destId="{F374F652-4E1D-48EB-B60A-38EF22D11CC5}" srcOrd="0" destOrd="1" presId="urn:microsoft.com/office/officeart/2005/8/layout/vList5"/>
    <dgm:cxn modelId="{BE19A7E2-81A2-4201-A5DC-DEBCC6F23C1A}" srcId="{076546D9-7EED-4EDA-8ECE-E9827D2C9165}" destId="{0DFA3558-8B86-42BB-B8A0-AC6F6905F33E}" srcOrd="1" destOrd="0" parTransId="{080E19BB-BEBB-4B6F-A749-5873716B3330}" sibTransId="{78E60AFE-FAF0-4831-9910-5733CB245C22}"/>
    <dgm:cxn modelId="{34E37515-4C00-4EDB-8039-A56EEBBF3975}" type="presParOf" srcId="{12AE7C74-B61B-47F2-A647-6D5CB5C5CD7F}" destId="{848605D9-25BB-4EC7-BF7F-FD13FC810D1A}" srcOrd="0" destOrd="0" presId="urn:microsoft.com/office/officeart/2005/8/layout/vList5"/>
    <dgm:cxn modelId="{D86F11B7-624C-4EF4-8B8E-7C7D50F06044}" type="presParOf" srcId="{848605D9-25BB-4EC7-BF7F-FD13FC810D1A}" destId="{D9328274-5000-4540-88D6-42F2A7852EA2}" srcOrd="0" destOrd="0" presId="urn:microsoft.com/office/officeart/2005/8/layout/vList5"/>
    <dgm:cxn modelId="{2D7F8C48-B377-489B-BF63-9C49EF0936F7}" type="presParOf" srcId="{848605D9-25BB-4EC7-BF7F-FD13FC810D1A}" destId="{46EF3C5F-CEEC-4AB6-8E7C-6182DAED6F03}" srcOrd="1" destOrd="0" presId="urn:microsoft.com/office/officeart/2005/8/layout/vList5"/>
    <dgm:cxn modelId="{113C96E2-0ACF-4483-896D-81C85C96D5BB}" type="presParOf" srcId="{12AE7C74-B61B-47F2-A647-6D5CB5C5CD7F}" destId="{A1F02219-91C4-4C35-8617-2980C118B129}" srcOrd="1" destOrd="0" presId="urn:microsoft.com/office/officeart/2005/8/layout/vList5"/>
    <dgm:cxn modelId="{88F4E5AA-FCAB-4262-8923-7D10971B002F}" type="presParOf" srcId="{12AE7C74-B61B-47F2-A647-6D5CB5C5CD7F}" destId="{1C3F3043-17AD-43AB-9596-6D84114DD23F}" srcOrd="2" destOrd="0" presId="urn:microsoft.com/office/officeart/2005/8/layout/vList5"/>
    <dgm:cxn modelId="{C1CD8D65-13C1-4432-81FD-F5895B285EB8}" type="presParOf" srcId="{1C3F3043-17AD-43AB-9596-6D84114DD23F}" destId="{E8835C5B-1566-4520-8522-96B5E77FE43A}" srcOrd="0" destOrd="0" presId="urn:microsoft.com/office/officeart/2005/8/layout/vList5"/>
    <dgm:cxn modelId="{456D2989-504E-4741-A598-ABD2B0A4458F}" type="presParOf" srcId="{1C3F3043-17AD-43AB-9596-6D84114DD23F}" destId="{F374F652-4E1D-48EB-B60A-38EF22D11CC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9E69E4-117A-4E69-9641-C3A9FE0A47C1}">
      <dsp:nvSpPr>
        <dsp:cNvPr id="0" name=""/>
        <dsp:cNvSpPr/>
      </dsp:nvSpPr>
      <dsp:spPr>
        <a:xfrm>
          <a:off x="0" y="493962"/>
          <a:ext cx="10058399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B857C5-1D79-424B-83A1-1ECF858058E3}">
      <dsp:nvSpPr>
        <dsp:cNvPr id="0" name=""/>
        <dsp:cNvSpPr/>
      </dsp:nvSpPr>
      <dsp:spPr>
        <a:xfrm>
          <a:off x="502920" y="51162"/>
          <a:ext cx="7040880" cy="885600"/>
        </a:xfrm>
        <a:prstGeom prst="roundRect">
          <a:avLst/>
        </a:prstGeom>
        <a:solidFill>
          <a:srgbClr val="004D7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Litigation	</a:t>
          </a:r>
        </a:p>
      </dsp:txBody>
      <dsp:txXfrm>
        <a:off x="546151" y="94393"/>
        <a:ext cx="6954418" cy="799138"/>
      </dsp:txXfrm>
    </dsp:sp>
    <dsp:sp modelId="{AA892AE1-9E5A-4457-8868-54BC8E7F59E6}">
      <dsp:nvSpPr>
        <dsp:cNvPr id="0" name=""/>
        <dsp:cNvSpPr/>
      </dsp:nvSpPr>
      <dsp:spPr>
        <a:xfrm>
          <a:off x="0" y="1854762"/>
          <a:ext cx="10058399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34059C-E159-4B4B-90B3-182124D9D6F6}">
      <dsp:nvSpPr>
        <dsp:cNvPr id="0" name=""/>
        <dsp:cNvSpPr/>
      </dsp:nvSpPr>
      <dsp:spPr>
        <a:xfrm>
          <a:off x="502920" y="1411962"/>
          <a:ext cx="7040880" cy="885600"/>
        </a:xfrm>
        <a:prstGeom prst="roundRect">
          <a:avLst/>
        </a:prstGeom>
        <a:solidFill>
          <a:srgbClr val="004D7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Advocacy</a:t>
          </a:r>
        </a:p>
      </dsp:txBody>
      <dsp:txXfrm>
        <a:off x="546151" y="1455193"/>
        <a:ext cx="6954418" cy="799138"/>
      </dsp:txXfrm>
    </dsp:sp>
    <dsp:sp modelId="{5FD98735-B700-443D-8959-AC2EA1E19730}">
      <dsp:nvSpPr>
        <dsp:cNvPr id="0" name=""/>
        <dsp:cNvSpPr/>
      </dsp:nvSpPr>
      <dsp:spPr>
        <a:xfrm>
          <a:off x="0" y="3215562"/>
          <a:ext cx="10058399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A83A42-5EFF-4EFE-9B66-2FD58F235541}">
      <dsp:nvSpPr>
        <dsp:cNvPr id="0" name=""/>
        <dsp:cNvSpPr/>
      </dsp:nvSpPr>
      <dsp:spPr>
        <a:xfrm>
          <a:off x="502920" y="2772762"/>
          <a:ext cx="7040880" cy="885600"/>
        </a:xfrm>
        <a:prstGeom prst="roundRect">
          <a:avLst/>
        </a:prstGeom>
        <a:solidFill>
          <a:srgbClr val="004D7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Policy</a:t>
          </a:r>
        </a:p>
      </dsp:txBody>
      <dsp:txXfrm>
        <a:off x="546151" y="2815993"/>
        <a:ext cx="6954418" cy="7991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9E69E4-117A-4E69-9641-C3A9FE0A47C1}">
      <dsp:nvSpPr>
        <dsp:cNvPr id="0" name=""/>
        <dsp:cNvSpPr/>
      </dsp:nvSpPr>
      <dsp:spPr>
        <a:xfrm>
          <a:off x="0" y="493962"/>
          <a:ext cx="10058399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B857C5-1D79-424B-83A1-1ECF858058E3}">
      <dsp:nvSpPr>
        <dsp:cNvPr id="0" name=""/>
        <dsp:cNvSpPr/>
      </dsp:nvSpPr>
      <dsp:spPr>
        <a:xfrm>
          <a:off x="502920" y="51162"/>
          <a:ext cx="7040880" cy="885600"/>
        </a:xfrm>
        <a:prstGeom prst="roundRect">
          <a:avLst/>
        </a:prstGeom>
        <a:solidFill>
          <a:srgbClr val="004D7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Communications	</a:t>
          </a:r>
        </a:p>
      </dsp:txBody>
      <dsp:txXfrm>
        <a:off x="546151" y="94393"/>
        <a:ext cx="6954418" cy="799138"/>
      </dsp:txXfrm>
    </dsp:sp>
    <dsp:sp modelId="{AA892AE1-9E5A-4457-8868-54BC8E7F59E6}">
      <dsp:nvSpPr>
        <dsp:cNvPr id="0" name=""/>
        <dsp:cNvSpPr/>
      </dsp:nvSpPr>
      <dsp:spPr>
        <a:xfrm>
          <a:off x="0" y="1854762"/>
          <a:ext cx="10058399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34059C-E159-4B4B-90B3-182124D9D6F6}">
      <dsp:nvSpPr>
        <dsp:cNvPr id="0" name=""/>
        <dsp:cNvSpPr/>
      </dsp:nvSpPr>
      <dsp:spPr>
        <a:xfrm>
          <a:off x="502920" y="1411962"/>
          <a:ext cx="7040880" cy="885600"/>
        </a:xfrm>
        <a:prstGeom prst="roundRect">
          <a:avLst/>
        </a:prstGeom>
        <a:solidFill>
          <a:srgbClr val="004D7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Coalition Building</a:t>
          </a:r>
        </a:p>
      </dsp:txBody>
      <dsp:txXfrm>
        <a:off x="546151" y="1455193"/>
        <a:ext cx="6954418" cy="799138"/>
      </dsp:txXfrm>
    </dsp:sp>
    <dsp:sp modelId="{5FD98735-B700-443D-8959-AC2EA1E19730}">
      <dsp:nvSpPr>
        <dsp:cNvPr id="0" name=""/>
        <dsp:cNvSpPr/>
      </dsp:nvSpPr>
      <dsp:spPr>
        <a:xfrm>
          <a:off x="0" y="3215562"/>
          <a:ext cx="10058399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A83A42-5EFF-4EFE-9B66-2FD58F235541}">
      <dsp:nvSpPr>
        <dsp:cNvPr id="0" name=""/>
        <dsp:cNvSpPr/>
      </dsp:nvSpPr>
      <dsp:spPr>
        <a:xfrm>
          <a:off x="502920" y="2772762"/>
          <a:ext cx="7040880" cy="885600"/>
        </a:xfrm>
        <a:prstGeom prst="roundRect">
          <a:avLst/>
        </a:prstGeom>
        <a:solidFill>
          <a:srgbClr val="004D7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Research</a:t>
          </a:r>
        </a:p>
      </dsp:txBody>
      <dsp:txXfrm>
        <a:off x="546151" y="2815993"/>
        <a:ext cx="6954418" cy="7991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EF3C5F-CEEC-4AB6-8E7C-6182DAED6F03}">
      <dsp:nvSpPr>
        <dsp:cNvPr id="0" name=""/>
        <dsp:cNvSpPr/>
      </dsp:nvSpPr>
      <dsp:spPr>
        <a:xfrm rot="5400000">
          <a:off x="6321157" y="-2568530"/>
          <a:ext cx="1037108" cy="643737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Education Trust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Learning Policy Institute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Southern Education Foundation</a:t>
          </a:r>
        </a:p>
      </dsp:txBody>
      <dsp:txXfrm rot="-5400000">
        <a:off x="3621024" y="182230"/>
        <a:ext cx="6386749" cy="935854"/>
      </dsp:txXfrm>
    </dsp:sp>
    <dsp:sp modelId="{D9328274-5000-4540-88D6-42F2A7852EA2}">
      <dsp:nvSpPr>
        <dsp:cNvPr id="0" name=""/>
        <dsp:cNvSpPr/>
      </dsp:nvSpPr>
      <dsp:spPr>
        <a:xfrm>
          <a:off x="0" y="1964"/>
          <a:ext cx="3621024" cy="1296385"/>
        </a:xfrm>
        <a:prstGeom prst="roundRect">
          <a:avLst/>
        </a:prstGeom>
        <a:solidFill>
          <a:srgbClr val="004D7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Broad Education-Focused Orgs</a:t>
          </a:r>
        </a:p>
      </dsp:txBody>
      <dsp:txXfrm>
        <a:off x="63284" y="65248"/>
        <a:ext cx="3494456" cy="1169817"/>
      </dsp:txXfrm>
    </dsp:sp>
    <dsp:sp modelId="{F374F652-4E1D-48EB-B60A-38EF22D11CC5}">
      <dsp:nvSpPr>
        <dsp:cNvPr id="0" name=""/>
        <dsp:cNvSpPr/>
      </dsp:nvSpPr>
      <dsp:spPr>
        <a:xfrm rot="5400000">
          <a:off x="6321157" y="-1207325"/>
          <a:ext cx="1037108" cy="643737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Center on Budget and Policy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State-affiliates (Sycamore Institute, GBPI, North Carolina Justice Center…)</a:t>
          </a:r>
        </a:p>
      </dsp:txBody>
      <dsp:txXfrm rot="-5400000">
        <a:off x="3621024" y="1543435"/>
        <a:ext cx="6386749" cy="935854"/>
      </dsp:txXfrm>
    </dsp:sp>
    <dsp:sp modelId="{E8835C5B-1566-4520-8522-96B5E77FE43A}">
      <dsp:nvSpPr>
        <dsp:cNvPr id="0" name=""/>
        <dsp:cNvSpPr/>
      </dsp:nvSpPr>
      <dsp:spPr>
        <a:xfrm>
          <a:off x="0" y="1363169"/>
          <a:ext cx="3621024" cy="1296385"/>
        </a:xfrm>
        <a:prstGeom prst="roundRect">
          <a:avLst/>
        </a:prstGeom>
        <a:solidFill>
          <a:srgbClr val="004D7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Fiscal Policy Orgs</a:t>
          </a:r>
        </a:p>
      </dsp:txBody>
      <dsp:txXfrm>
        <a:off x="63284" y="1426453"/>
        <a:ext cx="3494456" cy="1169817"/>
      </dsp:txXfrm>
    </dsp:sp>
    <dsp:sp modelId="{65D37E32-E5A2-4459-9950-FF9B76CBE09C}">
      <dsp:nvSpPr>
        <dsp:cNvPr id="0" name=""/>
        <dsp:cNvSpPr/>
      </dsp:nvSpPr>
      <dsp:spPr>
        <a:xfrm rot="5400000">
          <a:off x="6321157" y="153879"/>
          <a:ext cx="1037108" cy="643737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Cost studies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APA, AIR, </a:t>
          </a:r>
          <a:r>
            <a:rPr lang="en-US" sz="1800" kern="1200" dirty="0" err="1"/>
            <a:t>Picus</a:t>
          </a:r>
          <a:r>
            <a:rPr lang="en-US" sz="1800" kern="1200" dirty="0"/>
            <a:t> &amp; </a:t>
          </a:r>
          <a:r>
            <a:rPr lang="en-US" sz="1800" kern="1200" dirty="0" err="1"/>
            <a:t>Odden</a:t>
          </a:r>
          <a:endParaRPr lang="en-US" sz="1800" kern="1200" dirty="0"/>
        </a:p>
      </dsp:txBody>
      <dsp:txXfrm rot="-5400000">
        <a:off x="3621024" y="2904640"/>
        <a:ext cx="6386749" cy="935854"/>
      </dsp:txXfrm>
    </dsp:sp>
    <dsp:sp modelId="{FAD6632F-467D-439B-A890-99B15F61E0B3}">
      <dsp:nvSpPr>
        <dsp:cNvPr id="0" name=""/>
        <dsp:cNvSpPr/>
      </dsp:nvSpPr>
      <dsp:spPr>
        <a:xfrm>
          <a:off x="0" y="2724374"/>
          <a:ext cx="3621024" cy="1296385"/>
        </a:xfrm>
        <a:prstGeom prst="roundRect">
          <a:avLst/>
        </a:prstGeom>
        <a:solidFill>
          <a:srgbClr val="004D7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Research to Support State Policy</a:t>
          </a:r>
        </a:p>
      </dsp:txBody>
      <dsp:txXfrm>
        <a:off x="63284" y="2787658"/>
        <a:ext cx="3494456" cy="11698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EF3C5F-CEEC-4AB6-8E7C-6182DAED6F03}">
      <dsp:nvSpPr>
        <dsp:cNvPr id="0" name=""/>
        <dsp:cNvSpPr/>
      </dsp:nvSpPr>
      <dsp:spPr>
        <a:xfrm rot="5400000">
          <a:off x="6054809" y="-2237510"/>
          <a:ext cx="1569805" cy="643737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Partnership for the Future of Learning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Education Civil Rights Alliance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Coalition for Community Schools</a:t>
          </a:r>
        </a:p>
      </dsp:txBody>
      <dsp:txXfrm rot="-5400000">
        <a:off x="3621024" y="272907"/>
        <a:ext cx="6360744" cy="1416541"/>
      </dsp:txXfrm>
    </dsp:sp>
    <dsp:sp modelId="{D9328274-5000-4540-88D6-42F2A7852EA2}">
      <dsp:nvSpPr>
        <dsp:cNvPr id="0" name=""/>
        <dsp:cNvSpPr/>
      </dsp:nvSpPr>
      <dsp:spPr>
        <a:xfrm>
          <a:off x="0" y="49"/>
          <a:ext cx="3621024" cy="1962256"/>
        </a:xfrm>
        <a:prstGeom prst="roundRect">
          <a:avLst/>
        </a:prstGeom>
        <a:solidFill>
          <a:srgbClr val="004D7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National/multistate advocacy networks</a:t>
          </a:r>
        </a:p>
      </dsp:txBody>
      <dsp:txXfrm>
        <a:off x="95789" y="95838"/>
        <a:ext cx="3429446" cy="1770678"/>
      </dsp:txXfrm>
    </dsp:sp>
    <dsp:sp modelId="{F374F652-4E1D-48EB-B60A-38EF22D11CC5}">
      <dsp:nvSpPr>
        <dsp:cNvPr id="0" name=""/>
        <dsp:cNvSpPr/>
      </dsp:nvSpPr>
      <dsp:spPr>
        <a:xfrm rot="5400000">
          <a:off x="6054809" y="-127974"/>
          <a:ext cx="1569805" cy="643737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Largely state focused 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ELC growing as national org</a:t>
          </a:r>
        </a:p>
      </dsp:txBody>
      <dsp:txXfrm rot="-5400000">
        <a:off x="3621024" y="2382443"/>
        <a:ext cx="6360744" cy="1416541"/>
      </dsp:txXfrm>
    </dsp:sp>
    <dsp:sp modelId="{E8835C5B-1566-4520-8522-96B5E77FE43A}">
      <dsp:nvSpPr>
        <dsp:cNvPr id="0" name=""/>
        <dsp:cNvSpPr/>
      </dsp:nvSpPr>
      <dsp:spPr>
        <a:xfrm>
          <a:off x="321" y="2045545"/>
          <a:ext cx="3621024" cy="1962256"/>
        </a:xfrm>
        <a:prstGeom prst="roundRect">
          <a:avLst/>
        </a:prstGeom>
        <a:solidFill>
          <a:srgbClr val="004D7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Litigation</a:t>
          </a:r>
        </a:p>
      </dsp:txBody>
      <dsp:txXfrm>
        <a:off x="96110" y="2141334"/>
        <a:ext cx="3429446" cy="17706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0.78179</cdr:x>
      <cdr:y>0.35859</cdr:y>
    </cdr:from>
    <cdr:to>
      <cdr:x>0.94907</cdr:x>
      <cdr:y>0.59208</cdr:y>
    </cdr:to>
    <cdr:sp macro="" textlink="">
      <cdr:nvSpPr>
        <cdr:cNvPr id="5" name="Oval 4">
          <a:extLst xmlns:a="http://schemas.openxmlformats.org/drawingml/2006/main">
            <a:ext uri="{FF2B5EF4-FFF2-40B4-BE49-F238E27FC236}">
              <a16:creationId xmlns:a16="http://schemas.microsoft.com/office/drawing/2014/main" id="{82BD1335-6D76-D04F-B242-9CF0EEEF20FB}"/>
            </a:ext>
          </a:extLst>
        </cdr:cNvPr>
        <cdr:cNvSpPr/>
      </cdr:nvSpPr>
      <cdr:spPr>
        <a:xfrm xmlns:a="http://schemas.openxmlformats.org/drawingml/2006/main">
          <a:off x="10047926" y="1596394"/>
          <a:ext cx="2149930" cy="1039483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0.74529</cdr:x>
      <cdr:y>0.39569</cdr:y>
    </cdr:from>
    <cdr:to>
      <cdr:x>0.98557</cdr:x>
      <cdr:y>0.54087</cdr:y>
    </cdr:to>
    <cdr:sp macro="" textlink="">
      <cdr:nvSpPr>
        <cdr:cNvPr id="4" name="TextBox 23">
          <a:extLst xmlns:a="http://schemas.openxmlformats.org/drawingml/2006/main">
            <a:ext uri="{FF2B5EF4-FFF2-40B4-BE49-F238E27FC236}">
              <a16:creationId xmlns:a16="http://schemas.microsoft.com/office/drawing/2014/main" id="{A1A56F18-8E0A-274E-8642-BE4DB6BC33D0}"/>
            </a:ext>
          </a:extLst>
        </cdr:cNvPr>
        <cdr:cNvSpPr txBox="1"/>
      </cdr:nvSpPr>
      <cdr:spPr>
        <a:xfrm xmlns:a="http://schemas.openxmlformats.org/drawingml/2006/main">
          <a:off x="9578804" y="1761557"/>
          <a:ext cx="3088174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b="1" dirty="0">
              <a:solidFill>
                <a:srgbClr val="595959"/>
              </a:solidFill>
            </a:rPr>
            <a:t>All amounts in </a:t>
          </a:r>
        </a:p>
        <a:p xmlns:a="http://schemas.openxmlformats.org/drawingml/2006/main">
          <a:pPr algn="ctr"/>
          <a:r>
            <a:rPr lang="en-US" b="1" u="sng" dirty="0">
              <a:solidFill>
                <a:srgbClr val="595959"/>
              </a:solidFill>
            </a:rPr>
            <a:t>per-pupil dollars</a:t>
          </a:r>
          <a:endParaRPr lang="en-US" b="1" dirty="0">
            <a:solidFill>
              <a:srgbClr val="595959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94E56D-A3A4-294D-BE7D-C4D22AE52CCD}" type="datetimeFigureOut">
              <a:rPr lang="en-US" smtClean="0"/>
              <a:t>3/1/2021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10C60E-C36D-0443-A0A3-C3602891C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166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en-CA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10C60E-C36D-0443-A0A3-C3602891CD6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1706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E2571-0927-184D-B993-F61D9FC6EBC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1791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E2571-0927-184D-B993-F61D9FC6EBC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2281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E2571-0927-184D-B993-F61D9FC6EBC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656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E2571-0927-184D-B993-F61D9FC6EBC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8010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E2571-0927-184D-B993-F61D9FC6EBC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0694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E2571-0927-184D-B993-F61D9FC6EBC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2271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E2571-0927-184D-B993-F61D9FC6EBC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8851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E2571-0927-184D-B993-F61D9FC6EBC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0094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E2571-0927-184D-B993-F61D9FC6EBC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998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E2571-0927-184D-B993-F61D9FC6EBC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48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E2571-0927-184D-B993-F61D9FC6EBC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6499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Communications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A08507-BD99-495B-A49E-8F397F1110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99369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Communications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A08507-BD99-495B-A49E-8F397F1110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2435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E2571-0927-184D-B993-F61D9FC6EBC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600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E2571-0927-184D-B993-F61D9FC6EBC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854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E2571-0927-184D-B993-F61D9FC6EBC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13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E2571-0927-184D-B993-F61D9FC6EBC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280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E2571-0927-184D-B993-F61D9FC6EBC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838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E2571-0927-184D-B993-F61D9FC6EBC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5400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E2571-0927-184D-B993-F61D9FC6EBC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087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07CD7-88E3-D84B-8C8A-8D12E08633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FEF182-644B-EE4F-8504-4D9F2EFDE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6A76A3-CA11-904C-B6D8-4D6AF5D5F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54770-E2F0-964D-B8A8-1EF884BECEE8}" type="datetimeFigureOut">
              <a:rPr lang="en-US" smtClean="0"/>
              <a:t>3/1/2021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72FF67-CBDC-2443-9E5E-8CDD72907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BD42D6-E628-6F4A-B14A-198EE12FA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F459C-A484-E742-8E1D-15FA86FF24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499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D3076-1176-5845-9695-B5FA8B410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369A9B-5C0B-E840-AEEF-EC4C3A43CE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94B887-4923-D244-8437-5E780CB25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54770-E2F0-964D-B8A8-1EF884BECEE8}" type="datetimeFigureOut">
              <a:rPr lang="en-US" smtClean="0"/>
              <a:t>3/1/2021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61FCD7-D60C-5D45-8A4D-BDC36B6B2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0E2AA3-0ED8-9C42-8A19-1BC84F177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F459C-A484-E742-8E1D-15FA86FF24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993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CC30F5-7CA7-0043-8CD0-704C45E10E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33EC14-BF56-4141-9FBE-B0EC75D873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62B93-FEF0-7F45-BE1C-814A05FD3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54770-E2F0-964D-B8A8-1EF884BECEE8}" type="datetimeFigureOut">
              <a:rPr lang="en-US" smtClean="0"/>
              <a:t>3/1/2021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31DA3-BF4C-7446-A3FF-C0E870040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8B647B-C0B6-E44D-A367-E21DBBF83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F459C-A484-E742-8E1D-15FA86FF24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5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4880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2372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0943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496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3318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3162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959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ED1C14C-A143-42F5-B247-D0E800131009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101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C790E-07D8-894B-A4EE-AD341C3BA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A1E42-CD8A-3948-BEBF-E0B494C75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6FBF1E-E89E-954F-BC3D-0C9702C61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54770-E2F0-964D-B8A8-1EF884BECEE8}" type="datetimeFigureOut">
              <a:rPr lang="en-US" smtClean="0"/>
              <a:t>3/1/2021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39FC2C-4C61-D249-A739-98482BE07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A60BE-4D2B-8F43-9804-8F19F4A44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F459C-A484-E742-8E1D-15FA86FF24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3752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6299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4128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537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C7AE9-B528-8541-A763-0E6C324C0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96DF50-66BA-234C-A708-1C5C3D70B3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E5E9E6-51A8-AC4E-B2C2-E3C94197B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54770-E2F0-964D-B8A8-1EF884BECEE8}" type="datetimeFigureOut">
              <a:rPr lang="en-US" smtClean="0"/>
              <a:t>3/1/2021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F90450-171F-1940-B9FD-94F89E824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7BD4F6-5E51-034D-A905-3FC5027CA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F459C-A484-E742-8E1D-15FA86FF24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373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92B5B-E6FA-7244-B4A6-80282F362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00B87-8132-DB49-A698-626C9C98CC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695641-A725-BC42-A414-0FED6E0441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45ECE5-30C7-8242-9609-97BFAE795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54770-E2F0-964D-B8A8-1EF884BECEE8}" type="datetimeFigureOut">
              <a:rPr lang="en-US" smtClean="0"/>
              <a:t>3/1/2021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057239-B896-974C-B263-7E46CE15C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3C65E-F413-A14F-BA77-EA40E0293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F459C-A484-E742-8E1D-15FA86FF24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38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B8EF8-CC11-8645-A46E-E29B43520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53833-EE53-D649-9434-91FDF8166A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B23E31-363D-974B-AC07-C943C699C6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F4C8CC-593F-7041-BE82-5C26556F28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775BAC-42A9-7343-ADA0-BF7D9D400A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03648B-8C48-1C47-8260-7D55E6CD0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54770-E2F0-964D-B8A8-1EF884BECEE8}" type="datetimeFigureOut">
              <a:rPr lang="en-US" smtClean="0"/>
              <a:t>3/1/2021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B18CB2-E32B-5E46-B491-88BAAB11C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431FD8-8546-A54E-BFD0-CBA3919BD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F459C-A484-E742-8E1D-15FA86FF24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423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10F50-565B-E340-9C1B-00D2BF777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B0944F-54E1-704E-9CCC-03671EED9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54770-E2F0-964D-B8A8-1EF884BECEE8}" type="datetimeFigureOut">
              <a:rPr lang="en-US" smtClean="0"/>
              <a:t>3/1/2021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832697-CF2F-314A-8F98-8BF29D0CD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434DDE-9B63-D040-A8FF-FC2524F61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F459C-A484-E742-8E1D-15FA86FF24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288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5575A2-3353-CB42-94BC-60D78FCC3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54770-E2F0-964D-B8A8-1EF884BECEE8}" type="datetimeFigureOut">
              <a:rPr lang="en-US" smtClean="0"/>
              <a:t>3/1/2021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855A3D-542F-1448-9787-1BC492401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E5CE03-FFB8-194E-AAE5-B07A6ABCE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F459C-A484-E742-8E1D-15FA86FF24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965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10C85-E539-0247-9BF9-2B9CD0C23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3C591-B18B-2748-97AD-BF76BB061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7F259F-156A-BD44-B839-99A0D0ECBA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0C7EE9-92E1-EE47-8648-4B72269D1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54770-E2F0-964D-B8A8-1EF884BECEE8}" type="datetimeFigureOut">
              <a:rPr lang="en-US" smtClean="0"/>
              <a:t>3/1/2021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A706CC-5010-8D42-B0AB-C5BDD25B6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468E6-424D-4449-A0C1-A08903FAE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F459C-A484-E742-8E1D-15FA86FF24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149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3C046-0268-D24B-AE00-34516B7AF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FDC23B-E5CD-B047-9D97-3E892BEAA2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4303CF-E840-9949-BB4D-2454264474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50021D-A674-6B44-A6D5-F35BC6C26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54770-E2F0-964D-B8A8-1EF884BECEE8}" type="datetimeFigureOut">
              <a:rPr lang="en-US" smtClean="0"/>
              <a:t>3/1/2021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BE7384-58E9-3D48-AE44-7EC89D7A9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4D0B98-8DF5-8E4F-98D4-1E3BE3E06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F459C-A484-E742-8E1D-15FA86FF24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682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84B2F0-C2AC-7545-85F3-3E47BC0CE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3A7DFA-F956-4840-9CC3-6D8A25CBCB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C12B4A-6FEF-F24F-B42E-7D0E933540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54770-E2F0-964D-B8A8-1EF884BECEE8}" type="datetimeFigureOut">
              <a:rPr lang="en-US" smtClean="0"/>
              <a:t>3/1/2021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B76B95-D8B3-E646-BE9E-E148756A86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038C7-4378-8F49-83CC-F1B1D601DA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F459C-A484-E742-8E1D-15FA86FF24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500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ED1C14C-A143-42F5-B247-D0E800131009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2812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unded.edbuild.org/" TargetMode="External"/><Relationship Id="rId5" Type="http://schemas.openxmlformats.org/officeDocument/2006/relationships/image" Target="../media/image30.tiff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31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hyperlink" Target="https://nces.ed.gov/pubs2020/2020306.pd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hyperlink" Target="https://nces.ed.gov/ccd/files.asp#Fiscal:1,LevelId:5,SchoolYearId:32,Page:1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dtrust.org/resource/5-things-to-advance-equity-in-state-funding-systems/" TargetMode="Externa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lawcenter.org/" TargetMode="External"/><Relationship Id="rId2" Type="http://schemas.openxmlformats.org/officeDocument/2006/relationships/hyperlink" Target="mailto:dfarrie@edlawcenter.org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hyperlink" Target="https://nces.ed.gov/pubs2020/2020306.pdf" TargetMode="Externa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whitehouse.gov/omb/historical-tables/" TargetMode="Externa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2.png"/><Relationship Id="rId18" Type="http://schemas.openxmlformats.org/officeDocument/2006/relationships/image" Target="../media/image27.svg"/><Relationship Id="rId3" Type="http://schemas.openxmlformats.org/officeDocument/2006/relationships/image" Target="../media/image5.jpe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5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svg"/><Relationship Id="rId4" Type="http://schemas.openxmlformats.org/officeDocument/2006/relationships/hyperlink" Target="https://www.pewtrusts.org/en/research-and-analysis/data-visualizations/2020/how-states-raise-their-tax-dollars" TargetMode="External"/><Relationship Id="rId9" Type="http://schemas.openxmlformats.org/officeDocument/2006/relationships/image" Target="../media/image18.png"/><Relationship Id="rId14" Type="http://schemas.openxmlformats.org/officeDocument/2006/relationships/image" Target="../media/image2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2ACD7EF-44B1-BE44-8F0D-82B35F49F3E2}"/>
              </a:ext>
            </a:extLst>
          </p:cNvPr>
          <p:cNvSpPr/>
          <p:nvPr/>
        </p:nvSpPr>
        <p:spPr>
          <a:xfrm>
            <a:off x="-3009" y="0"/>
            <a:ext cx="12192000" cy="6869470"/>
          </a:xfrm>
          <a:prstGeom prst="rect">
            <a:avLst/>
          </a:prstGeom>
          <a:gradFill flip="none" rotWithShape="1">
            <a:gsLst>
              <a:gs pos="0">
                <a:srgbClr val="71CBD2"/>
              </a:gs>
              <a:gs pos="100000">
                <a:srgbClr val="63B2B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CB763C-C293-9E49-A312-47D9DEB26A63}"/>
              </a:ext>
            </a:extLst>
          </p:cNvPr>
          <p:cNvSpPr/>
          <p:nvPr/>
        </p:nvSpPr>
        <p:spPr>
          <a:xfrm>
            <a:off x="246848" y="3245997"/>
            <a:ext cx="11577721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How Schools are Funded: Policy Fundamentals</a:t>
            </a:r>
          </a:p>
          <a:p>
            <a:r>
              <a:rPr lang="en-US" sz="3000" i="1" dirty="0">
                <a:latin typeface="Calibri" panose="020F0502020204030204" pitchFamily="34" charset="0"/>
                <a:cs typeface="Calibri" panose="020F0502020204030204" pitchFamily="34" charset="0"/>
              </a:rPr>
              <a:t>Presentation for Tennessee Dollars and Sense</a:t>
            </a:r>
          </a:p>
          <a:p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9FAE1E-94D5-D149-91E7-6D5C8ED6CBA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3000"/>
          </a:blip>
          <a:stretch>
            <a:fillRect/>
          </a:stretch>
        </p:blipFill>
        <p:spPr>
          <a:xfrm>
            <a:off x="3009" y="-11470"/>
            <a:ext cx="10934700" cy="27051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8D9A2B6-15CA-CB43-A648-1DEA803329D5}"/>
              </a:ext>
            </a:extLst>
          </p:cNvPr>
          <p:cNvCxnSpPr>
            <a:cxnSpLocks/>
          </p:cNvCxnSpPr>
          <p:nvPr/>
        </p:nvCxnSpPr>
        <p:spPr>
          <a:xfrm>
            <a:off x="-86161" y="2665634"/>
            <a:ext cx="12278161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0C1A488F-4942-C94F-AEED-BE70E5D2AE68}"/>
              </a:ext>
            </a:extLst>
          </p:cNvPr>
          <p:cNvSpPr/>
          <p:nvPr/>
        </p:nvSpPr>
        <p:spPr>
          <a:xfrm>
            <a:off x="246849" y="2951797"/>
            <a:ext cx="29449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March 1, 2021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A607A3C-0C88-6F43-8B02-D7F2BE4DDC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849" y="5458678"/>
            <a:ext cx="1617123" cy="72231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D8BEF88-F1C2-4741-9F33-557B2122F279}"/>
              </a:ext>
            </a:extLst>
          </p:cNvPr>
          <p:cNvSpPr/>
          <p:nvPr/>
        </p:nvSpPr>
        <p:spPr>
          <a:xfrm>
            <a:off x="0" y="6345936"/>
            <a:ext cx="12192000" cy="512064"/>
          </a:xfrm>
          <a:prstGeom prst="rect">
            <a:avLst/>
          </a:prstGeom>
          <a:solidFill>
            <a:srgbClr val="667B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7F4DCD4F-4829-0E40-9C85-EE053F9DD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849" y="6527935"/>
            <a:ext cx="10896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Copyright 2020 The Education Trust   </a:t>
            </a:r>
            <a:r>
              <a:rPr lang="en-US" sz="1200" dirty="0">
                <a:solidFill>
                  <a:srgbClr val="667B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@EdTrust   </a:t>
            </a:r>
            <a:r>
              <a:rPr lang="en-US" sz="1200" dirty="0">
                <a:solidFill>
                  <a:srgbClr val="667B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/edtrust    </a:t>
            </a:r>
            <a:r>
              <a:rPr lang="en-US" sz="1200" dirty="0">
                <a:solidFill>
                  <a:srgbClr val="667B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edtrust         www.edtrust.org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083AF83-77AA-524D-9062-BC768CF2F6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6519" y="6577534"/>
            <a:ext cx="2946400" cy="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182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39FC12A-618E-BB46-8E70-A90CD09C9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2069"/>
            <a:ext cx="12192000" cy="1189639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63B2B8"/>
                </a:solidFill>
              </a:rPr>
              <a:t>What Comes Out: State</a:t>
            </a:r>
          </a:p>
        </p:txBody>
      </p:sp>
      <p:pic>
        <p:nvPicPr>
          <p:cNvPr id="7" name="Picture 2" descr="Image result for education trust">
            <a:extLst>
              <a:ext uri="{FF2B5EF4-FFF2-40B4-BE49-F238E27FC236}">
                <a16:creationId xmlns:a16="http://schemas.microsoft.com/office/drawing/2014/main" id="{F8B51DB1-5BD1-9443-BE0A-DFC49AD98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2691" y="5899713"/>
            <a:ext cx="1260364" cy="75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Content Placeholder 18" descr="A close up of a map&#10;&#10;Description automatically generated">
            <a:extLst>
              <a:ext uri="{FF2B5EF4-FFF2-40B4-BE49-F238E27FC236}">
                <a16:creationId xmlns:a16="http://schemas.microsoft.com/office/drawing/2014/main" id="{B7D1E143-E42C-B645-AB33-9061D96FB3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660173" y="1174577"/>
            <a:ext cx="8985968" cy="5481354"/>
          </a:xfrm>
          <a:prstGeom prst="rect">
            <a:avLst/>
          </a:prstGeom>
          <a:ln>
            <a:solidFill>
              <a:srgbClr val="762023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8E9FF1C-5D21-3640-8541-45E648CF36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8851" y="4493593"/>
            <a:ext cx="1177290" cy="1004160"/>
          </a:xfrm>
          <a:prstGeom prst="rect">
            <a:avLst/>
          </a:prstGeom>
        </p:spPr>
      </p:pic>
      <p:sp>
        <p:nvSpPr>
          <p:cNvPr id="22" name="Freeform 21">
            <a:extLst>
              <a:ext uri="{FF2B5EF4-FFF2-40B4-BE49-F238E27FC236}">
                <a16:creationId xmlns:a16="http://schemas.microsoft.com/office/drawing/2014/main" id="{A6E2F4DF-C1D7-B448-82BF-C7A62C9D351B}"/>
              </a:ext>
            </a:extLst>
          </p:cNvPr>
          <p:cNvSpPr/>
          <p:nvPr/>
        </p:nvSpPr>
        <p:spPr>
          <a:xfrm>
            <a:off x="5599730" y="3582238"/>
            <a:ext cx="1106853" cy="572756"/>
          </a:xfrm>
          <a:custGeom>
            <a:avLst/>
            <a:gdLst>
              <a:gd name="connsiteX0" fmla="*/ 31679 w 1106853"/>
              <a:gd name="connsiteY0" fmla="*/ 0 h 572756"/>
              <a:gd name="connsiteX1" fmla="*/ 31679 w 1106853"/>
              <a:gd name="connsiteY1" fmla="*/ 0 h 572756"/>
              <a:gd name="connsiteX2" fmla="*/ 348202 w 1106853"/>
              <a:gd name="connsiteY2" fmla="*/ 15073 h 572756"/>
              <a:gd name="connsiteX3" fmla="*/ 433613 w 1106853"/>
              <a:gd name="connsiteY3" fmla="*/ 20097 h 572756"/>
              <a:gd name="connsiteX4" fmla="*/ 514000 w 1106853"/>
              <a:gd name="connsiteY4" fmla="*/ 30145 h 572756"/>
              <a:gd name="connsiteX5" fmla="*/ 639604 w 1106853"/>
              <a:gd name="connsiteY5" fmla="*/ 35169 h 572756"/>
              <a:gd name="connsiteX6" fmla="*/ 805402 w 1106853"/>
              <a:gd name="connsiteY6" fmla="*/ 30145 h 572756"/>
              <a:gd name="connsiteX7" fmla="*/ 835547 w 1106853"/>
              <a:gd name="connsiteY7" fmla="*/ 25121 h 572756"/>
              <a:gd name="connsiteX8" fmla="*/ 1001345 w 1106853"/>
              <a:gd name="connsiteY8" fmla="*/ 30145 h 572756"/>
              <a:gd name="connsiteX9" fmla="*/ 1016418 w 1106853"/>
              <a:gd name="connsiteY9" fmla="*/ 35169 h 572756"/>
              <a:gd name="connsiteX10" fmla="*/ 1036514 w 1106853"/>
              <a:gd name="connsiteY10" fmla="*/ 60290 h 572756"/>
              <a:gd name="connsiteX11" fmla="*/ 1031490 w 1106853"/>
              <a:gd name="connsiteY11" fmla="*/ 75363 h 572756"/>
              <a:gd name="connsiteX12" fmla="*/ 1021442 w 1106853"/>
              <a:gd name="connsiteY12" fmla="*/ 90435 h 572756"/>
              <a:gd name="connsiteX13" fmla="*/ 1031490 w 1106853"/>
              <a:gd name="connsiteY13" fmla="*/ 100484 h 572756"/>
              <a:gd name="connsiteX14" fmla="*/ 1046563 w 1106853"/>
              <a:gd name="connsiteY14" fmla="*/ 130629 h 572756"/>
              <a:gd name="connsiteX15" fmla="*/ 1066659 w 1106853"/>
              <a:gd name="connsiteY15" fmla="*/ 160774 h 572756"/>
              <a:gd name="connsiteX16" fmla="*/ 1086756 w 1106853"/>
              <a:gd name="connsiteY16" fmla="*/ 180871 h 572756"/>
              <a:gd name="connsiteX17" fmla="*/ 1091780 w 1106853"/>
              <a:gd name="connsiteY17" fmla="*/ 195943 h 572756"/>
              <a:gd name="connsiteX18" fmla="*/ 1101829 w 1106853"/>
              <a:gd name="connsiteY18" fmla="*/ 472273 h 572756"/>
              <a:gd name="connsiteX19" fmla="*/ 1106853 w 1106853"/>
              <a:gd name="connsiteY19" fmla="*/ 497394 h 572756"/>
              <a:gd name="connsiteX20" fmla="*/ 1101829 w 1106853"/>
              <a:gd name="connsiteY20" fmla="*/ 542611 h 572756"/>
              <a:gd name="connsiteX21" fmla="*/ 1091780 w 1106853"/>
              <a:gd name="connsiteY21" fmla="*/ 572756 h 572756"/>
              <a:gd name="connsiteX22" fmla="*/ 991297 w 1106853"/>
              <a:gd name="connsiteY22" fmla="*/ 562708 h 572756"/>
              <a:gd name="connsiteX23" fmla="*/ 895837 w 1106853"/>
              <a:gd name="connsiteY23" fmla="*/ 567732 h 572756"/>
              <a:gd name="connsiteX24" fmla="*/ 795354 w 1106853"/>
              <a:gd name="connsiteY24" fmla="*/ 562708 h 572756"/>
              <a:gd name="connsiteX25" fmla="*/ 760185 w 1106853"/>
              <a:gd name="connsiteY25" fmla="*/ 557684 h 572756"/>
              <a:gd name="connsiteX26" fmla="*/ 719991 w 1106853"/>
              <a:gd name="connsiteY26" fmla="*/ 552660 h 572756"/>
              <a:gd name="connsiteX27" fmla="*/ 619508 w 1106853"/>
              <a:gd name="connsiteY27" fmla="*/ 557684 h 572756"/>
              <a:gd name="connsiteX28" fmla="*/ 403468 w 1106853"/>
              <a:gd name="connsiteY28" fmla="*/ 547635 h 572756"/>
              <a:gd name="connsiteX29" fmla="*/ 247719 w 1106853"/>
              <a:gd name="connsiteY29" fmla="*/ 542611 h 572756"/>
              <a:gd name="connsiteX30" fmla="*/ 192453 w 1106853"/>
              <a:gd name="connsiteY30" fmla="*/ 537587 h 572756"/>
              <a:gd name="connsiteX31" fmla="*/ 1534 w 1106853"/>
              <a:gd name="connsiteY31" fmla="*/ 532563 h 572756"/>
              <a:gd name="connsiteX32" fmla="*/ 11582 w 1106853"/>
              <a:gd name="connsiteY32" fmla="*/ 517490 h 572756"/>
              <a:gd name="connsiteX33" fmla="*/ 16607 w 1106853"/>
              <a:gd name="connsiteY33" fmla="*/ 502418 h 572756"/>
              <a:gd name="connsiteX34" fmla="*/ 21631 w 1106853"/>
              <a:gd name="connsiteY34" fmla="*/ 401934 h 572756"/>
              <a:gd name="connsiteX35" fmla="*/ 26655 w 1106853"/>
              <a:gd name="connsiteY35" fmla="*/ 371789 h 572756"/>
              <a:gd name="connsiteX36" fmla="*/ 31679 w 1106853"/>
              <a:gd name="connsiteY36" fmla="*/ 170822 h 572756"/>
              <a:gd name="connsiteX37" fmla="*/ 41727 w 1106853"/>
              <a:gd name="connsiteY37" fmla="*/ 120580 h 572756"/>
              <a:gd name="connsiteX38" fmla="*/ 46752 w 1106853"/>
              <a:gd name="connsiteY38" fmla="*/ 85411 h 572756"/>
              <a:gd name="connsiteX39" fmla="*/ 31679 w 1106853"/>
              <a:gd name="connsiteY39" fmla="*/ 0 h 572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106853" h="572756">
                <a:moveTo>
                  <a:pt x="31679" y="0"/>
                </a:moveTo>
                <a:lnTo>
                  <a:pt x="31679" y="0"/>
                </a:lnTo>
                <a:cubicBezTo>
                  <a:pt x="167627" y="30212"/>
                  <a:pt x="47201" y="6594"/>
                  <a:pt x="348202" y="15073"/>
                </a:cubicBezTo>
                <a:cubicBezTo>
                  <a:pt x="376710" y="15876"/>
                  <a:pt x="405143" y="18422"/>
                  <a:pt x="433613" y="20097"/>
                </a:cubicBezTo>
                <a:cubicBezTo>
                  <a:pt x="466060" y="25505"/>
                  <a:pt x="477248" y="28045"/>
                  <a:pt x="514000" y="30145"/>
                </a:cubicBezTo>
                <a:cubicBezTo>
                  <a:pt x="555833" y="32535"/>
                  <a:pt x="597736" y="33494"/>
                  <a:pt x="639604" y="35169"/>
                </a:cubicBezTo>
                <a:cubicBezTo>
                  <a:pt x="694870" y="33494"/>
                  <a:pt x="750183" y="32977"/>
                  <a:pt x="805402" y="30145"/>
                </a:cubicBezTo>
                <a:cubicBezTo>
                  <a:pt x="815576" y="29623"/>
                  <a:pt x="825360" y="25121"/>
                  <a:pt x="835547" y="25121"/>
                </a:cubicBezTo>
                <a:cubicBezTo>
                  <a:pt x="890838" y="25121"/>
                  <a:pt x="946079" y="28470"/>
                  <a:pt x="1001345" y="30145"/>
                </a:cubicBezTo>
                <a:cubicBezTo>
                  <a:pt x="1006369" y="31820"/>
                  <a:pt x="1011877" y="32444"/>
                  <a:pt x="1016418" y="35169"/>
                </a:cubicBezTo>
                <a:cubicBezTo>
                  <a:pt x="1024371" y="39941"/>
                  <a:pt x="1031951" y="53446"/>
                  <a:pt x="1036514" y="60290"/>
                </a:cubicBezTo>
                <a:cubicBezTo>
                  <a:pt x="1034839" y="65314"/>
                  <a:pt x="1033858" y="70626"/>
                  <a:pt x="1031490" y="75363"/>
                </a:cubicBezTo>
                <a:cubicBezTo>
                  <a:pt x="1028790" y="80764"/>
                  <a:pt x="1021442" y="84397"/>
                  <a:pt x="1021442" y="90435"/>
                </a:cubicBezTo>
                <a:cubicBezTo>
                  <a:pt x="1021442" y="95172"/>
                  <a:pt x="1028531" y="96785"/>
                  <a:pt x="1031490" y="100484"/>
                </a:cubicBezTo>
                <a:cubicBezTo>
                  <a:pt x="1055819" y="130896"/>
                  <a:pt x="1029679" y="100238"/>
                  <a:pt x="1046563" y="130629"/>
                </a:cubicBezTo>
                <a:cubicBezTo>
                  <a:pt x="1052428" y="141186"/>
                  <a:pt x="1058120" y="152235"/>
                  <a:pt x="1066659" y="160774"/>
                </a:cubicBezTo>
                <a:lnTo>
                  <a:pt x="1086756" y="180871"/>
                </a:lnTo>
                <a:cubicBezTo>
                  <a:pt x="1088431" y="185895"/>
                  <a:pt x="1090496" y="190805"/>
                  <a:pt x="1091780" y="195943"/>
                </a:cubicBezTo>
                <a:cubicBezTo>
                  <a:pt x="1112823" y="280117"/>
                  <a:pt x="1100613" y="438829"/>
                  <a:pt x="1101829" y="472273"/>
                </a:cubicBezTo>
                <a:cubicBezTo>
                  <a:pt x="1102139" y="480807"/>
                  <a:pt x="1105178" y="489020"/>
                  <a:pt x="1106853" y="497394"/>
                </a:cubicBezTo>
                <a:cubicBezTo>
                  <a:pt x="1105178" y="512466"/>
                  <a:pt x="1104803" y="527740"/>
                  <a:pt x="1101829" y="542611"/>
                </a:cubicBezTo>
                <a:cubicBezTo>
                  <a:pt x="1099752" y="552997"/>
                  <a:pt x="1091780" y="572756"/>
                  <a:pt x="1091780" y="572756"/>
                </a:cubicBezTo>
                <a:cubicBezTo>
                  <a:pt x="1053401" y="566360"/>
                  <a:pt x="1037296" y="562708"/>
                  <a:pt x="991297" y="562708"/>
                </a:cubicBezTo>
                <a:cubicBezTo>
                  <a:pt x="959433" y="562708"/>
                  <a:pt x="927657" y="566057"/>
                  <a:pt x="895837" y="567732"/>
                </a:cubicBezTo>
                <a:cubicBezTo>
                  <a:pt x="862343" y="566057"/>
                  <a:pt x="828799" y="565185"/>
                  <a:pt x="795354" y="562708"/>
                </a:cubicBezTo>
                <a:cubicBezTo>
                  <a:pt x="783544" y="561833"/>
                  <a:pt x="771923" y="559249"/>
                  <a:pt x="760185" y="557684"/>
                </a:cubicBezTo>
                <a:lnTo>
                  <a:pt x="719991" y="552660"/>
                </a:lnTo>
                <a:cubicBezTo>
                  <a:pt x="686497" y="554335"/>
                  <a:pt x="653044" y="557684"/>
                  <a:pt x="619508" y="557684"/>
                </a:cubicBezTo>
                <a:cubicBezTo>
                  <a:pt x="499217" y="557684"/>
                  <a:pt x="503982" y="551912"/>
                  <a:pt x="403468" y="547635"/>
                </a:cubicBezTo>
                <a:cubicBezTo>
                  <a:pt x="351572" y="545426"/>
                  <a:pt x="299635" y="544286"/>
                  <a:pt x="247719" y="542611"/>
                </a:cubicBezTo>
                <a:cubicBezTo>
                  <a:pt x="229297" y="540936"/>
                  <a:pt x="210936" y="538341"/>
                  <a:pt x="192453" y="537587"/>
                </a:cubicBezTo>
                <a:cubicBezTo>
                  <a:pt x="128844" y="534991"/>
                  <a:pt x="64806" y="539593"/>
                  <a:pt x="1534" y="532563"/>
                </a:cubicBezTo>
                <a:cubicBezTo>
                  <a:pt x="-4467" y="531896"/>
                  <a:pt x="8881" y="522891"/>
                  <a:pt x="11582" y="517490"/>
                </a:cubicBezTo>
                <a:cubicBezTo>
                  <a:pt x="13950" y="512753"/>
                  <a:pt x="14932" y="507442"/>
                  <a:pt x="16607" y="502418"/>
                </a:cubicBezTo>
                <a:cubicBezTo>
                  <a:pt x="18282" y="468923"/>
                  <a:pt x="19059" y="435372"/>
                  <a:pt x="21631" y="401934"/>
                </a:cubicBezTo>
                <a:cubicBezTo>
                  <a:pt x="22412" y="391777"/>
                  <a:pt x="26213" y="381966"/>
                  <a:pt x="26655" y="371789"/>
                </a:cubicBezTo>
                <a:cubicBezTo>
                  <a:pt x="29566" y="304842"/>
                  <a:pt x="27666" y="237712"/>
                  <a:pt x="31679" y="170822"/>
                </a:cubicBezTo>
                <a:cubicBezTo>
                  <a:pt x="32702" y="153774"/>
                  <a:pt x="39311" y="137487"/>
                  <a:pt x="41727" y="120580"/>
                </a:cubicBezTo>
                <a:lnTo>
                  <a:pt x="46752" y="85411"/>
                </a:lnTo>
                <a:cubicBezTo>
                  <a:pt x="41493" y="1287"/>
                  <a:pt x="34191" y="14235"/>
                  <a:pt x="31679" y="0"/>
                </a:cubicBezTo>
                <a:close/>
              </a:path>
            </a:pathLst>
          </a:custGeom>
          <a:solidFill>
            <a:srgbClr val="3990A3"/>
          </a:solidFill>
          <a:ln w="22225">
            <a:solidFill>
              <a:srgbClr val="3990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F4D382-689F-B749-8EA0-6BC363D1C03D}"/>
              </a:ext>
            </a:extLst>
          </p:cNvPr>
          <p:cNvSpPr txBox="1"/>
          <p:nvPr/>
        </p:nvSpPr>
        <p:spPr>
          <a:xfrm>
            <a:off x="1660173" y="6409710"/>
            <a:ext cx="35026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Image source: </a:t>
            </a:r>
            <a:r>
              <a:rPr lang="en-US" sz="1000" dirty="0">
                <a:hlinkClick r:id="rId6"/>
              </a:rPr>
              <a:t>FundEd</a:t>
            </a:r>
            <a:r>
              <a:rPr lang="en-US" sz="1000" dirty="0"/>
              <a:t>, EdBuild</a:t>
            </a:r>
          </a:p>
        </p:txBody>
      </p:sp>
    </p:spTree>
    <p:extLst>
      <p:ext uri="{BB962C8B-B14F-4D97-AF65-F5344CB8AC3E}">
        <p14:creationId xmlns:p14="http://schemas.microsoft.com/office/powerpoint/2010/main" val="2936104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39FC12A-618E-BB46-8E70-A90CD09C9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2069"/>
            <a:ext cx="12192000" cy="1189639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63B2B8"/>
                </a:solidFill>
              </a:rPr>
              <a:t>What Comes Out: State</a:t>
            </a:r>
          </a:p>
        </p:txBody>
      </p:sp>
      <p:pic>
        <p:nvPicPr>
          <p:cNvPr id="7" name="Picture 2" descr="Image result for education trust">
            <a:extLst>
              <a:ext uri="{FF2B5EF4-FFF2-40B4-BE49-F238E27FC236}">
                <a16:creationId xmlns:a16="http://schemas.microsoft.com/office/drawing/2014/main" id="{F8B51DB1-5BD1-9443-BE0A-DFC49AD98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2691" y="5899713"/>
            <a:ext cx="1260364" cy="75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0944B592-1D6B-2E43-8CDC-D38E4D6D0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471" y="1391708"/>
            <a:ext cx="5458565" cy="488773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/>
              <a:t>Categorical Grants, e.g.:</a:t>
            </a:r>
          </a:p>
          <a:p>
            <a:pPr marL="0" indent="0" algn="ctr">
              <a:buNone/>
            </a:pPr>
            <a:endParaRPr lang="en-US" sz="1600" dirty="0"/>
          </a:p>
          <a:p>
            <a:r>
              <a:rPr lang="en-US" dirty="0"/>
              <a:t>Start-up funds or equipment reimbursements for CTE programs</a:t>
            </a:r>
          </a:p>
          <a:p>
            <a:r>
              <a:rPr lang="en-US" dirty="0"/>
              <a:t>School safety initiatives</a:t>
            </a:r>
          </a:p>
          <a:p>
            <a:r>
              <a:rPr lang="en-US" dirty="0"/>
              <a:t>Gifted and talented programs</a:t>
            </a:r>
          </a:p>
          <a:p>
            <a:r>
              <a:rPr lang="en-US" dirty="0"/>
              <a:t>Transportation funding</a:t>
            </a:r>
          </a:p>
          <a:p>
            <a:r>
              <a:rPr lang="en-US" dirty="0"/>
              <a:t>Exam fees</a:t>
            </a:r>
          </a:p>
          <a:p>
            <a:r>
              <a:rPr lang="en-US" dirty="0"/>
              <a:t>Pilot programs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Categorical grants are not subject to a local contribution.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F07BEFF-68F4-1F47-9FBF-139A65E0EF8B}"/>
              </a:ext>
            </a:extLst>
          </p:cNvPr>
          <p:cNvSpPr txBox="1"/>
          <p:nvPr/>
        </p:nvSpPr>
        <p:spPr>
          <a:xfrm>
            <a:off x="6096000" y="6419570"/>
            <a:ext cx="35026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Image sources: IconMark and Vectors Market, via Noun Project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D2FEA91-E5CC-D540-9709-CBBF7821D62E}"/>
              </a:ext>
            </a:extLst>
          </p:cNvPr>
          <p:cNvGrpSpPr/>
          <p:nvPr/>
        </p:nvGrpSpPr>
        <p:grpSpPr>
          <a:xfrm>
            <a:off x="9697490" y="3042610"/>
            <a:ext cx="1902757" cy="1640417"/>
            <a:chOff x="4699374" y="4429764"/>
            <a:chExt cx="1902757" cy="1640417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22545E4-B2A1-224C-83EC-E6CEE1412A81}"/>
                </a:ext>
              </a:extLst>
            </p:cNvPr>
            <p:cNvSpPr/>
            <p:nvPr/>
          </p:nvSpPr>
          <p:spPr>
            <a:xfrm>
              <a:off x="4699374" y="5335939"/>
              <a:ext cx="801628" cy="375768"/>
            </a:xfrm>
            <a:prstGeom prst="ellipse">
              <a:avLst/>
            </a:prstGeom>
            <a:solidFill>
              <a:srgbClr val="C5E1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7A52E5A4-EDBE-5B45-9CD6-50DCA703BF44}"/>
                </a:ext>
              </a:extLst>
            </p:cNvPr>
            <p:cNvSpPr/>
            <p:nvPr/>
          </p:nvSpPr>
          <p:spPr>
            <a:xfrm>
              <a:off x="4895776" y="5072400"/>
              <a:ext cx="801628" cy="375768"/>
            </a:xfrm>
            <a:prstGeom prst="ellipse">
              <a:avLst/>
            </a:prstGeom>
            <a:solidFill>
              <a:srgbClr val="C5E1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230773D-C991-384F-B133-F0D00FA71FEB}"/>
                </a:ext>
              </a:extLst>
            </p:cNvPr>
            <p:cNvSpPr/>
            <p:nvPr/>
          </p:nvSpPr>
          <p:spPr>
            <a:xfrm>
              <a:off x="5737359" y="5494623"/>
              <a:ext cx="801628" cy="375768"/>
            </a:xfrm>
            <a:prstGeom prst="ellipse">
              <a:avLst/>
            </a:prstGeom>
            <a:solidFill>
              <a:srgbClr val="C5E1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34E4F2FB-8CFC-F94C-92A2-CD4C67A2642F}"/>
                </a:ext>
              </a:extLst>
            </p:cNvPr>
            <p:cNvSpPr/>
            <p:nvPr/>
          </p:nvSpPr>
          <p:spPr>
            <a:xfrm>
              <a:off x="5737338" y="4587212"/>
              <a:ext cx="801628" cy="375768"/>
            </a:xfrm>
            <a:prstGeom prst="ellipse">
              <a:avLst/>
            </a:prstGeom>
            <a:solidFill>
              <a:srgbClr val="C5E1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515C01A-9C5F-6C4E-B140-3036715C9865}"/>
                </a:ext>
              </a:extLst>
            </p:cNvPr>
            <p:cNvSpPr/>
            <p:nvPr/>
          </p:nvSpPr>
          <p:spPr>
            <a:xfrm>
              <a:off x="4735777" y="4775096"/>
              <a:ext cx="801628" cy="375768"/>
            </a:xfrm>
            <a:prstGeom prst="ellipse">
              <a:avLst/>
            </a:prstGeom>
            <a:solidFill>
              <a:srgbClr val="C5E1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9F5C20F-D04A-614D-912B-A15FB2DCC344}"/>
                </a:ext>
              </a:extLst>
            </p:cNvPr>
            <p:cNvSpPr/>
            <p:nvPr/>
          </p:nvSpPr>
          <p:spPr>
            <a:xfrm>
              <a:off x="4722035" y="5478217"/>
              <a:ext cx="756305" cy="375768"/>
            </a:xfrm>
            <a:prstGeom prst="rect">
              <a:avLst/>
            </a:prstGeom>
            <a:solidFill>
              <a:srgbClr val="C5E1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42F2034-E8EF-1E43-8A36-F08C9B8D5E25}"/>
                </a:ext>
              </a:extLst>
            </p:cNvPr>
            <p:cNvSpPr/>
            <p:nvPr/>
          </p:nvSpPr>
          <p:spPr>
            <a:xfrm>
              <a:off x="5760000" y="4748985"/>
              <a:ext cx="756305" cy="953300"/>
            </a:xfrm>
            <a:prstGeom prst="rect">
              <a:avLst/>
            </a:prstGeom>
            <a:solidFill>
              <a:srgbClr val="C5E1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7D131C4-F48B-3349-9501-B3CCD2D28BFC}"/>
                </a:ext>
              </a:extLst>
            </p:cNvPr>
            <p:cNvSpPr/>
            <p:nvPr/>
          </p:nvSpPr>
          <p:spPr>
            <a:xfrm>
              <a:off x="4720086" y="5605939"/>
              <a:ext cx="778987" cy="375768"/>
            </a:xfrm>
            <a:prstGeom prst="ellipse">
              <a:avLst/>
            </a:prstGeom>
            <a:solidFill>
              <a:srgbClr val="C5E1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4C22891-9AFF-D54B-8BA7-1260A6F0D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99374" y="4429764"/>
              <a:ext cx="1902757" cy="1640417"/>
            </a:xfrm>
            <a:prstGeom prst="rect">
              <a:avLst/>
            </a:prstGeom>
          </p:spPr>
        </p:pic>
      </p:grpSp>
      <p:sp>
        <p:nvSpPr>
          <p:cNvPr id="42" name="Content Placeholder 16">
            <a:extLst>
              <a:ext uri="{FF2B5EF4-FFF2-40B4-BE49-F238E27FC236}">
                <a16:creationId xmlns:a16="http://schemas.microsoft.com/office/drawing/2014/main" id="{A11415D9-4BCB-3142-93F7-35CAD285C6D2}"/>
              </a:ext>
            </a:extLst>
          </p:cNvPr>
          <p:cNvSpPr txBox="1">
            <a:spLocks/>
          </p:cNvSpPr>
          <p:nvPr/>
        </p:nvSpPr>
        <p:spPr>
          <a:xfrm>
            <a:off x="8931994" y="3478996"/>
            <a:ext cx="8136511" cy="1798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6000" dirty="0"/>
              <a:t>+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A9EB347-D6CF-794B-B744-D16A7049E979}"/>
              </a:ext>
            </a:extLst>
          </p:cNvPr>
          <p:cNvSpPr/>
          <p:nvPr/>
        </p:nvSpPr>
        <p:spPr>
          <a:xfrm>
            <a:off x="5936345" y="2257043"/>
            <a:ext cx="1902757" cy="210015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FF06424-1D4D-B745-9580-F983DF14CA77}"/>
              </a:ext>
            </a:extLst>
          </p:cNvPr>
          <p:cNvSpPr/>
          <p:nvPr/>
        </p:nvSpPr>
        <p:spPr>
          <a:xfrm>
            <a:off x="5936345" y="4357200"/>
            <a:ext cx="1902757" cy="1467457"/>
          </a:xfrm>
          <a:prstGeom prst="rect">
            <a:avLst/>
          </a:prstGeom>
          <a:pattFill prst="openDmnd">
            <a:fgClr>
              <a:schemeClr val="bg1"/>
            </a:fgClr>
            <a:bgClr>
              <a:srgbClr val="548235"/>
            </a:bgClr>
          </a:patt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2" name="Picture 51" descr="A close up of a logo&#10;&#10;Description automatically generated">
            <a:extLst>
              <a:ext uri="{FF2B5EF4-FFF2-40B4-BE49-F238E27FC236}">
                <a16:creationId xmlns:a16="http://schemas.microsoft.com/office/drawing/2014/main" id="{DECF0BC0-E320-C44A-8BF7-20BE19F248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4867691" y="2849115"/>
            <a:ext cx="4035016" cy="2384376"/>
          </a:xfrm>
          <a:prstGeom prst="rect">
            <a:avLst/>
          </a:prstGeom>
        </p:spPr>
      </p:pic>
      <p:sp>
        <p:nvSpPr>
          <p:cNvPr id="53" name="Right Brace 52">
            <a:extLst>
              <a:ext uri="{FF2B5EF4-FFF2-40B4-BE49-F238E27FC236}">
                <a16:creationId xmlns:a16="http://schemas.microsoft.com/office/drawing/2014/main" id="{1BC2712C-1628-AE45-9AA9-8303E6E5C5ED}"/>
              </a:ext>
            </a:extLst>
          </p:cNvPr>
          <p:cNvSpPr/>
          <p:nvPr/>
        </p:nvSpPr>
        <p:spPr>
          <a:xfrm>
            <a:off x="7945653" y="4357199"/>
            <a:ext cx="263471" cy="1467457"/>
          </a:xfrm>
          <a:prstGeom prst="rightBrac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CEE5299-8E86-CB49-99D1-E44F956A10F2}"/>
              </a:ext>
            </a:extLst>
          </p:cNvPr>
          <p:cNvSpPr txBox="1"/>
          <p:nvPr/>
        </p:nvSpPr>
        <p:spPr>
          <a:xfrm>
            <a:off x="8209124" y="4844705"/>
            <a:ext cx="12512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accent6">
                    <a:lumMod val="75000"/>
                  </a:schemeClr>
                </a:solidFill>
              </a:rPr>
              <a:t>Expected local contribution</a:t>
            </a:r>
          </a:p>
        </p:txBody>
      </p:sp>
      <p:sp>
        <p:nvSpPr>
          <p:cNvPr id="55" name="Right Brace 54">
            <a:extLst>
              <a:ext uri="{FF2B5EF4-FFF2-40B4-BE49-F238E27FC236}">
                <a16:creationId xmlns:a16="http://schemas.microsoft.com/office/drawing/2014/main" id="{7F321903-D9B3-964F-B950-13B4B1882B82}"/>
              </a:ext>
            </a:extLst>
          </p:cNvPr>
          <p:cNvSpPr/>
          <p:nvPr/>
        </p:nvSpPr>
        <p:spPr>
          <a:xfrm>
            <a:off x="7945652" y="2257042"/>
            <a:ext cx="263471" cy="2100156"/>
          </a:xfrm>
          <a:prstGeom prst="rightBrac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2598BC0-84AA-A34F-A570-972B32531ABD}"/>
              </a:ext>
            </a:extLst>
          </p:cNvPr>
          <p:cNvSpPr txBox="1"/>
          <p:nvPr/>
        </p:nvSpPr>
        <p:spPr>
          <a:xfrm>
            <a:off x="8209123" y="3064238"/>
            <a:ext cx="12512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State formula aid</a:t>
            </a:r>
          </a:p>
        </p:txBody>
      </p:sp>
    </p:spTree>
    <p:extLst>
      <p:ext uri="{BB962C8B-B14F-4D97-AF65-F5344CB8AC3E}">
        <p14:creationId xmlns:p14="http://schemas.microsoft.com/office/powerpoint/2010/main" val="3960141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39FC12A-618E-BB46-8E70-A90CD09C9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2069"/>
            <a:ext cx="12192000" cy="1189639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63B2B8"/>
                </a:solidFill>
              </a:rPr>
              <a:t>What Comes Out: Local</a:t>
            </a:r>
          </a:p>
        </p:txBody>
      </p:sp>
      <p:pic>
        <p:nvPicPr>
          <p:cNvPr id="7" name="Picture 2" descr="Image result for education trust">
            <a:extLst>
              <a:ext uri="{FF2B5EF4-FFF2-40B4-BE49-F238E27FC236}">
                <a16:creationId xmlns:a16="http://schemas.microsoft.com/office/drawing/2014/main" id="{F8B51DB1-5BD1-9443-BE0A-DFC49AD98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2691" y="5899713"/>
            <a:ext cx="1260364" cy="75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19B081F-537D-114D-A7EB-96D720730D6B}"/>
              </a:ext>
            </a:extLst>
          </p:cNvPr>
          <p:cNvSpPr/>
          <p:nvPr/>
        </p:nvSpPr>
        <p:spPr>
          <a:xfrm>
            <a:off x="6679769" y="2416090"/>
            <a:ext cx="1902757" cy="2100157"/>
          </a:xfrm>
          <a:prstGeom prst="rect">
            <a:avLst/>
          </a:prstGeom>
          <a:pattFill prst="openDmnd">
            <a:fgClr>
              <a:schemeClr val="accent6"/>
            </a:fgClr>
            <a:bgClr>
              <a:srgbClr val="C5E1B4"/>
            </a:bgClr>
          </a:patt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E2E7955-5170-2A4C-9A3E-D8E0AB185EB6}"/>
              </a:ext>
            </a:extLst>
          </p:cNvPr>
          <p:cNvSpPr/>
          <p:nvPr/>
        </p:nvSpPr>
        <p:spPr>
          <a:xfrm>
            <a:off x="6679769" y="4516247"/>
            <a:ext cx="1902757" cy="1467457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5A3A28CF-47AC-164B-A811-FF2867191D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611115" y="3019958"/>
            <a:ext cx="4035016" cy="2384376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3FAAFC9-F32F-DC49-8ADA-5CD84E24060F}"/>
              </a:ext>
            </a:extLst>
          </p:cNvPr>
          <p:cNvSpPr txBox="1">
            <a:spLocks/>
          </p:cNvSpPr>
          <p:nvPr/>
        </p:nvSpPr>
        <p:spPr>
          <a:xfrm>
            <a:off x="599914" y="2107407"/>
            <a:ext cx="4477718" cy="11158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1. The state uses a formula to determine how much money each district needs for the year. 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D5D4BB9-2376-1046-868D-413839A2BFBE}"/>
              </a:ext>
            </a:extLst>
          </p:cNvPr>
          <p:cNvSpPr txBox="1">
            <a:spLocks/>
          </p:cNvSpPr>
          <p:nvPr/>
        </p:nvSpPr>
        <p:spPr>
          <a:xfrm>
            <a:off x="599914" y="3584489"/>
            <a:ext cx="4477718" cy="11158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2. The state calculates how much funding the district is expected to contribute from local sources.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154DCB5-0DBD-464F-AC1F-5431BDFA72CE}"/>
              </a:ext>
            </a:extLst>
          </p:cNvPr>
          <p:cNvSpPr txBox="1">
            <a:spLocks/>
          </p:cNvSpPr>
          <p:nvPr/>
        </p:nvSpPr>
        <p:spPr>
          <a:xfrm>
            <a:off x="599914" y="5216553"/>
            <a:ext cx="4477718" cy="11158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3. The balance of the formula amount is provided as state aid.</a:t>
            </a: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9F406DA9-8C2B-B441-B361-E694C4508A7B}"/>
              </a:ext>
            </a:extLst>
          </p:cNvPr>
          <p:cNvSpPr/>
          <p:nvPr/>
        </p:nvSpPr>
        <p:spPr>
          <a:xfrm>
            <a:off x="8689077" y="4516246"/>
            <a:ext cx="263471" cy="1467457"/>
          </a:xfrm>
          <a:prstGeom prst="rightBrac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8D9E8E-4495-774B-B568-F66634560C79}"/>
              </a:ext>
            </a:extLst>
          </p:cNvPr>
          <p:cNvSpPr txBox="1"/>
          <p:nvPr/>
        </p:nvSpPr>
        <p:spPr>
          <a:xfrm>
            <a:off x="8952548" y="5003752"/>
            <a:ext cx="12512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accent6">
                    <a:lumMod val="75000"/>
                  </a:schemeClr>
                </a:solidFill>
              </a:rPr>
              <a:t>Expected local contribution</a:t>
            </a: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C0B1F4A6-FA0D-5946-80E4-975E42726354}"/>
              </a:ext>
            </a:extLst>
          </p:cNvPr>
          <p:cNvSpPr/>
          <p:nvPr/>
        </p:nvSpPr>
        <p:spPr>
          <a:xfrm>
            <a:off x="8689076" y="2416089"/>
            <a:ext cx="263471" cy="2100156"/>
          </a:xfrm>
          <a:prstGeom prst="rightBrac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4C764F-A531-0E46-8651-19264D267495}"/>
              </a:ext>
            </a:extLst>
          </p:cNvPr>
          <p:cNvSpPr txBox="1"/>
          <p:nvPr/>
        </p:nvSpPr>
        <p:spPr>
          <a:xfrm>
            <a:off x="8952547" y="3223285"/>
            <a:ext cx="12512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State formula aid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0A17282-4D1F-8447-8B45-F8A6CC2239F7}"/>
              </a:ext>
            </a:extLst>
          </p:cNvPr>
          <p:cNvSpPr txBox="1"/>
          <p:nvPr/>
        </p:nvSpPr>
        <p:spPr>
          <a:xfrm>
            <a:off x="1907874" y="1383580"/>
            <a:ext cx="159832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Local Share</a:t>
            </a:r>
          </a:p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1771C6-E2D5-994C-B83B-00905260B8B2}"/>
              </a:ext>
            </a:extLst>
          </p:cNvPr>
          <p:cNvSpPr txBox="1"/>
          <p:nvPr/>
        </p:nvSpPr>
        <p:spPr>
          <a:xfrm>
            <a:off x="6636210" y="6471209"/>
            <a:ext cx="35026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Image source: IconMark, via Noun Project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2AA310-1FFB-954C-9F9D-75AB348F8707}"/>
              </a:ext>
            </a:extLst>
          </p:cNvPr>
          <p:cNvSpPr/>
          <p:nvPr/>
        </p:nvSpPr>
        <p:spPr>
          <a:xfrm>
            <a:off x="468177" y="3494031"/>
            <a:ext cx="4477718" cy="129679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558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39FC12A-618E-BB46-8E70-A90CD09C9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2069"/>
            <a:ext cx="12192000" cy="1189639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63B2B8"/>
                </a:solidFill>
              </a:rPr>
              <a:t>What Comes Out: Local</a:t>
            </a:r>
          </a:p>
        </p:txBody>
      </p:sp>
      <p:pic>
        <p:nvPicPr>
          <p:cNvPr id="7" name="Picture 2" descr="Image result for education trust">
            <a:extLst>
              <a:ext uri="{FF2B5EF4-FFF2-40B4-BE49-F238E27FC236}">
                <a16:creationId xmlns:a16="http://schemas.microsoft.com/office/drawing/2014/main" id="{F8B51DB1-5BD1-9443-BE0A-DFC49AD98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2691" y="5899713"/>
            <a:ext cx="1260364" cy="75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0A17282-4D1F-8447-8B45-F8A6CC2239F7}"/>
              </a:ext>
            </a:extLst>
          </p:cNvPr>
          <p:cNvSpPr txBox="1"/>
          <p:nvPr/>
        </p:nvSpPr>
        <p:spPr>
          <a:xfrm>
            <a:off x="4314903" y="1048722"/>
            <a:ext cx="356219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Local Revenue Asterisk</a:t>
            </a:r>
          </a:p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1771C6-E2D5-994C-B83B-00905260B8B2}"/>
              </a:ext>
            </a:extLst>
          </p:cNvPr>
          <p:cNvSpPr txBox="1"/>
          <p:nvPr/>
        </p:nvSpPr>
        <p:spPr>
          <a:xfrm>
            <a:off x="6495865" y="6531396"/>
            <a:ext cx="35026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Image source: IconMark, via Noun Project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66504BC-43B1-BA4B-ABC3-0711753E4E3F}"/>
              </a:ext>
            </a:extLst>
          </p:cNvPr>
          <p:cNvSpPr/>
          <p:nvPr/>
        </p:nvSpPr>
        <p:spPr>
          <a:xfrm>
            <a:off x="6601403" y="2660603"/>
            <a:ext cx="1902757" cy="2100157"/>
          </a:xfrm>
          <a:prstGeom prst="rect">
            <a:avLst/>
          </a:prstGeom>
          <a:pattFill prst="openDmnd">
            <a:fgClr>
              <a:schemeClr val="accent6"/>
            </a:fgClr>
            <a:bgClr>
              <a:srgbClr val="C5E1B4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6F2B8A4-F08E-B241-87A2-16E13C431C03}"/>
              </a:ext>
            </a:extLst>
          </p:cNvPr>
          <p:cNvSpPr/>
          <p:nvPr/>
        </p:nvSpPr>
        <p:spPr>
          <a:xfrm>
            <a:off x="6601403" y="4760760"/>
            <a:ext cx="1902757" cy="146745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BFB66B1-C75C-F048-9D3B-369B553DF4EB}"/>
              </a:ext>
            </a:extLst>
          </p:cNvPr>
          <p:cNvSpPr/>
          <p:nvPr/>
        </p:nvSpPr>
        <p:spPr>
          <a:xfrm>
            <a:off x="6618328" y="4760758"/>
            <a:ext cx="1902757" cy="4875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5C43303-EA5D-1844-8C96-A1E1D48DD2CE}"/>
              </a:ext>
            </a:extLst>
          </p:cNvPr>
          <p:cNvSpPr/>
          <p:nvPr/>
        </p:nvSpPr>
        <p:spPr>
          <a:xfrm>
            <a:off x="6618329" y="5248265"/>
            <a:ext cx="1902757" cy="9989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5291193-6A55-904F-AA29-2EAB2AB0A1E3}"/>
              </a:ext>
            </a:extLst>
          </p:cNvPr>
          <p:cNvSpPr/>
          <p:nvPr/>
        </p:nvSpPr>
        <p:spPr>
          <a:xfrm>
            <a:off x="6601965" y="4760426"/>
            <a:ext cx="1885832" cy="147546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Picture 25" descr="A close up of a logo&#10;&#10;Description automatically generated">
            <a:extLst>
              <a:ext uri="{FF2B5EF4-FFF2-40B4-BE49-F238E27FC236}">
                <a16:creationId xmlns:a16="http://schemas.microsoft.com/office/drawing/2014/main" id="{C18BDDB9-9A53-8746-8507-24BD7E6D2B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532406" y="3261513"/>
            <a:ext cx="4035016" cy="2384376"/>
          </a:xfrm>
          <a:prstGeom prst="rect">
            <a:avLst/>
          </a:prstGeom>
          <a:ln>
            <a:noFill/>
          </a:ln>
        </p:spPr>
      </p:pic>
      <p:sp>
        <p:nvSpPr>
          <p:cNvPr id="27" name="Right Brace 26">
            <a:extLst>
              <a:ext uri="{FF2B5EF4-FFF2-40B4-BE49-F238E27FC236}">
                <a16:creationId xmlns:a16="http://schemas.microsoft.com/office/drawing/2014/main" id="{ACB25767-0028-3544-9C4B-252CEF115D16}"/>
              </a:ext>
            </a:extLst>
          </p:cNvPr>
          <p:cNvSpPr/>
          <p:nvPr/>
        </p:nvSpPr>
        <p:spPr>
          <a:xfrm>
            <a:off x="8610711" y="4760759"/>
            <a:ext cx="263471" cy="1467457"/>
          </a:xfrm>
          <a:prstGeom prst="rightBrac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7A45D53-533C-7348-B342-654B3A2DA3BA}"/>
              </a:ext>
            </a:extLst>
          </p:cNvPr>
          <p:cNvSpPr txBox="1"/>
          <p:nvPr/>
        </p:nvSpPr>
        <p:spPr>
          <a:xfrm>
            <a:off x="8874182" y="5248265"/>
            <a:ext cx="12512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accent6">
                    <a:lumMod val="75000"/>
                  </a:schemeClr>
                </a:solidFill>
              </a:rPr>
              <a:t>Expected local contribution</a:t>
            </a:r>
          </a:p>
        </p:txBody>
      </p:sp>
      <p:sp>
        <p:nvSpPr>
          <p:cNvPr id="29" name="Right Brace 28">
            <a:extLst>
              <a:ext uri="{FF2B5EF4-FFF2-40B4-BE49-F238E27FC236}">
                <a16:creationId xmlns:a16="http://schemas.microsoft.com/office/drawing/2014/main" id="{DDADBBE9-8E1A-344E-A6D6-B104E1FBCDB0}"/>
              </a:ext>
            </a:extLst>
          </p:cNvPr>
          <p:cNvSpPr/>
          <p:nvPr/>
        </p:nvSpPr>
        <p:spPr>
          <a:xfrm>
            <a:off x="8610710" y="2660602"/>
            <a:ext cx="263471" cy="2100156"/>
          </a:xfrm>
          <a:prstGeom prst="rightBrac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922256A-1B81-B04E-BD57-81A81E88ABAD}"/>
              </a:ext>
            </a:extLst>
          </p:cNvPr>
          <p:cNvSpPr txBox="1"/>
          <p:nvPr/>
        </p:nvSpPr>
        <p:spPr>
          <a:xfrm>
            <a:off x="8874181" y="3467798"/>
            <a:ext cx="12512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State formula aid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096867A-1E8F-3F4D-83BB-D6A169FC849F}"/>
              </a:ext>
            </a:extLst>
          </p:cNvPr>
          <p:cNvSpPr/>
          <p:nvPr/>
        </p:nvSpPr>
        <p:spPr>
          <a:xfrm>
            <a:off x="6595952" y="1824055"/>
            <a:ext cx="1908207" cy="76942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2" name="Picture 31" descr="A close up of a logo&#10;&#10;Description automatically generated">
            <a:extLst>
              <a:ext uri="{FF2B5EF4-FFF2-40B4-BE49-F238E27FC236}">
                <a16:creationId xmlns:a16="http://schemas.microsoft.com/office/drawing/2014/main" id="{6A4DE870-793A-2E4C-A3A3-94EF51BA5E86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7179228" y="1147840"/>
            <a:ext cx="859755" cy="2181042"/>
          </a:xfrm>
          <a:prstGeom prst="rect">
            <a:avLst/>
          </a:prstGeom>
        </p:spPr>
      </p:pic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3DA97972-3504-7348-9349-4A208C8187B0}"/>
              </a:ext>
            </a:extLst>
          </p:cNvPr>
          <p:cNvSpPr txBox="1">
            <a:spLocks/>
          </p:cNvSpPr>
          <p:nvPr/>
        </p:nvSpPr>
        <p:spPr>
          <a:xfrm>
            <a:off x="334045" y="2648924"/>
            <a:ext cx="4477718" cy="11158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The state calculates how much funding the district is </a:t>
            </a:r>
            <a:r>
              <a:rPr lang="en-US" sz="2400" i="1" dirty="0"/>
              <a:t>expected</a:t>
            </a:r>
            <a:r>
              <a:rPr lang="en-US" sz="2400" dirty="0"/>
              <a:t> to contribute from local sources. But the district often may raise more or less in actuality—without affecting the state aid amount.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73B5B61-E412-374B-A090-5B2D0603E4D9}"/>
              </a:ext>
            </a:extLst>
          </p:cNvPr>
          <p:cNvSpPr txBox="1"/>
          <p:nvPr/>
        </p:nvSpPr>
        <p:spPr>
          <a:xfrm>
            <a:off x="8922413" y="4766221"/>
            <a:ext cx="12512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rgbClr val="C0311A"/>
                </a:solidFill>
              </a:rPr>
              <a:t>Local Underfunding</a:t>
            </a:r>
          </a:p>
        </p:txBody>
      </p:sp>
      <p:sp>
        <p:nvSpPr>
          <p:cNvPr id="35" name="Right Brace 34">
            <a:extLst>
              <a:ext uri="{FF2B5EF4-FFF2-40B4-BE49-F238E27FC236}">
                <a16:creationId xmlns:a16="http://schemas.microsoft.com/office/drawing/2014/main" id="{64B48EF8-7320-C240-9AB8-7B35FC4C9C23}"/>
              </a:ext>
            </a:extLst>
          </p:cNvPr>
          <p:cNvSpPr/>
          <p:nvPr/>
        </p:nvSpPr>
        <p:spPr>
          <a:xfrm>
            <a:off x="8801425" y="4779115"/>
            <a:ext cx="154468" cy="469149"/>
          </a:xfrm>
          <a:prstGeom prst="rightBrace">
            <a:avLst/>
          </a:prstGeom>
          <a:ln w="28575">
            <a:solidFill>
              <a:srgbClr val="C031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6" name="Right Brace 35">
            <a:extLst>
              <a:ext uri="{FF2B5EF4-FFF2-40B4-BE49-F238E27FC236}">
                <a16:creationId xmlns:a16="http://schemas.microsoft.com/office/drawing/2014/main" id="{A25E1C6A-7B24-0E40-94A7-5F5A28A1F5B9}"/>
              </a:ext>
            </a:extLst>
          </p:cNvPr>
          <p:cNvSpPr/>
          <p:nvPr/>
        </p:nvSpPr>
        <p:spPr>
          <a:xfrm>
            <a:off x="8610710" y="1820924"/>
            <a:ext cx="256652" cy="828000"/>
          </a:xfrm>
          <a:prstGeom prst="rightBrac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2B59E61-E138-A145-9DA9-CDB4AB7EF908}"/>
              </a:ext>
            </a:extLst>
          </p:cNvPr>
          <p:cNvSpPr txBox="1"/>
          <p:nvPr/>
        </p:nvSpPr>
        <p:spPr>
          <a:xfrm>
            <a:off x="8801425" y="1970223"/>
            <a:ext cx="12512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accent6">
                    <a:lumMod val="75000"/>
                  </a:schemeClr>
                </a:solidFill>
              </a:rPr>
              <a:t>Extra Local funds</a:t>
            </a:r>
          </a:p>
        </p:txBody>
      </p:sp>
    </p:spTree>
    <p:extLst>
      <p:ext uri="{BB962C8B-B14F-4D97-AF65-F5344CB8AC3E}">
        <p14:creationId xmlns:p14="http://schemas.microsoft.com/office/powerpoint/2010/main" val="98201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31" grpId="0" animBg="1"/>
      <p:bldP spid="34" grpId="0"/>
      <p:bldP spid="34" grpId="1"/>
      <p:bldP spid="35" grpId="0" animBg="1"/>
      <p:bldP spid="35" grpId="1" animBg="1"/>
      <p:bldP spid="36" grpId="0" animBg="1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39FC12A-618E-BB46-8E70-A90CD09C9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2069"/>
            <a:ext cx="12192000" cy="1189639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63B2B8"/>
                </a:solidFill>
              </a:rPr>
              <a:t>What Comes Out: Summary</a:t>
            </a:r>
          </a:p>
        </p:txBody>
      </p:sp>
      <p:pic>
        <p:nvPicPr>
          <p:cNvPr id="7" name="Picture 2" descr="Image result for education trust">
            <a:extLst>
              <a:ext uri="{FF2B5EF4-FFF2-40B4-BE49-F238E27FC236}">
                <a16:creationId xmlns:a16="http://schemas.microsoft.com/office/drawing/2014/main" id="{F8B51DB1-5BD1-9443-BE0A-DFC49AD98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6509" y="5899713"/>
            <a:ext cx="816545" cy="75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194018B-3085-7849-A6BC-54E87B58D56A}"/>
              </a:ext>
            </a:extLst>
          </p:cNvPr>
          <p:cNvSpPr txBox="1"/>
          <p:nvPr/>
        </p:nvSpPr>
        <p:spPr>
          <a:xfrm>
            <a:off x="460377" y="1152720"/>
            <a:ext cx="10979332" cy="4985980"/>
          </a:xfrm>
          <a:prstGeom prst="rect">
            <a:avLst/>
          </a:prstGeom>
          <a:noFill/>
          <a:ln>
            <a:noFill/>
          </a:ln>
        </p:spPr>
        <p:txBody>
          <a:bodyPr wrap="square" lIns="90000" rtlCol="0" anchor="ctr">
            <a:spAutoFit/>
          </a:bodyPr>
          <a:lstStyle/>
          <a:p>
            <a:pPr marL="342900" lvl="0" indent="-342900">
              <a:buFont typeface="Wingdings" pitchFamily="2" charset="2"/>
              <a:buChar char="Ø"/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en-US" sz="25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342900" lvl="0" indent="-342900">
              <a:buFont typeface="Wingdings" pitchFamily="2" charset="2"/>
              <a:buChar char="Ø"/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500" dirty="0">
                <a:solidFill>
                  <a:prstClr val="black">
                    <a:lumMod val="65000"/>
                    <a:lumOff val="35000"/>
                  </a:prstClr>
                </a:solidFill>
              </a:rPr>
              <a:t>The federal government spent $57.3 billion on K-12 education in FY17, first and foremost on grants to districts serving low-income students, students with disabilities, and federally connected children.</a:t>
            </a:r>
          </a:p>
          <a:p>
            <a:pPr lvl="0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en-US" sz="25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342900" lvl="0" indent="-342900">
              <a:buFont typeface="Wingdings" pitchFamily="2" charset="2"/>
              <a:buChar char="Ø"/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500" dirty="0">
                <a:solidFill>
                  <a:prstClr val="black">
                    <a:lumMod val="65000"/>
                    <a:lumOff val="35000"/>
                  </a:prstClr>
                </a:solidFill>
              </a:rPr>
              <a:t>States distribute most education spending as formula aid</a:t>
            </a:r>
            <a:r>
              <a:rPr lang="en-US" sz="25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; </a:t>
            </a:r>
            <a:r>
              <a:rPr lang="en-US" sz="2500" dirty="0">
                <a:solidFill>
                  <a:prstClr val="black">
                    <a:lumMod val="65000"/>
                    <a:lumOff val="35000"/>
                  </a:prstClr>
                </a:solidFill>
              </a:rPr>
              <a:t>the formula sets a target based on district funding needs and subtracts a local share, with the state providing the rest. States may also provide grants for specific purposes.</a:t>
            </a:r>
          </a:p>
          <a:p>
            <a:pPr marL="342900" lvl="0" indent="-342900">
              <a:buFont typeface="Wingdings" pitchFamily="2" charset="2"/>
              <a:buChar char="Ø"/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en-US" sz="2500" b="1" dirty="0">
              <a:solidFill>
                <a:prstClr val="black">
                  <a:lumMod val="65000"/>
                  <a:lumOff val="35000"/>
                </a:prstClr>
              </a:solidFill>
              <a:highlight>
                <a:srgbClr val="FFFF00"/>
              </a:highlight>
            </a:endParaRPr>
          </a:p>
          <a:p>
            <a:pPr marL="342900" lvl="0" indent="-342900">
              <a:buFont typeface="Wingdings" pitchFamily="2" charset="2"/>
              <a:buChar char="Ø"/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500" dirty="0">
                <a:solidFill>
                  <a:prstClr val="black">
                    <a:lumMod val="65000"/>
                    <a:lumOff val="35000"/>
                  </a:prstClr>
                </a:solidFill>
              </a:rPr>
              <a:t>Local education spending includes districts’ contributions towards the formula target, as well as any extra dollars that the district chooses to raise and spend (if allowed by state law).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012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39FC12A-618E-BB46-8E70-A90CD09C9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2287"/>
            <a:ext cx="12192000" cy="1189639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63B2B8"/>
                </a:solidFill>
              </a:rPr>
              <a:t>What Goes In Redux: State Variation</a:t>
            </a:r>
          </a:p>
        </p:txBody>
      </p:sp>
      <p:pic>
        <p:nvPicPr>
          <p:cNvPr id="7" name="Picture 2" descr="Image result for education trust">
            <a:extLst>
              <a:ext uri="{FF2B5EF4-FFF2-40B4-BE49-F238E27FC236}">
                <a16:creationId xmlns:a16="http://schemas.microsoft.com/office/drawing/2014/main" id="{F8B51DB1-5BD1-9443-BE0A-DFC49AD98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2691" y="5899713"/>
            <a:ext cx="1260364" cy="75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C78FAC1-1818-8D42-86CB-2C6FFC95BE2C}"/>
              </a:ext>
            </a:extLst>
          </p:cNvPr>
          <p:cNvSpPr txBox="1"/>
          <p:nvPr/>
        </p:nvSpPr>
        <p:spPr>
          <a:xfrm>
            <a:off x="0" y="6396335"/>
            <a:ext cx="5829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National Center for Educational Statistics at IES, </a:t>
            </a:r>
            <a:r>
              <a:rPr lang="en-CA" sz="1200" i="1" dirty="0">
                <a:hlinkClick r:id="rId4"/>
              </a:rPr>
              <a:t>Revenues and Expenditures for Public Elementary and Secondary Education: FY 18</a:t>
            </a:r>
            <a:r>
              <a:rPr lang="en-US" sz="1200" i="1" dirty="0">
                <a:hlinkClick r:id="rId4"/>
              </a:rPr>
              <a:t> </a:t>
            </a:r>
            <a:endParaRPr lang="en-US" sz="1200" i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1A56F18-8E0A-274E-8642-BE4DB6BC33D0}"/>
              </a:ext>
            </a:extLst>
          </p:cNvPr>
          <p:cNvSpPr txBox="1"/>
          <p:nvPr/>
        </p:nvSpPr>
        <p:spPr>
          <a:xfrm>
            <a:off x="2988469" y="1159612"/>
            <a:ext cx="6215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95959"/>
                </a:solidFill>
              </a:rPr>
              <a:t>FY2018 Revenue Sources for the Average School District in:</a:t>
            </a:r>
          </a:p>
        </p:txBody>
      </p:sp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82A8F8FE-05DF-EB4E-B4FA-8EE60A7959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8810566"/>
              </p:ext>
            </p:extLst>
          </p:nvPr>
        </p:nvGraphicFramePr>
        <p:xfrm>
          <a:off x="-330200" y="1667443"/>
          <a:ext cx="12852400" cy="4451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46C24343-977F-2745-BAC4-28BA306A3EA2}"/>
              </a:ext>
            </a:extLst>
          </p:cNvPr>
          <p:cNvSpPr txBox="1"/>
          <p:nvPr/>
        </p:nvSpPr>
        <p:spPr>
          <a:xfrm>
            <a:off x="3299020" y="1537792"/>
            <a:ext cx="1566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95959"/>
                </a:solidFill>
              </a:rPr>
              <a:t>South Dakota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E30B522-85D0-0949-BBD4-2ED1AFAF0139}"/>
              </a:ext>
            </a:extLst>
          </p:cNvPr>
          <p:cNvSpPr txBox="1"/>
          <p:nvPr/>
        </p:nvSpPr>
        <p:spPr>
          <a:xfrm>
            <a:off x="5608024" y="1537792"/>
            <a:ext cx="127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95959"/>
                </a:solidFill>
              </a:rPr>
              <a:t>Tennessee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6CF590E-F2B7-5440-9BFF-63BC59CD1A5B}"/>
              </a:ext>
            </a:extLst>
          </p:cNvPr>
          <p:cNvSpPr txBox="1"/>
          <p:nvPr/>
        </p:nvSpPr>
        <p:spPr>
          <a:xfrm>
            <a:off x="7789256" y="1537792"/>
            <a:ext cx="127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595959"/>
                </a:solidFill>
              </a:rPr>
              <a:t>Minnesota</a:t>
            </a:r>
          </a:p>
        </p:txBody>
      </p:sp>
    </p:spTree>
    <p:extLst>
      <p:ext uri="{BB962C8B-B14F-4D97-AF65-F5344CB8AC3E}">
        <p14:creationId xmlns:p14="http://schemas.microsoft.com/office/powerpoint/2010/main" val="4024077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39FC12A-618E-BB46-8E70-A90CD09C9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4947"/>
            <a:ext cx="12192000" cy="1189639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63B2B8"/>
                </a:solidFill>
              </a:rPr>
              <a:t>What Goes In Redux: District Variation</a:t>
            </a:r>
          </a:p>
        </p:txBody>
      </p:sp>
      <p:pic>
        <p:nvPicPr>
          <p:cNvPr id="7" name="Picture 2" descr="Image result for education trust">
            <a:extLst>
              <a:ext uri="{FF2B5EF4-FFF2-40B4-BE49-F238E27FC236}">
                <a16:creationId xmlns:a16="http://schemas.microsoft.com/office/drawing/2014/main" id="{F8B51DB1-5BD1-9443-BE0A-DFC49AD98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2691" y="5899713"/>
            <a:ext cx="1260364" cy="75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6EAEDC0-5C9B-8B4B-965C-1FFAB37F30D7}"/>
              </a:ext>
            </a:extLst>
          </p:cNvPr>
          <p:cNvCxnSpPr>
            <a:cxnSpLocks/>
          </p:cNvCxnSpPr>
          <p:nvPr/>
        </p:nvCxnSpPr>
        <p:spPr>
          <a:xfrm>
            <a:off x="6096000" y="1232682"/>
            <a:ext cx="0" cy="5423249"/>
          </a:xfrm>
          <a:prstGeom prst="line">
            <a:avLst/>
          </a:prstGeom>
          <a:ln w="28575">
            <a:solidFill>
              <a:srgbClr val="63B2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37A3F82-A13D-EF47-8844-07FA261E2D43}"/>
              </a:ext>
            </a:extLst>
          </p:cNvPr>
          <p:cNvSpPr txBox="1"/>
          <p:nvPr/>
        </p:nvSpPr>
        <p:spPr>
          <a:xfrm>
            <a:off x="0" y="6396335"/>
            <a:ext cx="5829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National Center for Educational Statistics at IES, Common Core of Data, </a:t>
            </a:r>
            <a:r>
              <a:rPr lang="en-US" sz="1200" dirty="0">
                <a:hlinkClick r:id="rId4"/>
              </a:rPr>
              <a:t>LEA School Finance Survey (F33), FY2017-18</a:t>
            </a:r>
            <a:endParaRPr lang="en-US" sz="120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7696F7-E779-6942-AA76-FC3F19C49F84}"/>
              </a:ext>
            </a:extLst>
          </p:cNvPr>
          <p:cNvSpPr txBox="1"/>
          <p:nvPr/>
        </p:nvSpPr>
        <p:spPr>
          <a:xfrm>
            <a:off x="3620494" y="1179597"/>
            <a:ext cx="2209012" cy="646331"/>
          </a:xfrm>
          <a:prstGeom prst="rect">
            <a:avLst/>
          </a:prstGeom>
          <a:noFill/>
          <a:ln>
            <a:solidFill>
              <a:srgbClr val="595959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CA" b="1" dirty="0">
                <a:solidFill>
                  <a:srgbClr val="595959"/>
                </a:solidFill>
                <a:latin typeface="Calibri" panose="020F0502020204030204" pitchFamily="34" charset="0"/>
              </a:rPr>
              <a:t>South Dakota District Comparison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AE3BAC9-2894-2F42-8DCF-9B2C92CF3F6F}"/>
              </a:ext>
            </a:extLst>
          </p:cNvPr>
          <p:cNvSpPr txBox="1"/>
          <p:nvPr/>
        </p:nvSpPr>
        <p:spPr>
          <a:xfrm>
            <a:off x="6331074" y="1179597"/>
            <a:ext cx="2209012" cy="646331"/>
          </a:xfrm>
          <a:prstGeom prst="rect">
            <a:avLst/>
          </a:prstGeom>
          <a:noFill/>
          <a:ln>
            <a:solidFill>
              <a:srgbClr val="595959"/>
            </a:solidFill>
          </a:ln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rgbClr val="595959"/>
                </a:solidFill>
                <a:latin typeface="Calibri" panose="020F0502020204030204" pitchFamily="34" charset="0"/>
              </a:rPr>
              <a:t>Minnesota District Comparison</a:t>
            </a:r>
          </a:p>
        </p:txBody>
      </p:sp>
      <p:graphicFrame>
        <p:nvGraphicFramePr>
          <p:cNvPr id="32" name="Chart 31">
            <a:extLst>
              <a:ext uri="{FF2B5EF4-FFF2-40B4-BE49-F238E27FC236}">
                <a16:creationId xmlns:a16="http://schemas.microsoft.com/office/drawing/2014/main" id="{EAB3DD92-D2CA-A84D-AC2F-F90F2C7DBEAE}"/>
              </a:ext>
            </a:extLst>
          </p:cNvPr>
          <p:cNvGraphicFramePr/>
          <p:nvPr/>
        </p:nvGraphicFramePr>
        <p:xfrm>
          <a:off x="138944" y="1825928"/>
          <a:ext cx="7072737" cy="445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4" name="Oval 33">
            <a:extLst>
              <a:ext uri="{FF2B5EF4-FFF2-40B4-BE49-F238E27FC236}">
                <a16:creationId xmlns:a16="http://schemas.microsoft.com/office/drawing/2014/main" id="{03273133-6128-8A4A-9394-72DAA4311C99}"/>
              </a:ext>
            </a:extLst>
          </p:cNvPr>
          <p:cNvSpPr/>
          <p:nvPr/>
        </p:nvSpPr>
        <p:spPr>
          <a:xfrm>
            <a:off x="10590063" y="2988122"/>
            <a:ext cx="1615299" cy="91119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6" name="TextBox 23">
            <a:extLst>
              <a:ext uri="{FF2B5EF4-FFF2-40B4-BE49-F238E27FC236}">
                <a16:creationId xmlns:a16="http://schemas.microsoft.com/office/drawing/2014/main" id="{F5BFFC53-EBC1-1C4D-B48A-637796D88F19}"/>
              </a:ext>
            </a:extLst>
          </p:cNvPr>
          <p:cNvSpPr txBox="1"/>
          <p:nvPr/>
        </p:nvSpPr>
        <p:spPr>
          <a:xfrm>
            <a:off x="9839443" y="3153285"/>
            <a:ext cx="3088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rgbClr val="595959"/>
                </a:solidFill>
              </a:rPr>
              <a:t>All amounts in </a:t>
            </a:r>
          </a:p>
          <a:p>
            <a:pPr algn="ctr"/>
            <a:r>
              <a:rPr lang="en-US" sz="1400" b="1" u="sng" dirty="0">
                <a:solidFill>
                  <a:srgbClr val="595959"/>
                </a:solidFill>
              </a:rPr>
              <a:t>per-pupil dollars</a:t>
            </a:r>
            <a:endParaRPr lang="en-US" sz="1400" b="1" dirty="0">
              <a:solidFill>
                <a:srgbClr val="595959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E314A0E-F3DA-FD41-A5D3-F6AFCA984B3B}"/>
              </a:ext>
            </a:extLst>
          </p:cNvPr>
          <p:cNvSpPr txBox="1"/>
          <p:nvPr/>
        </p:nvSpPr>
        <p:spPr>
          <a:xfrm>
            <a:off x="2076295" y="2618790"/>
            <a:ext cx="1566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595959"/>
                </a:solidFill>
              </a:rPr>
              <a:t>Belle Fourche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DB76E51-32E2-0541-BDFD-08B5E96D74FC}"/>
              </a:ext>
            </a:extLst>
          </p:cNvPr>
          <p:cNvSpPr txBox="1"/>
          <p:nvPr/>
        </p:nvSpPr>
        <p:spPr>
          <a:xfrm>
            <a:off x="3864121" y="1901634"/>
            <a:ext cx="1566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595959"/>
                </a:solidFill>
              </a:rPr>
              <a:t>Custer</a:t>
            </a:r>
          </a:p>
        </p:txBody>
      </p:sp>
      <p:graphicFrame>
        <p:nvGraphicFramePr>
          <p:cNvPr id="39" name="Chart 38">
            <a:extLst>
              <a:ext uri="{FF2B5EF4-FFF2-40B4-BE49-F238E27FC236}">
                <a16:creationId xmlns:a16="http://schemas.microsoft.com/office/drawing/2014/main" id="{2CAF8B55-337A-674C-B6FD-E42E723B9770}"/>
              </a:ext>
            </a:extLst>
          </p:cNvPr>
          <p:cNvGraphicFramePr/>
          <p:nvPr/>
        </p:nvGraphicFramePr>
        <p:xfrm>
          <a:off x="5132625" y="1901634"/>
          <a:ext cx="7072737" cy="445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0" name="TextBox 39">
            <a:extLst>
              <a:ext uri="{FF2B5EF4-FFF2-40B4-BE49-F238E27FC236}">
                <a16:creationId xmlns:a16="http://schemas.microsoft.com/office/drawing/2014/main" id="{96F8EDF5-37C7-D844-85B3-32483F60D8BA}"/>
              </a:ext>
            </a:extLst>
          </p:cNvPr>
          <p:cNvSpPr txBox="1"/>
          <p:nvPr/>
        </p:nvSpPr>
        <p:spPr>
          <a:xfrm>
            <a:off x="7059311" y="1860133"/>
            <a:ext cx="1566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595959"/>
                </a:solidFill>
              </a:rPr>
              <a:t>Hopkins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28BA1E4-2A1B-BD41-8F45-8F19C388F20E}"/>
              </a:ext>
            </a:extLst>
          </p:cNvPr>
          <p:cNvSpPr txBox="1"/>
          <p:nvPr/>
        </p:nvSpPr>
        <p:spPr>
          <a:xfrm>
            <a:off x="8857434" y="2899566"/>
            <a:ext cx="1566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595959"/>
                </a:solidFill>
              </a:rPr>
              <a:t>Worthington</a:t>
            </a:r>
          </a:p>
        </p:txBody>
      </p:sp>
    </p:spTree>
    <p:extLst>
      <p:ext uri="{BB962C8B-B14F-4D97-AF65-F5344CB8AC3E}">
        <p14:creationId xmlns:p14="http://schemas.microsoft.com/office/powerpoint/2010/main" val="23250732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39FC12A-618E-BB46-8E70-A90CD09C9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2069"/>
            <a:ext cx="12192000" cy="1189639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63B2B8"/>
                </a:solidFill>
              </a:rPr>
              <a:t>State and District Comparisons: Summary</a:t>
            </a:r>
          </a:p>
        </p:txBody>
      </p:sp>
      <p:pic>
        <p:nvPicPr>
          <p:cNvPr id="7" name="Picture 2" descr="Image result for education trust">
            <a:extLst>
              <a:ext uri="{FF2B5EF4-FFF2-40B4-BE49-F238E27FC236}">
                <a16:creationId xmlns:a16="http://schemas.microsoft.com/office/drawing/2014/main" id="{F8B51DB1-5BD1-9443-BE0A-DFC49AD98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6509" y="5899713"/>
            <a:ext cx="816545" cy="75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194018B-3085-7849-A6BC-54E87B58D56A}"/>
              </a:ext>
            </a:extLst>
          </p:cNvPr>
          <p:cNvSpPr txBox="1"/>
          <p:nvPr/>
        </p:nvSpPr>
        <p:spPr>
          <a:xfrm>
            <a:off x="460377" y="960363"/>
            <a:ext cx="10979332" cy="5370701"/>
          </a:xfrm>
          <a:prstGeom prst="rect">
            <a:avLst/>
          </a:prstGeom>
          <a:noFill/>
          <a:ln>
            <a:noFill/>
          </a:ln>
        </p:spPr>
        <p:txBody>
          <a:bodyPr wrap="square" lIns="90000" rtlCol="0" anchor="ctr">
            <a:spAutoFit/>
          </a:bodyPr>
          <a:lstStyle/>
          <a:p>
            <a:pPr lvl="0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en-US" sz="25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lvl="0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500" dirty="0">
                <a:solidFill>
                  <a:prstClr val="black">
                    <a:lumMod val="65000"/>
                    <a:lumOff val="35000"/>
                  </a:prstClr>
                </a:solidFill>
              </a:rPr>
              <a:t>The factors that determine the state, local, and federal shares in specific states and districts include:</a:t>
            </a:r>
          </a:p>
          <a:p>
            <a:pPr marL="800100" lvl="1" indent="-342900">
              <a:buFont typeface="Wingdings" pitchFamily="2" charset="2"/>
              <a:buChar char="Ø"/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500" dirty="0">
                <a:solidFill>
                  <a:prstClr val="black">
                    <a:lumMod val="65000"/>
                    <a:lumOff val="35000"/>
                  </a:prstClr>
                </a:solidFill>
              </a:rPr>
              <a:t>The size of the state budget and generosity of the state funding formula</a:t>
            </a:r>
          </a:p>
          <a:p>
            <a:pPr marL="800100" lvl="1" indent="-342900">
              <a:buFont typeface="Wingdings" pitchFamily="2" charset="2"/>
              <a:buChar char="Ø"/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500" dirty="0">
                <a:solidFill>
                  <a:prstClr val="black">
                    <a:lumMod val="65000"/>
                    <a:lumOff val="35000"/>
                  </a:prstClr>
                </a:solidFill>
              </a:rPr>
              <a:t>The specific student and community needs in the district, as well as other factors considered by the state formula</a:t>
            </a:r>
          </a:p>
          <a:p>
            <a:pPr marL="800100" lvl="1" indent="-342900">
              <a:buFont typeface="Wingdings" pitchFamily="2" charset="2"/>
              <a:buChar char="Ø"/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500" dirty="0">
                <a:solidFill>
                  <a:prstClr val="black">
                    <a:lumMod val="65000"/>
                    <a:lumOff val="35000"/>
                  </a:prstClr>
                </a:solidFill>
              </a:rPr>
              <a:t>Local property wealth and the </a:t>
            </a:r>
            <a:r>
              <a:rPr lang="en-US" sz="2500" i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ability</a:t>
            </a:r>
            <a:r>
              <a:rPr lang="en-US" sz="25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to raise of local revenue</a:t>
            </a:r>
          </a:p>
          <a:p>
            <a:pPr marL="800100" lvl="1" indent="-342900">
              <a:buFont typeface="Wingdings" pitchFamily="2" charset="2"/>
              <a:buChar char="Ø"/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500" dirty="0">
                <a:solidFill>
                  <a:prstClr val="black">
                    <a:lumMod val="65000"/>
                    <a:lumOff val="35000"/>
                  </a:prstClr>
                </a:solidFill>
              </a:rPr>
              <a:t>The choices of local voters and/or school boards to </a:t>
            </a:r>
            <a:r>
              <a:rPr lang="en-US" sz="2500" i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actually </a:t>
            </a:r>
            <a:r>
              <a:rPr lang="en-US" sz="2500" dirty="0">
                <a:solidFill>
                  <a:prstClr val="black">
                    <a:lumMod val="65000"/>
                    <a:lumOff val="35000"/>
                  </a:prstClr>
                </a:solidFill>
              </a:rPr>
              <a:t>raise local revenue</a:t>
            </a:r>
          </a:p>
          <a:p>
            <a:pPr marL="800100" lvl="1" indent="-342900">
              <a:buFont typeface="Wingdings" pitchFamily="2" charset="2"/>
              <a:buChar char="Ø"/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500" dirty="0">
                <a:solidFill>
                  <a:prstClr val="black">
                    <a:lumMod val="65000"/>
                    <a:lumOff val="35000"/>
                  </a:prstClr>
                </a:solidFill>
              </a:rPr>
              <a:t>The presence of federal land, or students from low-income homes, students with disabilities, federally connected children, and others eligible for federal aid</a:t>
            </a:r>
          </a:p>
          <a:p>
            <a:pPr marL="800100" lvl="1" indent="-342900">
              <a:buFont typeface="Wingdings" pitchFamily="2" charset="2"/>
              <a:buChar char="Ø"/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en-US" sz="25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5735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39FC12A-618E-BB46-8E70-A90CD09C9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700" y="202069"/>
            <a:ext cx="11912600" cy="1189639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63B2B8"/>
                </a:solidFill>
              </a:rPr>
              <a:t>5 Things to Advance Equity in State Funding Systems</a:t>
            </a:r>
          </a:p>
        </p:txBody>
      </p:sp>
      <p:pic>
        <p:nvPicPr>
          <p:cNvPr id="7" name="Picture 2" descr="Image result for education trust">
            <a:extLst>
              <a:ext uri="{FF2B5EF4-FFF2-40B4-BE49-F238E27FC236}">
                <a16:creationId xmlns:a16="http://schemas.microsoft.com/office/drawing/2014/main" id="{F8B51DB1-5BD1-9443-BE0A-DFC49AD98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2691" y="5899713"/>
            <a:ext cx="1260364" cy="75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807B340-E638-844F-A854-06812E2D22B0}"/>
              </a:ext>
            </a:extLst>
          </p:cNvPr>
          <p:cNvCxnSpPr/>
          <p:nvPr/>
        </p:nvCxnSpPr>
        <p:spPr>
          <a:xfrm flipH="1">
            <a:off x="4089400" y="3190590"/>
            <a:ext cx="965200" cy="0"/>
          </a:xfrm>
          <a:prstGeom prst="straightConnector1">
            <a:avLst/>
          </a:prstGeom>
          <a:ln w="317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E55F450-E939-9646-8742-63EDAD87CEE6}"/>
              </a:ext>
            </a:extLst>
          </p:cNvPr>
          <p:cNvCxnSpPr>
            <a:cxnSpLocks/>
          </p:cNvCxnSpPr>
          <p:nvPr/>
        </p:nvCxnSpPr>
        <p:spPr>
          <a:xfrm flipV="1">
            <a:off x="7513219" y="3155379"/>
            <a:ext cx="977694" cy="1"/>
          </a:xfrm>
          <a:prstGeom prst="straightConnector1">
            <a:avLst/>
          </a:prstGeom>
          <a:ln w="317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36C7789A-8595-A748-9813-4E299F8203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3900" y="1079909"/>
            <a:ext cx="6172200" cy="5576022"/>
          </a:xfrm>
          <a:prstGeom prst="rect">
            <a:avLst/>
          </a:prstGeom>
          <a:ln>
            <a:solidFill>
              <a:srgbClr val="F15C22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EACB6EC-E99E-FF42-A3EE-BC61F4FB559B}"/>
              </a:ext>
            </a:extLst>
          </p:cNvPr>
          <p:cNvSpPr txBox="1"/>
          <p:nvPr/>
        </p:nvSpPr>
        <p:spPr>
          <a:xfrm>
            <a:off x="0" y="6655931"/>
            <a:ext cx="58295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Ed Trust</a:t>
            </a:r>
            <a:r>
              <a:rPr lang="en-US" sz="1200" dirty="0">
                <a:hlinkClick r:id="rId5"/>
              </a:rPr>
              <a:t>, </a:t>
            </a:r>
            <a:r>
              <a:rPr lang="en-US" sz="1200" i="1" dirty="0">
                <a:hlinkClick r:id="rId5"/>
              </a:rPr>
              <a:t>Five Things to Advance Equity in State Funding Systems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0499450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assroom of students raising their hands in front of a teacher">
            <a:extLst>
              <a:ext uri="{FF2B5EF4-FFF2-40B4-BE49-F238E27FC236}">
                <a16:creationId xmlns:a16="http://schemas.microsoft.com/office/drawing/2014/main" id="{00617DCD-5BC2-CD4C-AAF3-5E10A265AD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272" y="0"/>
            <a:ext cx="10075455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39FC12A-618E-BB46-8E70-A90CD09C9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272" y="2565400"/>
            <a:ext cx="10075455" cy="1189639"/>
          </a:xfrm>
          <a:solidFill>
            <a:schemeClr val="bg2">
              <a:lumMod val="25000"/>
              <a:alpha val="52000"/>
            </a:schemeClr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Questions</a:t>
            </a:r>
          </a:p>
        </p:txBody>
      </p:sp>
      <p:pic>
        <p:nvPicPr>
          <p:cNvPr id="7" name="Picture 2" descr="Image result for education trust">
            <a:extLst>
              <a:ext uri="{FF2B5EF4-FFF2-40B4-BE49-F238E27FC236}">
                <a16:creationId xmlns:a16="http://schemas.microsoft.com/office/drawing/2014/main" id="{F8B51DB1-5BD1-9443-BE0A-DFC49AD98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3727" y="6104333"/>
            <a:ext cx="919328" cy="55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810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39FC12A-618E-BB46-8E70-A90CD09C9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2069"/>
            <a:ext cx="12192000" cy="1189639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63B2B8"/>
                </a:solidFill>
              </a:rPr>
              <a:t>Agenda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2411111-70A2-804B-880C-649B4A6F40C1}"/>
              </a:ext>
            </a:extLst>
          </p:cNvPr>
          <p:cNvSpPr txBox="1">
            <a:spLocks/>
          </p:cNvSpPr>
          <p:nvPr/>
        </p:nvSpPr>
        <p:spPr>
          <a:xfrm>
            <a:off x="2134683" y="956665"/>
            <a:ext cx="11723822" cy="38489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75000"/>
              </a:lnSpc>
              <a:buFont typeface="+mj-lt"/>
              <a:buAutoNum type="arabicPeriod"/>
            </a:pPr>
            <a:r>
              <a:rPr lang="en-US" sz="3000" dirty="0"/>
              <a:t>What goes in (revenue sources)</a:t>
            </a:r>
          </a:p>
          <a:p>
            <a:pPr marL="514350" indent="-514350">
              <a:lnSpc>
                <a:spcPct val="175000"/>
              </a:lnSpc>
              <a:buFont typeface="+mj-lt"/>
              <a:buAutoNum type="arabicPeriod"/>
            </a:pPr>
            <a:r>
              <a:rPr lang="en-US" sz="3000" dirty="0"/>
              <a:t>What comes out (spending)</a:t>
            </a:r>
          </a:p>
          <a:p>
            <a:pPr marL="514350" indent="-514350">
              <a:lnSpc>
                <a:spcPct val="175000"/>
              </a:lnSpc>
              <a:buFont typeface="+mj-lt"/>
              <a:buAutoNum type="arabicPeriod"/>
            </a:pPr>
            <a:r>
              <a:rPr lang="en-US" sz="3000" dirty="0"/>
              <a:t>What goes in redux: state and district comparisons</a:t>
            </a:r>
          </a:p>
          <a:p>
            <a:pPr marL="514350" indent="-514350">
              <a:lnSpc>
                <a:spcPct val="175000"/>
              </a:lnSpc>
              <a:buFont typeface="+mj-lt"/>
              <a:buAutoNum type="arabicPeriod"/>
            </a:pPr>
            <a:r>
              <a:rPr lang="en-US" sz="3000" dirty="0"/>
              <a:t>5 Things to Advance Equity in State Funding Systems</a:t>
            </a:r>
          </a:p>
          <a:p>
            <a:pPr marL="514350" indent="-514350">
              <a:lnSpc>
                <a:spcPct val="175000"/>
              </a:lnSpc>
              <a:buFont typeface="+mj-lt"/>
              <a:buAutoNum type="arabicPeriod"/>
            </a:pPr>
            <a:r>
              <a:rPr lang="en-US" sz="3000" dirty="0"/>
              <a:t>Q&amp;A</a:t>
            </a:r>
          </a:p>
          <a:p>
            <a:pPr>
              <a:lnSpc>
                <a:spcPct val="175000"/>
              </a:lnSpc>
            </a:pPr>
            <a:endParaRPr lang="en-US" sz="1500" dirty="0"/>
          </a:p>
        </p:txBody>
      </p:sp>
      <p:pic>
        <p:nvPicPr>
          <p:cNvPr id="7" name="Picture 2" descr="Image result for education trust">
            <a:extLst>
              <a:ext uri="{FF2B5EF4-FFF2-40B4-BE49-F238E27FC236}">
                <a16:creationId xmlns:a16="http://schemas.microsoft.com/office/drawing/2014/main" id="{F8B51DB1-5BD1-9443-BE0A-DFC49AD98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2691" y="5899713"/>
            <a:ext cx="1260364" cy="75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phic 10" descr="Treasure chest with solid fill">
            <a:extLst>
              <a:ext uri="{FF2B5EF4-FFF2-40B4-BE49-F238E27FC236}">
                <a16:creationId xmlns:a16="http://schemas.microsoft.com/office/drawing/2014/main" id="{34018999-39A8-014A-825E-8C1D36207F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7875" y="963478"/>
            <a:ext cx="914400" cy="914400"/>
          </a:xfrm>
          <a:prstGeom prst="rect">
            <a:avLst/>
          </a:prstGeom>
        </p:spPr>
      </p:pic>
      <p:pic>
        <p:nvPicPr>
          <p:cNvPr id="29" name="Graphic 28" descr="Flying Money with solid fill">
            <a:extLst>
              <a:ext uri="{FF2B5EF4-FFF2-40B4-BE49-F238E27FC236}">
                <a16:creationId xmlns:a16="http://schemas.microsoft.com/office/drawing/2014/main" id="{125F75CB-C444-FD47-9116-80DD415E1B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89079" y="1966741"/>
            <a:ext cx="914400" cy="914400"/>
          </a:xfrm>
          <a:prstGeom prst="rect">
            <a:avLst/>
          </a:prstGeom>
        </p:spPr>
      </p:pic>
      <p:pic>
        <p:nvPicPr>
          <p:cNvPr id="36" name="Graphic 35" descr="Questions with solid fill">
            <a:extLst>
              <a:ext uri="{FF2B5EF4-FFF2-40B4-BE49-F238E27FC236}">
                <a16:creationId xmlns:a16="http://schemas.microsoft.com/office/drawing/2014/main" id="{2C977AFB-5C6B-734D-9136-4DAEFA1F2A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50756" y="4805616"/>
            <a:ext cx="914400" cy="914400"/>
          </a:xfrm>
          <a:prstGeom prst="rect">
            <a:avLst/>
          </a:prstGeom>
        </p:spPr>
      </p:pic>
      <p:pic>
        <p:nvPicPr>
          <p:cNvPr id="38" name="Graphic 37" descr="Scales of justice with solid fill">
            <a:extLst>
              <a:ext uri="{FF2B5EF4-FFF2-40B4-BE49-F238E27FC236}">
                <a16:creationId xmlns:a16="http://schemas.microsoft.com/office/drawing/2014/main" id="{098073E9-4346-5044-8367-F2E4E6D48BA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250756" y="3816320"/>
            <a:ext cx="914400" cy="914400"/>
          </a:xfrm>
          <a:prstGeom prst="rect">
            <a:avLst/>
          </a:prstGeom>
        </p:spPr>
      </p:pic>
      <p:pic>
        <p:nvPicPr>
          <p:cNvPr id="32" name="Graphic 31" descr="Treasure chest with solid fill">
            <a:extLst>
              <a:ext uri="{FF2B5EF4-FFF2-40B4-BE49-F238E27FC236}">
                <a16:creationId xmlns:a16="http://schemas.microsoft.com/office/drawing/2014/main" id="{EE4933E7-78DF-764D-92F4-4D637A8120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4134" y="2970004"/>
            <a:ext cx="627749" cy="627749"/>
          </a:xfrm>
          <a:prstGeom prst="rect">
            <a:avLst/>
          </a:prstGeom>
        </p:spPr>
      </p:pic>
      <p:pic>
        <p:nvPicPr>
          <p:cNvPr id="33" name="Graphic 32" descr="Treasure chest with solid fill">
            <a:extLst>
              <a:ext uri="{FF2B5EF4-FFF2-40B4-BE49-F238E27FC236}">
                <a16:creationId xmlns:a16="http://schemas.microsoft.com/office/drawing/2014/main" id="{C65DEFE3-A85F-2443-97C5-59B6024727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1229" y="2970004"/>
            <a:ext cx="853454" cy="85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3099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21E525-C0CD-4D84-A50C-D3C6787660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2037522"/>
            <a:ext cx="10058400" cy="2287590"/>
          </a:xfrm>
        </p:spPr>
        <p:txBody>
          <a:bodyPr/>
          <a:lstStyle/>
          <a:p>
            <a:r>
              <a:rPr lang="en-US" dirty="0"/>
              <a:t>ELC: Advocating for School Funding Reform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39371FF-E936-4B20-ACA1-AF874A8ED2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Danielle Farrie				</a:t>
            </a:r>
            <a:r>
              <a:rPr lang="en-US" dirty="0">
                <a:hlinkClick r:id="rId2"/>
              </a:rPr>
              <a:t>dfarrie@edlawcenter.org</a:t>
            </a:r>
            <a:endParaRPr lang="en-US" dirty="0"/>
          </a:p>
          <a:p>
            <a:r>
              <a:rPr lang="en-US" dirty="0"/>
              <a:t>Research Director			</a:t>
            </a:r>
            <a:r>
              <a:rPr lang="en-US" dirty="0">
                <a:hlinkClick r:id="rId3"/>
              </a:rPr>
              <a:t>www.edlawcenter.org</a:t>
            </a:r>
            <a:r>
              <a:rPr lang="en-US" dirty="0"/>
              <a:t>	</a:t>
            </a:r>
          </a:p>
          <a:p>
            <a:endParaRPr lang="en-US" dirty="0"/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F5FCE8D-765D-4058-902C-D41F6AEB69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600668"/>
            <a:ext cx="5054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8603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B9F8048-5355-48F0-B0D8-0E295CD1B67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E305A8E-575A-4C1C-87A5-277500DE59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70706"/>
            <a:ext cx="5054600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3178725-5ED9-4A6C-975F-10383BFBBB05}"/>
              </a:ext>
            </a:extLst>
          </p:cNvPr>
          <p:cNvSpPr txBox="1"/>
          <p:nvPr/>
        </p:nvSpPr>
        <p:spPr>
          <a:xfrm>
            <a:off x="6334788" y="350797"/>
            <a:ext cx="482057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4D7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WE DO: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4D7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ELC is at the forefront of state-based efforts to improve school funding equity and secure essential resources for all students.</a:t>
            </a:r>
          </a:p>
        </p:txBody>
      </p:sp>
    </p:spTree>
    <p:extLst>
      <p:ext uri="{BB962C8B-B14F-4D97-AF65-F5344CB8AC3E}">
        <p14:creationId xmlns:p14="http://schemas.microsoft.com/office/powerpoint/2010/main" val="11922406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B9F8048-5355-48F0-B0D8-0E295CD1B67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E305A8E-575A-4C1C-87A5-277500DE59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70706"/>
            <a:ext cx="5054600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3178725-5ED9-4A6C-975F-10383BFBBB05}"/>
              </a:ext>
            </a:extLst>
          </p:cNvPr>
          <p:cNvSpPr txBox="1"/>
          <p:nvPr/>
        </p:nvSpPr>
        <p:spPr>
          <a:xfrm>
            <a:off x="6334788" y="350797"/>
            <a:ext cx="482057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4D7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WE DO IT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4D7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ELC is at the forefront of state-based efforts to improve school funding equity and secure essential resources for all students.</a:t>
            </a:r>
          </a:p>
        </p:txBody>
      </p:sp>
    </p:spTree>
    <p:extLst>
      <p:ext uri="{BB962C8B-B14F-4D97-AF65-F5344CB8AC3E}">
        <p14:creationId xmlns:p14="http://schemas.microsoft.com/office/powerpoint/2010/main" val="33631289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64007-DD16-46B6-8B2D-94E1566A2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Landscape: School Funding and Finance Reform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8A9552F-8DBA-4C53-A459-0A1724A0E86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48224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64007-DD16-46B6-8B2D-94E1566A2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Landscape: School Funding and Finance Reform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8A9552F-8DBA-4C53-A459-0A1724A0E86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26968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MTG Funding Level">
            <a:extLst>
              <a:ext uri="{FF2B5EF4-FFF2-40B4-BE49-F238E27FC236}">
                <a16:creationId xmlns:a16="http://schemas.microsoft.com/office/drawing/2014/main" id="{3126C329-3217-4C4F-85D2-A861A533E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MTG Funding Distribution">
            <a:extLst>
              <a:ext uri="{FF2B5EF4-FFF2-40B4-BE49-F238E27FC236}">
                <a16:creationId xmlns:a16="http://schemas.microsoft.com/office/drawing/2014/main" id="{375C8767-D9E4-4A9D-BDAD-366CC455D3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142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MTG Funding Effort">
            <a:extLst>
              <a:ext uri="{FF2B5EF4-FFF2-40B4-BE49-F238E27FC236}">
                <a16:creationId xmlns:a16="http://schemas.microsoft.com/office/drawing/2014/main" id="{34B2F16A-D033-47F8-85D3-2041881549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7572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$600 Billion Lost - States (4)">
            <a:extLst>
              <a:ext uri="{FF2B5EF4-FFF2-40B4-BE49-F238E27FC236}">
                <a16:creationId xmlns:a16="http://schemas.microsoft.com/office/drawing/2014/main" id="{11BEAF6C-C242-489A-978F-145FBECE2B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87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39FC12A-618E-BB46-8E70-A90CD09C9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2069"/>
            <a:ext cx="12192000" cy="1189639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63B2B8"/>
                </a:solidFill>
              </a:rPr>
              <a:t>What Goes In: National Averages</a:t>
            </a:r>
          </a:p>
        </p:txBody>
      </p:sp>
      <p:pic>
        <p:nvPicPr>
          <p:cNvPr id="7" name="Picture 2" descr="Image result for education trust">
            <a:extLst>
              <a:ext uri="{FF2B5EF4-FFF2-40B4-BE49-F238E27FC236}">
                <a16:creationId xmlns:a16="http://schemas.microsoft.com/office/drawing/2014/main" id="{F8B51DB1-5BD1-9443-BE0A-DFC49AD98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2691" y="5899713"/>
            <a:ext cx="1260364" cy="75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3B7D4C79-B511-B241-BA0A-3053C5A685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4730721"/>
              </p:ext>
            </p:extLst>
          </p:nvPr>
        </p:nvGraphicFramePr>
        <p:xfrm>
          <a:off x="1765506" y="1062218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EF9EE43-2127-8344-A040-62D908FE3879}"/>
              </a:ext>
            </a:extLst>
          </p:cNvPr>
          <p:cNvSpPr txBox="1"/>
          <p:nvPr/>
        </p:nvSpPr>
        <p:spPr>
          <a:xfrm>
            <a:off x="0" y="6396335"/>
            <a:ext cx="5829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National Center for Educational Statistics at IES, </a:t>
            </a:r>
            <a:r>
              <a:rPr lang="en-CA" sz="1200" i="1" dirty="0">
                <a:hlinkClick r:id="rId5"/>
              </a:rPr>
              <a:t>Revenues and Expenditures for Public Elementary and Secondary Education: FY 18</a:t>
            </a:r>
            <a:r>
              <a:rPr lang="en-US" sz="1200" i="1" dirty="0">
                <a:hlinkClick r:id="rId5"/>
              </a:rPr>
              <a:t> </a:t>
            </a:r>
            <a:endParaRPr lang="en-US" sz="1200" i="1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D69E7D3-0B41-0542-A5A4-89A0352759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2480600"/>
              </p:ext>
            </p:extLst>
          </p:nvPr>
        </p:nvGraphicFramePr>
        <p:xfrm>
          <a:off x="3091823" y="1594771"/>
          <a:ext cx="7085110" cy="4886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1AE0A32-A818-2442-9C27-6AA32DA8D0E8}"/>
              </a:ext>
            </a:extLst>
          </p:cNvPr>
          <p:cNvSpPr txBox="1"/>
          <p:nvPr/>
        </p:nvSpPr>
        <p:spPr>
          <a:xfrm>
            <a:off x="3091823" y="1267712"/>
            <a:ext cx="6112933" cy="655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862" dirty="0">
                <a:solidFill>
                  <a:prstClr val="black">
                    <a:lumMod val="65000"/>
                    <a:lumOff val="35000"/>
                  </a:prstClr>
                </a:solidFill>
              </a:rPr>
              <a:t>Revenue Sources for the Average U.S. School District, FY2018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64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39FC12A-618E-BB46-8E70-A90CD09C9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2069"/>
            <a:ext cx="12192000" cy="1189639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63B2B8"/>
                </a:solidFill>
              </a:rPr>
              <a:t>What Goes In: Federal</a:t>
            </a:r>
          </a:p>
        </p:txBody>
      </p:sp>
      <p:pic>
        <p:nvPicPr>
          <p:cNvPr id="7" name="Picture 2" descr="Image result for education trust">
            <a:extLst>
              <a:ext uri="{FF2B5EF4-FFF2-40B4-BE49-F238E27FC236}">
                <a16:creationId xmlns:a16="http://schemas.microsoft.com/office/drawing/2014/main" id="{F8B51DB1-5BD1-9443-BE0A-DFC49AD98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2691" y="5899713"/>
            <a:ext cx="1260364" cy="75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9D93688-10C2-0846-A5A3-3265B2B9AC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76612"/>
              </p:ext>
            </p:extLst>
          </p:nvPr>
        </p:nvGraphicFramePr>
        <p:xfrm>
          <a:off x="4064000" y="1098764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142BBFD-A6BB-794E-9F64-40083994652B}"/>
              </a:ext>
            </a:extLst>
          </p:cNvPr>
          <p:cNvSpPr txBox="1"/>
          <p:nvPr/>
        </p:nvSpPr>
        <p:spPr>
          <a:xfrm>
            <a:off x="138945" y="6517431"/>
            <a:ext cx="49165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White House Office of Management and Budget, </a:t>
            </a:r>
            <a:r>
              <a:rPr lang="en-US" sz="1200" dirty="0">
                <a:hlinkClick r:id="rId5"/>
              </a:rPr>
              <a:t>Historical Tables</a:t>
            </a:r>
            <a:endParaRPr lang="en-US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EAD43F-4ED7-2348-B596-EF9A37FC953A}"/>
              </a:ext>
            </a:extLst>
          </p:cNvPr>
          <p:cNvSpPr txBox="1"/>
          <p:nvPr/>
        </p:nvSpPr>
        <p:spPr>
          <a:xfrm>
            <a:off x="128490" y="2883963"/>
            <a:ext cx="3647643" cy="1523494"/>
          </a:xfrm>
          <a:prstGeom prst="rect">
            <a:avLst/>
          </a:prstGeom>
          <a:noFill/>
          <a:ln>
            <a:solidFill>
              <a:srgbClr val="595959"/>
            </a:solidFill>
          </a:ln>
        </p:spPr>
        <p:txBody>
          <a:bodyPr wrap="square" lIns="90000" rtlCol="0" anchor="ctr">
            <a:spAutoFit/>
          </a:bodyPr>
          <a:lstStyle/>
          <a:p>
            <a:pPr lvl="0"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500" dirty="0">
                <a:solidFill>
                  <a:prstClr val="black">
                    <a:lumMod val="65000"/>
                    <a:lumOff val="35000"/>
                  </a:prstClr>
                </a:solidFill>
              </a:rPr>
              <a:t>Federal education dollars are drawn mostly from </a:t>
            </a:r>
            <a:r>
              <a:rPr lang="en-US" sz="25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income taxes.</a:t>
            </a:r>
            <a:endParaRPr lang="en-US" sz="25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196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2" descr="Image result for education trust">
            <a:extLst>
              <a:ext uri="{FF2B5EF4-FFF2-40B4-BE49-F238E27FC236}">
                <a16:creationId xmlns:a16="http://schemas.microsoft.com/office/drawing/2014/main" id="{F8B51DB1-5BD1-9443-BE0A-DFC49AD98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2691" y="5899713"/>
            <a:ext cx="1260364" cy="75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6CB99A1-3F3A-764C-A853-04FBA98C89B6}"/>
              </a:ext>
            </a:extLst>
          </p:cNvPr>
          <p:cNvSpPr txBox="1"/>
          <p:nvPr/>
        </p:nvSpPr>
        <p:spPr>
          <a:xfrm>
            <a:off x="-19263" y="6584907"/>
            <a:ext cx="4916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4"/>
              </a:rPr>
              <a:t>Pew Charitable Trusts, How States Raise Their Tax Dollars</a:t>
            </a:r>
            <a:endParaRPr lang="en-US" sz="1200" dirty="0"/>
          </a:p>
          <a:p>
            <a:endParaRPr lang="en-US" sz="1200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BD21E989-F138-D540-8120-1F8DDB5F17D0}"/>
              </a:ext>
            </a:extLst>
          </p:cNvPr>
          <p:cNvSpPr txBox="1">
            <a:spLocks/>
          </p:cNvSpPr>
          <p:nvPr/>
        </p:nvSpPr>
        <p:spPr>
          <a:xfrm>
            <a:off x="0" y="202069"/>
            <a:ext cx="12192000" cy="11896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63B2B8"/>
                </a:solidFill>
              </a:rPr>
              <a:t>What Goes In: State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EBB4269A-2004-6441-8809-6652A146E52D}"/>
              </a:ext>
            </a:extLst>
          </p:cNvPr>
          <p:cNvSpPr/>
          <p:nvPr/>
        </p:nvSpPr>
        <p:spPr>
          <a:xfrm>
            <a:off x="5964247" y="1481853"/>
            <a:ext cx="4118478" cy="466915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E679D7E-32C2-8E49-BFCD-CF75C085A7E9}"/>
              </a:ext>
            </a:extLst>
          </p:cNvPr>
          <p:cNvSpPr txBox="1"/>
          <p:nvPr/>
        </p:nvSpPr>
        <p:spPr>
          <a:xfrm>
            <a:off x="674882" y="2293509"/>
            <a:ext cx="3647643" cy="2677656"/>
          </a:xfrm>
          <a:prstGeom prst="rect">
            <a:avLst/>
          </a:prstGeom>
          <a:noFill/>
          <a:ln>
            <a:solidFill>
              <a:srgbClr val="595959"/>
            </a:solidFill>
          </a:ln>
        </p:spPr>
        <p:txBody>
          <a:bodyPr wrap="square" lIns="90000" rtlCol="0" anchor="ctr">
            <a:spAutoFit/>
          </a:bodyPr>
          <a:lstStyle/>
          <a:p>
            <a:pPr lvl="0"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500" dirty="0">
                <a:solidFill>
                  <a:prstClr val="black">
                    <a:lumMod val="65000"/>
                    <a:lumOff val="35000"/>
                  </a:prstClr>
                </a:solidFill>
              </a:rPr>
              <a:t>State education dollars are drawn mostly from general funds powered by a range of tax sources, and the mix varies a great deal by state.</a:t>
            </a:r>
          </a:p>
          <a:p>
            <a:endParaRPr lang="en-US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28C2E09-9D10-2B47-98B9-3CF6BC60A718}"/>
              </a:ext>
            </a:extLst>
          </p:cNvPr>
          <p:cNvGrpSpPr/>
          <p:nvPr/>
        </p:nvGrpSpPr>
        <p:grpSpPr>
          <a:xfrm>
            <a:off x="6292775" y="1086148"/>
            <a:ext cx="1649627" cy="1821311"/>
            <a:chOff x="1098760" y="2994658"/>
            <a:chExt cx="1649627" cy="1821311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F9933820-FAF3-1A40-A873-CCE063D49098}"/>
                </a:ext>
              </a:extLst>
            </p:cNvPr>
            <p:cNvSpPr/>
            <p:nvPr/>
          </p:nvSpPr>
          <p:spPr>
            <a:xfrm>
              <a:off x="1098760" y="2994658"/>
              <a:ext cx="1584000" cy="1584000"/>
            </a:xfrm>
            <a:prstGeom prst="ellipse">
              <a:avLst/>
            </a:prstGeom>
            <a:solidFill>
              <a:srgbClr val="5482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Graphic 13" descr="Piggy Bank with solid fill">
              <a:extLst>
                <a:ext uri="{FF2B5EF4-FFF2-40B4-BE49-F238E27FC236}">
                  <a16:creationId xmlns:a16="http://schemas.microsoft.com/office/drawing/2014/main" id="{67D408C5-10F1-2B41-8F0A-5B2F480A15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31705" y="3092239"/>
              <a:ext cx="1385991" cy="1385991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D93B939-561C-8047-B847-D397DBBBA097}"/>
                </a:ext>
              </a:extLst>
            </p:cNvPr>
            <p:cNvSpPr txBox="1"/>
            <p:nvPr/>
          </p:nvSpPr>
          <p:spPr>
            <a:xfrm>
              <a:off x="1164387" y="4492804"/>
              <a:ext cx="158400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/>
                <a:t>personal income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0E6944C-683E-3841-93DA-081A1F2A8E2C}"/>
              </a:ext>
            </a:extLst>
          </p:cNvPr>
          <p:cNvGrpSpPr/>
          <p:nvPr/>
        </p:nvGrpSpPr>
        <p:grpSpPr>
          <a:xfrm>
            <a:off x="8311593" y="5018225"/>
            <a:ext cx="1584000" cy="1863105"/>
            <a:chOff x="1975731" y="1410658"/>
            <a:chExt cx="1584000" cy="1863105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338D0DD6-2297-FE4F-97F3-C9670DC26009}"/>
                </a:ext>
              </a:extLst>
            </p:cNvPr>
            <p:cNvSpPr/>
            <p:nvPr/>
          </p:nvSpPr>
          <p:spPr>
            <a:xfrm>
              <a:off x="1975731" y="1410658"/>
              <a:ext cx="1584000" cy="1584000"/>
            </a:xfrm>
            <a:prstGeom prst="ellipse">
              <a:avLst/>
            </a:prstGeom>
            <a:solidFill>
              <a:srgbClr val="5482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4" name="Graphic 33" descr="Miscellaneous with solid fill">
              <a:extLst>
                <a:ext uri="{FF2B5EF4-FFF2-40B4-BE49-F238E27FC236}">
                  <a16:creationId xmlns:a16="http://schemas.microsoft.com/office/drawing/2014/main" id="{EDAB2694-2B27-A440-AE0E-E47E77B8C04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199333" y="1645314"/>
              <a:ext cx="1136796" cy="1136796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94F2C0C-58C6-C244-B2C1-28DB603B6C1F}"/>
                </a:ext>
              </a:extLst>
            </p:cNvPr>
            <p:cNvSpPr txBox="1"/>
            <p:nvPr/>
          </p:nvSpPr>
          <p:spPr>
            <a:xfrm>
              <a:off x="2199333" y="2947596"/>
              <a:ext cx="1120717" cy="3261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/>
                <a:t>other taxes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15C37D8-B47C-4446-946F-160642BD7C1B}"/>
              </a:ext>
            </a:extLst>
          </p:cNvPr>
          <p:cNvGrpSpPr/>
          <p:nvPr/>
        </p:nvGrpSpPr>
        <p:grpSpPr>
          <a:xfrm>
            <a:off x="8179331" y="1074336"/>
            <a:ext cx="1584000" cy="1877565"/>
            <a:chOff x="4932987" y="1916453"/>
            <a:chExt cx="1584000" cy="1877565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17E2B61-3EC8-AB43-98A6-1622DF8330BA}"/>
                </a:ext>
              </a:extLst>
            </p:cNvPr>
            <p:cNvSpPr/>
            <p:nvPr/>
          </p:nvSpPr>
          <p:spPr>
            <a:xfrm>
              <a:off x="4932987" y="1916453"/>
              <a:ext cx="1584000" cy="1584000"/>
            </a:xfrm>
            <a:prstGeom prst="ellipse">
              <a:avLst/>
            </a:prstGeom>
            <a:solidFill>
              <a:srgbClr val="5482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Graphic 10" descr="Shopping cart with solid fill">
              <a:extLst>
                <a:ext uri="{FF2B5EF4-FFF2-40B4-BE49-F238E27FC236}">
                  <a16:creationId xmlns:a16="http://schemas.microsoft.com/office/drawing/2014/main" id="{77D8D267-B9C2-DC42-8828-BE0C4385E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054915" y="2043009"/>
              <a:ext cx="1385991" cy="1385991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67C94B8-6D50-504B-A1E4-CAFA32A0F621}"/>
                </a:ext>
              </a:extLst>
            </p:cNvPr>
            <p:cNvSpPr txBox="1"/>
            <p:nvPr/>
          </p:nvSpPr>
          <p:spPr>
            <a:xfrm>
              <a:off x="5187551" y="3467851"/>
              <a:ext cx="1120717" cy="3261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/>
                <a:t>sales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89532BB-9FD3-F04E-BB7B-17F68AC2391C}"/>
              </a:ext>
            </a:extLst>
          </p:cNvPr>
          <p:cNvGrpSpPr/>
          <p:nvPr/>
        </p:nvGrpSpPr>
        <p:grpSpPr>
          <a:xfrm>
            <a:off x="5249033" y="3096993"/>
            <a:ext cx="1584000" cy="2055721"/>
            <a:chOff x="4003421" y="4021004"/>
            <a:chExt cx="1584000" cy="2055721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576A748-5522-C940-8FB2-35962CE53467}"/>
                </a:ext>
              </a:extLst>
            </p:cNvPr>
            <p:cNvSpPr/>
            <p:nvPr/>
          </p:nvSpPr>
          <p:spPr>
            <a:xfrm>
              <a:off x="4003421" y="4021004"/>
              <a:ext cx="1584000" cy="1584000"/>
            </a:xfrm>
            <a:prstGeom prst="ellipse">
              <a:avLst/>
            </a:prstGeom>
            <a:solidFill>
              <a:srgbClr val="5482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7" name="Graphic 16" descr="Briefcase with solid fill">
              <a:extLst>
                <a:ext uri="{FF2B5EF4-FFF2-40B4-BE49-F238E27FC236}">
                  <a16:creationId xmlns:a16="http://schemas.microsoft.com/office/drawing/2014/main" id="{0D522680-655D-5142-B79C-E56626970E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069048" y="4078870"/>
              <a:ext cx="1385991" cy="1385991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93E9991-1ADE-7941-AD1D-410BED388F61}"/>
                </a:ext>
              </a:extLst>
            </p:cNvPr>
            <p:cNvSpPr txBox="1"/>
            <p:nvPr/>
          </p:nvSpPr>
          <p:spPr>
            <a:xfrm>
              <a:off x="4235062" y="5522727"/>
              <a:ext cx="112071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/>
                <a:t>corporate income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F6D2B30-209C-5E40-B23D-9F7AE57C9CFF}"/>
              </a:ext>
            </a:extLst>
          </p:cNvPr>
          <p:cNvGrpSpPr/>
          <p:nvPr/>
        </p:nvGrpSpPr>
        <p:grpSpPr>
          <a:xfrm>
            <a:off x="9150572" y="3058623"/>
            <a:ext cx="1692144" cy="1828329"/>
            <a:chOff x="6462914" y="5000907"/>
            <a:chExt cx="1692144" cy="1828329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768CB555-8F3F-CD47-B79C-83432CEE89D3}"/>
                </a:ext>
              </a:extLst>
            </p:cNvPr>
            <p:cNvSpPr/>
            <p:nvPr/>
          </p:nvSpPr>
          <p:spPr>
            <a:xfrm>
              <a:off x="6516987" y="5000907"/>
              <a:ext cx="1584000" cy="1584000"/>
            </a:xfrm>
            <a:prstGeom prst="ellipse">
              <a:avLst/>
            </a:prstGeom>
            <a:solidFill>
              <a:srgbClr val="5482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Graphic 22" descr="Oil Rig with solid fill">
              <a:extLst>
                <a:ext uri="{FF2B5EF4-FFF2-40B4-BE49-F238E27FC236}">
                  <a16:creationId xmlns:a16="http://schemas.microsoft.com/office/drawing/2014/main" id="{DA279E2D-3553-A54E-992E-75923275E2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615991" y="5000907"/>
              <a:ext cx="1385991" cy="1385991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A149EB0-C163-AB42-97F5-C4E8BD322C1A}"/>
                </a:ext>
              </a:extLst>
            </p:cNvPr>
            <p:cNvSpPr txBox="1"/>
            <p:nvPr/>
          </p:nvSpPr>
          <p:spPr>
            <a:xfrm>
              <a:off x="6462914" y="6506071"/>
              <a:ext cx="169214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/>
                <a:t>severance 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11F0637-BF4A-434D-9C19-7202DB279F96}"/>
              </a:ext>
            </a:extLst>
          </p:cNvPr>
          <p:cNvGrpSpPr/>
          <p:nvPr/>
        </p:nvGrpSpPr>
        <p:grpSpPr>
          <a:xfrm>
            <a:off x="6308104" y="5056859"/>
            <a:ext cx="1584000" cy="1808428"/>
            <a:chOff x="7984296" y="1059766"/>
            <a:chExt cx="1584000" cy="1808428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DF95F25-6281-7741-9C52-BDD061498FEA}"/>
                </a:ext>
              </a:extLst>
            </p:cNvPr>
            <p:cNvSpPr/>
            <p:nvPr/>
          </p:nvSpPr>
          <p:spPr>
            <a:xfrm>
              <a:off x="7984296" y="1059766"/>
              <a:ext cx="1584000" cy="1584000"/>
            </a:xfrm>
            <a:prstGeom prst="ellipse">
              <a:avLst/>
            </a:prstGeom>
            <a:solidFill>
              <a:srgbClr val="5482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8" name="Graphic 27" descr="Checkbox Checked with solid fill">
              <a:extLst>
                <a:ext uri="{FF2B5EF4-FFF2-40B4-BE49-F238E27FC236}">
                  <a16:creationId xmlns:a16="http://schemas.microsoft.com/office/drawing/2014/main" id="{F274B6D2-0E08-E74C-8123-989BD966C6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8083300" y="1171899"/>
              <a:ext cx="1385991" cy="1385991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24D0209-EE35-914A-847B-7D00B009CDC2}"/>
                </a:ext>
              </a:extLst>
            </p:cNvPr>
            <p:cNvSpPr txBox="1"/>
            <p:nvPr/>
          </p:nvSpPr>
          <p:spPr>
            <a:xfrm>
              <a:off x="8269117" y="2542027"/>
              <a:ext cx="1120717" cy="3261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/>
                <a:t>licenses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7B73BD0-6B9E-F643-978E-71873BE803CF}"/>
              </a:ext>
            </a:extLst>
          </p:cNvPr>
          <p:cNvGrpSpPr/>
          <p:nvPr/>
        </p:nvGrpSpPr>
        <p:grpSpPr>
          <a:xfrm>
            <a:off x="7250978" y="3052751"/>
            <a:ext cx="1584000" cy="1821893"/>
            <a:chOff x="8324985" y="3348845"/>
            <a:chExt cx="1584000" cy="1821893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44D2E145-A779-3947-A40F-E7AE03556BF1}"/>
                </a:ext>
              </a:extLst>
            </p:cNvPr>
            <p:cNvSpPr/>
            <p:nvPr/>
          </p:nvSpPr>
          <p:spPr>
            <a:xfrm>
              <a:off x="8324985" y="3348845"/>
              <a:ext cx="1584000" cy="1584000"/>
            </a:xfrm>
            <a:prstGeom prst="ellipse">
              <a:avLst/>
            </a:prstGeom>
            <a:solidFill>
              <a:srgbClr val="5482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2" name="Graphic 31" descr="Map with pin with solid fill">
              <a:extLst>
                <a:ext uri="{FF2B5EF4-FFF2-40B4-BE49-F238E27FC236}">
                  <a16:creationId xmlns:a16="http://schemas.microsoft.com/office/drawing/2014/main" id="{B7FB0C2E-891B-2F4F-A458-AD4DDA9F2C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8440771" y="3397235"/>
              <a:ext cx="1385991" cy="1385991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92AAB25-E9ED-B14B-9DAC-CD93D71C93E3}"/>
                </a:ext>
              </a:extLst>
            </p:cNvPr>
            <p:cNvSpPr txBox="1"/>
            <p:nvPr/>
          </p:nvSpPr>
          <p:spPr>
            <a:xfrm>
              <a:off x="8556626" y="4844571"/>
              <a:ext cx="1120717" cy="3261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/>
                <a:t>property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2265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39FC12A-618E-BB46-8E70-A90CD09C9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2069"/>
            <a:ext cx="12192000" cy="1189639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63B2B8"/>
                </a:solidFill>
              </a:rPr>
              <a:t>What Goes In: Local</a:t>
            </a:r>
          </a:p>
        </p:txBody>
      </p:sp>
      <p:pic>
        <p:nvPicPr>
          <p:cNvPr id="7" name="Picture 2" descr="Image result for education trust">
            <a:extLst>
              <a:ext uri="{FF2B5EF4-FFF2-40B4-BE49-F238E27FC236}">
                <a16:creationId xmlns:a16="http://schemas.microsoft.com/office/drawing/2014/main" id="{F8B51DB1-5BD1-9443-BE0A-DFC49AD98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6509" y="5899713"/>
            <a:ext cx="816545" cy="75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00F622D-4FE0-8249-A0DB-119E8FBC8F68}"/>
              </a:ext>
            </a:extLst>
          </p:cNvPr>
          <p:cNvGrpSpPr/>
          <p:nvPr/>
        </p:nvGrpSpPr>
        <p:grpSpPr>
          <a:xfrm>
            <a:off x="4442289" y="1393866"/>
            <a:ext cx="3628495" cy="4994805"/>
            <a:chOff x="2467504" y="1379926"/>
            <a:chExt cx="3628495" cy="4994805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94E9819F-4EAF-984B-A2EB-AE3095606C5E}"/>
                </a:ext>
              </a:extLst>
            </p:cNvPr>
            <p:cNvSpPr/>
            <p:nvPr/>
          </p:nvSpPr>
          <p:spPr>
            <a:xfrm>
              <a:off x="2467504" y="1379926"/>
              <a:ext cx="3628495" cy="4994805"/>
            </a:xfrm>
            <a:prstGeom prst="roundRect">
              <a:avLst/>
            </a:prstGeom>
            <a:solidFill>
              <a:srgbClr val="63B2B8"/>
            </a:solidFill>
            <a:scene3d>
              <a:camera prst="orthographicFront"/>
              <a:lightRig rig="threePt" dir="t"/>
            </a:scene3d>
            <a:sp3d extrusionH="63500">
              <a:bevelT w="50800"/>
              <a:bevelB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9D9FCBA-F877-BF41-AED9-051C583BE281}"/>
                </a:ext>
              </a:extLst>
            </p:cNvPr>
            <p:cNvSpPr txBox="1"/>
            <p:nvPr/>
          </p:nvSpPr>
          <p:spPr>
            <a:xfrm>
              <a:off x="3184872" y="3213454"/>
              <a:ext cx="219375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</a:rPr>
                <a:t>Property Taxes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FE6D76D-5D97-8E4B-A5DF-996889ACD4F4}"/>
              </a:ext>
            </a:extLst>
          </p:cNvPr>
          <p:cNvGrpSpPr/>
          <p:nvPr/>
        </p:nvGrpSpPr>
        <p:grpSpPr>
          <a:xfrm>
            <a:off x="8263466" y="1762851"/>
            <a:ext cx="3628495" cy="760717"/>
            <a:chOff x="6200775" y="1391709"/>
            <a:chExt cx="5600700" cy="760717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B0A8C3EC-77F5-7040-BC3F-C7CBEBBC2B14}"/>
                </a:ext>
              </a:extLst>
            </p:cNvPr>
            <p:cNvSpPr/>
            <p:nvPr/>
          </p:nvSpPr>
          <p:spPr>
            <a:xfrm>
              <a:off x="6200775" y="1391709"/>
              <a:ext cx="5600700" cy="756218"/>
            </a:xfrm>
            <a:prstGeom prst="roundRect">
              <a:avLst/>
            </a:prstGeom>
            <a:solidFill>
              <a:schemeClr val="accent1"/>
            </a:solidFill>
            <a:scene3d>
              <a:camera prst="orthographicFront"/>
              <a:lightRig rig="threePt" dir="t"/>
            </a:scene3d>
            <a:sp3d extrusionH="63500">
              <a:bevelT w="50800"/>
              <a:bevelB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869C667-BAE3-4145-B469-2A2537A29609}"/>
                </a:ext>
              </a:extLst>
            </p:cNvPr>
            <p:cNvSpPr txBox="1"/>
            <p:nvPr/>
          </p:nvSpPr>
          <p:spPr>
            <a:xfrm>
              <a:off x="7308054" y="1444540"/>
              <a:ext cx="338613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Sales and Excise Taxes</a:t>
              </a:r>
            </a:p>
          </p:txBody>
        </p:sp>
      </p:grp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58C0B8B3-EAE8-A14B-B447-4279C5D4FA25}"/>
              </a:ext>
            </a:extLst>
          </p:cNvPr>
          <p:cNvSpPr/>
          <p:nvPr/>
        </p:nvSpPr>
        <p:spPr>
          <a:xfrm>
            <a:off x="8263466" y="2574380"/>
            <a:ext cx="3628495" cy="756218"/>
          </a:xfrm>
          <a:prstGeom prst="roundRect">
            <a:avLst/>
          </a:prstGeom>
          <a:solidFill>
            <a:schemeClr val="bg2">
              <a:lumMod val="25000"/>
            </a:schemeClr>
          </a:solidFill>
          <a:scene3d>
            <a:camera prst="orthographicFront"/>
            <a:lightRig rig="threePt" dir="t"/>
          </a:scene3d>
          <a:sp3d extrusionH="63500">
            <a:bevelT w="50800"/>
            <a:bevelB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2F9D7DC-BCBE-6248-A109-7E81A2E3B558}"/>
              </a:ext>
            </a:extLst>
          </p:cNvPr>
          <p:cNvSpPr/>
          <p:nvPr/>
        </p:nvSpPr>
        <p:spPr>
          <a:xfrm>
            <a:off x="8263466" y="3385909"/>
            <a:ext cx="3628495" cy="756218"/>
          </a:xfrm>
          <a:prstGeom prst="roundRect">
            <a:avLst/>
          </a:prstGeom>
          <a:solidFill>
            <a:srgbClr val="FFAA19"/>
          </a:solidFill>
          <a:scene3d>
            <a:camera prst="orthographicFront"/>
            <a:lightRig rig="threePt" dir="t"/>
          </a:scene3d>
          <a:sp3d extrusionH="63500">
            <a:bevelT w="50800"/>
            <a:bevelB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99F9396-F18E-8245-9E9E-ED5EDB04E9BC}"/>
              </a:ext>
            </a:extLst>
          </p:cNvPr>
          <p:cNvGrpSpPr/>
          <p:nvPr/>
        </p:nvGrpSpPr>
        <p:grpSpPr>
          <a:xfrm>
            <a:off x="8263466" y="4197438"/>
            <a:ext cx="3628495" cy="756218"/>
            <a:chOff x="6200775" y="1391709"/>
            <a:chExt cx="5600700" cy="756218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67330D79-05F9-0148-B8BD-72E7C4D984B2}"/>
                </a:ext>
              </a:extLst>
            </p:cNvPr>
            <p:cNvSpPr/>
            <p:nvPr/>
          </p:nvSpPr>
          <p:spPr>
            <a:xfrm>
              <a:off x="6200775" y="1391709"/>
              <a:ext cx="5600700" cy="756218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scene3d>
              <a:camera prst="orthographicFront"/>
              <a:lightRig rig="threePt" dir="t"/>
            </a:scene3d>
            <a:sp3d extrusionH="63500">
              <a:bevelT w="50800"/>
              <a:bevelB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3B14BA7-F8E7-474F-B082-271C84BE7880}"/>
                </a:ext>
              </a:extLst>
            </p:cNvPr>
            <p:cNvSpPr txBox="1"/>
            <p:nvPr/>
          </p:nvSpPr>
          <p:spPr>
            <a:xfrm>
              <a:off x="6795594" y="1412881"/>
              <a:ext cx="444341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Motor Vehicle Registration Fees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1253224-8894-5842-8E03-DF824EE80BFD}"/>
              </a:ext>
            </a:extLst>
          </p:cNvPr>
          <p:cNvGrpSpPr/>
          <p:nvPr/>
        </p:nvGrpSpPr>
        <p:grpSpPr>
          <a:xfrm>
            <a:off x="8263465" y="5018612"/>
            <a:ext cx="3628495" cy="756218"/>
            <a:chOff x="6200775" y="1391709"/>
            <a:chExt cx="5600700" cy="756218"/>
          </a:xfrm>
        </p:grpSpPr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AD1472DB-B5AC-154C-B216-6317202F8AE1}"/>
                </a:ext>
              </a:extLst>
            </p:cNvPr>
            <p:cNvSpPr/>
            <p:nvPr/>
          </p:nvSpPr>
          <p:spPr>
            <a:xfrm>
              <a:off x="6200775" y="1391709"/>
              <a:ext cx="5600700" cy="756218"/>
            </a:xfrm>
            <a:prstGeom prst="roundRect">
              <a:avLst/>
            </a:prstGeom>
            <a:solidFill>
              <a:srgbClr val="703F8F"/>
            </a:solidFill>
            <a:scene3d>
              <a:camera prst="orthographicFront"/>
              <a:lightRig rig="threePt" dir="t"/>
            </a:scene3d>
            <a:sp3d extrusionH="63500">
              <a:bevelT w="50800"/>
              <a:bevelB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828F14A-1127-2041-AF5F-6D7BEA49CCDF}"/>
                </a:ext>
              </a:extLst>
            </p:cNvPr>
            <p:cNvSpPr txBox="1"/>
            <p:nvPr/>
          </p:nvSpPr>
          <p:spPr>
            <a:xfrm>
              <a:off x="7308056" y="1569763"/>
              <a:ext cx="33861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Utility Taxes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C1F5F91-2278-BE4B-ACB8-165E2C9C9A50}"/>
              </a:ext>
            </a:extLst>
          </p:cNvPr>
          <p:cNvSpPr txBox="1"/>
          <p:nvPr/>
        </p:nvSpPr>
        <p:spPr>
          <a:xfrm>
            <a:off x="8991314" y="2765263"/>
            <a:ext cx="2193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Income Taxes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C8109DC-28B6-EB4A-B447-3773C966F1E7}"/>
              </a:ext>
            </a:extLst>
          </p:cNvPr>
          <p:cNvSpPr txBox="1"/>
          <p:nvPr/>
        </p:nvSpPr>
        <p:spPr>
          <a:xfrm>
            <a:off x="8980833" y="3395554"/>
            <a:ext cx="21937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Natural Resource Taxes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74F8A08-5A11-6E40-8F4D-2AA03F3815EA}"/>
              </a:ext>
            </a:extLst>
          </p:cNvPr>
          <p:cNvSpPr txBox="1"/>
          <p:nvPr/>
        </p:nvSpPr>
        <p:spPr>
          <a:xfrm>
            <a:off x="257177" y="2274757"/>
            <a:ext cx="3275064" cy="2677656"/>
          </a:xfrm>
          <a:prstGeom prst="rect">
            <a:avLst/>
          </a:prstGeom>
          <a:noFill/>
          <a:ln>
            <a:solidFill>
              <a:srgbClr val="595959"/>
            </a:solidFill>
          </a:ln>
        </p:spPr>
        <p:txBody>
          <a:bodyPr wrap="square" lIns="90000" rtlCol="0" anchor="ctr">
            <a:spAutoFit/>
          </a:bodyPr>
          <a:lstStyle/>
          <a:p>
            <a:pPr lvl="0"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500" dirty="0">
                <a:solidFill>
                  <a:prstClr val="black">
                    <a:lumMod val="65000"/>
                    <a:lumOff val="35000"/>
                  </a:prstClr>
                </a:solidFill>
              </a:rPr>
              <a:t>Property taxes make up about 2/3 of local education dollars. The rest come from a mix of smaller revenue sources.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298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39FC12A-618E-BB46-8E70-A90CD09C9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2069"/>
            <a:ext cx="12192000" cy="1189639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63B2B8"/>
                </a:solidFill>
              </a:rPr>
              <a:t>What Goes In: Summary</a:t>
            </a:r>
          </a:p>
        </p:txBody>
      </p:sp>
      <p:pic>
        <p:nvPicPr>
          <p:cNvPr id="7" name="Picture 2" descr="Image result for education trust">
            <a:extLst>
              <a:ext uri="{FF2B5EF4-FFF2-40B4-BE49-F238E27FC236}">
                <a16:creationId xmlns:a16="http://schemas.microsoft.com/office/drawing/2014/main" id="{F8B51DB1-5BD1-9443-BE0A-DFC49AD98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6509" y="5899713"/>
            <a:ext cx="816545" cy="75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194018B-3085-7849-A6BC-54E87B58D56A}"/>
              </a:ext>
            </a:extLst>
          </p:cNvPr>
          <p:cNvSpPr txBox="1"/>
          <p:nvPr/>
        </p:nvSpPr>
        <p:spPr>
          <a:xfrm>
            <a:off x="409577" y="1152721"/>
            <a:ext cx="10979332" cy="4985980"/>
          </a:xfrm>
          <a:prstGeom prst="rect">
            <a:avLst/>
          </a:prstGeom>
          <a:noFill/>
          <a:ln>
            <a:noFill/>
          </a:ln>
        </p:spPr>
        <p:txBody>
          <a:bodyPr wrap="square" lIns="90000" rtlCol="0" anchor="ctr">
            <a:spAutoFit/>
          </a:bodyPr>
          <a:lstStyle/>
          <a:p>
            <a:pPr marL="342900" lvl="0" indent="-342900">
              <a:buFont typeface="Wingdings" pitchFamily="2" charset="2"/>
              <a:buChar char="Ø"/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en-US" sz="25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342900" lvl="0" indent="-342900">
              <a:buFont typeface="Wingdings" pitchFamily="2" charset="2"/>
              <a:buChar char="Ø"/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5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On average</a:t>
            </a:r>
            <a:r>
              <a:rPr lang="en-US" sz="2500" dirty="0">
                <a:solidFill>
                  <a:prstClr val="black">
                    <a:lumMod val="65000"/>
                    <a:lumOff val="35000"/>
                  </a:prstClr>
                </a:solidFill>
              </a:rPr>
              <a:t>, U.S. school districts receive 45% of their funds from local sources, 47% from state sources, and 8% from federal sources (FY18).</a:t>
            </a:r>
          </a:p>
          <a:p>
            <a:pPr marL="342900" lvl="0" indent="-342900">
              <a:buFont typeface="Wingdings" pitchFamily="2" charset="2"/>
              <a:buChar char="Ø"/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en-US" sz="25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342900" lvl="0" indent="-342900">
              <a:buFont typeface="Wingdings" pitchFamily="2" charset="2"/>
              <a:buChar char="Ø"/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5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Federal </a:t>
            </a:r>
            <a:r>
              <a:rPr lang="en-US" sz="2500" dirty="0">
                <a:solidFill>
                  <a:prstClr val="black">
                    <a:lumMod val="65000"/>
                    <a:lumOff val="35000"/>
                  </a:prstClr>
                </a:solidFill>
              </a:rPr>
              <a:t>education dollars are drawn mostly from income taxes, though other federal revenue sources also play a role.</a:t>
            </a:r>
          </a:p>
          <a:p>
            <a:pPr marL="342900" lvl="0" indent="-342900">
              <a:buFont typeface="Wingdings" pitchFamily="2" charset="2"/>
              <a:buChar char="Ø"/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en-US" sz="25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342900" lvl="0" indent="-342900">
              <a:buFont typeface="Wingdings" pitchFamily="2" charset="2"/>
              <a:buChar char="Ø"/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5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State</a:t>
            </a:r>
            <a:r>
              <a:rPr lang="en-US" sz="25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education dollars come from a broad range of taxes, including income, sales, property, and other taxes. The mix varies a great deal by state.</a:t>
            </a:r>
          </a:p>
          <a:p>
            <a:pPr marL="342900" lvl="0" indent="-342900">
              <a:buFont typeface="Wingdings" pitchFamily="2" charset="2"/>
              <a:buChar char="Ø"/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en-US" sz="25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342900" lvl="0" indent="-342900">
              <a:buFont typeface="Wingdings" pitchFamily="2" charset="2"/>
              <a:buChar char="Ø"/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5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Local </a:t>
            </a:r>
            <a:r>
              <a:rPr lang="en-US" sz="2500" dirty="0">
                <a:solidFill>
                  <a:prstClr val="black">
                    <a:lumMod val="65000"/>
                    <a:lumOff val="35000"/>
                  </a:prstClr>
                </a:solidFill>
              </a:rPr>
              <a:t>education dollars are drawn mostly from property taxes, supplemented by a mix of smaller revenue sources.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418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39FC12A-618E-BB46-8E70-A90CD09C9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2069"/>
            <a:ext cx="12192000" cy="1189639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63B2B8"/>
                </a:solidFill>
              </a:rPr>
              <a:t>What Comes Out: Federal</a:t>
            </a:r>
          </a:p>
        </p:txBody>
      </p:sp>
      <p:pic>
        <p:nvPicPr>
          <p:cNvPr id="7" name="Picture 2" descr="Image result for education trust">
            <a:extLst>
              <a:ext uri="{FF2B5EF4-FFF2-40B4-BE49-F238E27FC236}">
                <a16:creationId xmlns:a16="http://schemas.microsoft.com/office/drawing/2014/main" id="{F8B51DB1-5BD1-9443-BE0A-DFC49AD98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2691" y="5899713"/>
            <a:ext cx="1260364" cy="75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7060713-A7A2-D648-99D3-A33F104CB8A0}"/>
              </a:ext>
            </a:extLst>
          </p:cNvPr>
          <p:cNvSpPr txBox="1">
            <a:spLocks/>
          </p:cNvSpPr>
          <p:nvPr/>
        </p:nvSpPr>
        <p:spPr>
          <a:xfrm>
            <a:off x="167853" y="1168263"/>
            <a:ext cx="11449410" cy="38489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3000" dirty="0"/>
              <a:t>The federal government spent </a:t>
            </a:r>
            <a:r>
              <a:rPr lang="en-US" sz="3000" b="1" dirty="0"/>
              <a:t>$57.3 billion </a:t>
            </a:r>
            <a:r>
              <a:rPr lang="en-US" sz="3000" dirty="0"/>
              <a:t>on K-12 education in FY17.</a:t>
            </a:r>
          </a:p>
          <a:p>
            <a:pPr>
              <a:lnSpc>
                <a:spcPct val="100000"/>
              </a:lnSpc>
            </a:pPr>
            <a:r>
              <a:rPr lang="en-US" sz="3000" dirty="0"/>
              <a:t>ESEA/ESSA Formula Grants: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" dirty="0"/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600" dirty="0"/>
              <a:t>Title I  ($17.34 billion): Funding for schools and districts with high numbers of low-income students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600" dirty="0"/>
              <a:t>Impact Aid ($1.50 billion): Funding for school districts that include federal lands or serve federally connected children</a:t>
            </a:r>
          </a:p>
          <a:p>
            <a:pPr>
              <a:lnSpc>
                <a:spcPct val="100000"/>
              </a:lnSpc>
            </a:pPr>
            <a:r>
              <a:rPr lang="en-US" sz="3000" dirty="0"/>
              <a:t>ESEA/ESSA Competitive Grants</a:t>
            </a:r>
            <a:endParaRPr lang="en-US" sz="3400" dirty="0"/>
          </a:p>
          <a:p>
            <a:pPr>
              <a:lnSpc>
                <a:spcPct val="100000"/>
              </a:lnSpc>
            </a:pPr>
            <a:r>
              <a:rPr lang="en-US" sz="3000" dirty="0"/>
              <a:t>IDEA Formula Grants:</a:t>
            </a:r>
          </a:p>
          <a:p>
            <a:pPr lvl="1">
              <a:lnSpc>
                <a:spcPct val="100000"/>
              </a:lnSpc>
            </a:pPr>
            <a:r>
              <a:rPr lang="en-US" sz="2600" dirty="0"/>
              <a:t>Grants to States ($13.82 billion): </a:t>
            </a:r>
            <a:r>
              <a:rPr lang="en-CA" sz="2800" dirty="0"/>
              <a:t>Funding to support education of children with disabilities, </a:t>
            </a:r>
            <a:r>
              <a:rPr lang="en-US" sz="2800" dirty="0"/>
              <a:t>aged 3-21</a:t>
            </a:r>
          </a:p>
          <a:p>
            <a:endParaRPr lang="en-US" sz="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56F8032-6425-6440-BD97-93CC12CA1888}"/>
              </a:ext>
            </a:extLst>
          </p:cNvPr>
          <p:cNvSpPr/>
          <p:nvPr/>
        </p:nvSpPr>
        <p:spPr>
          <a:xfrm>
            <a:off x="0" y="6581001"/>
            <a:ext cx="51179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CA" sz="1200" dirty="0">
                <a:solidFill>
                  <a:srgbClr val="0563C1"/>
                </a:solidFill>
                <a:latin typeface="Calibri" panose="020F0502020204030204" pitchFamily="34" charset="0"/>
              </a:rPr>
              <a:t>Source: Department of Education Budget Tables, FY 2021 Congressional Action </a:t>
            </a:r>
          </a:p>
        </p:txBody>
      </p:sp>
    </p:spTree>
    <p:extLst>
      <p:ext uri="{BB962C8B-B14F-4D97-AF65-F5344CB8AC3E}">
        <p14:creationId xmlns:p14="http://schemas.microsoft.com/office/powerpoint/2010/main" val="3632203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39FC12A-618E-BB46-8E70-A90CD09C9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2069"/>
            <a:ext cx="12192000" cy="1189639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63B2B8"/>
                </a:solidFill>
              </a:rPr>
              <a:t>What Comes Out: State</a:t>
            </a:r>
          </a:p>
        </p:txBody>
      </p:sp>
      <p:pic>
        <p:nvPicPr>
          <p:cNvPr id="7" name="Picture 2" descr="Image result for education trust">
            <a:extLst>
              <a:ext uri="{FF2B5EF4-FFF2-40B4-BE49-F238E27FC236}">
                <a16:creationId xmlns:a16="http://schemas.microsoft.com/office/drawing/2014/main" id="{F8B51DB1-5BD1-9443-BE0A-DFC49AD98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2691" y="5899713"/>
            <a:ext cx="1260364" cy="75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Content Placeholder 22">
            <a:extLst>
              <a:ext uri="{FF2B5EF4-FFF2-40B4-BE49-F238E27FC236}">
                <a16:creationId xmlns:a16="http://schemas.microsoft.com/office/drawing/2014/main" id="{21CB70CB-3793-0845-8A0D-C4F08B47F41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315918" y="1503336"/>
          <a:ext cx="4169045" cy="4673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3A80CE05-9877-5340-AA2F-26BFAAB2E2A6}"/>
              </a:ext>
            </a:extLst>
          </p:cNvPr>
          <p:cNvSpPr/>
          <p:nvPr/>
        </p:nvSpPr>
        <p:spPr>
          <a:xfrm>
            <a:off x="6679769" y="2416090"/>
            <a:ext cx="1902757" cy="210015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F0AD3D-3C39-A243-A483-6897E449FAEA}"/>
              </a:ext>
            </a:extLst>
          </p:cNvPr>
          <p:cNvSpPr/>
          <p:nvPr/>
        </p:nvSpPr>
        <p:spPr>
          <a:xfrm>
            <a:off x="6679769" y="4516247"/>
            <a:ext cx="1902757" cy="1467457"/>
          </a:xfrm>
          <a:prstGeom prst="rect">
            <a:avLst/>
          </a:prstGeom>
          <a:pattFill prst="openDmnd">
            <a:fgClr>
              <a:schemeClr val="bg1"/>
            </a:fgClr>
            <a:bgClr>
              <a:srgbClr val="548235"/>
            </a:bgClr>
          </a:patt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6234F084-E499-F54C-8950-A9A2AA904C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5611115" y="3008162"/>
            <a:ext cx="4035016" cy="2384376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F9A9B2F-FCB2-2540-9091-B54F0FF14C17}"/>
              </a:ext>
            </a:extLst>
          </p:cNvPr>
          <p:cNvSpPr txBox="1">
            <a:spLocks/>
          </p:cNvSpPr>
          <p:nvPr/>
        </p:nvSpPr>
        <p:spPr>
          <a:xfrm>
            <a:off x="599914" y="2107407"/>
            <a:ext cx="4477718" cy="11158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1. The state uses a formula to determine how much money each district needs for the year. 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D6C43B9-BE51-F447-B6D3-7499F1A6CB90}"/>
              </a:ext>
            </a:extLst>
          </p:cNvPr>
          <p:cNvSpPr txBox="1">
            <a:spLocks/>
          </p:cNvSpPr>
          <p:nvPr/>
        </p:nvSpPr>
        <p:spPr>
          <a:xfrm>
            <a:off x="599914" y="3584489"/>
            <a:ext cx="4477718" cy="11158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2. The state calculates how much funding the district is expected to contribute from local sources.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F87F8A6-C7E5-1948-A297-7061C0288C1E}"/>
              </a:ext>
            </a:extLst>
          </p:cNvPr>
          <p:cNvSpPr txBox="1">
            <a:spLocks/>
          </p:cNvSpPr>
          <p:nvPr/>
        </p:nvSpPr>
        <p:spPr>
          <a:xfrm>
            <a:off x="599914" y="5216553"/>
            <a:ext cx="4477718" cy="11158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3. The balance of the formula amount is provided as state aid.</a:t>
            </a: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776CA6CA-16FF-664A-93DF-7C5726523C73}"/>
              </a:ext>
            </a:extLst>
          </p:cNvPr>
          <p:cNvSpPr/>
          <p:nvPr/>
        </p:nvSpPr>
        <p:spPr>
          <a:xfrm>
            <a:off x="8689077" y="4516246"/>
            <a:ext cx="263471" cy="1467457"/>
          </a:xfrm>
          <a:prstGeom prst="rightBrac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6DD66C-5AB5-A04D-A75E-587B453CF43B}"/>
              </a:ext>
            </a:extLst>
          </p:cNvPr>
          <p:cNvSpPr txBox="1"/>
          <p:nvPr/>
        </p:nvSpPr>
        <p:spPr>
          <a:xfrm>
            <a:off x="8952548" y="5003752"/>
            <a:ext cx="12512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accent6">
                    <a:lumMod val="75000"/>
                  </a:schemeClr>
                </a:solidFill>
              </a:rPr>
              <a:t>Expected local contribution</a:t>
            </a: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1186635A-3B55-E142-B0FF-40AE291957C9}"/>
              </a:ext>
            </a:extLst>
          </p:cNvPr>
          <p:cNvSpPr/>
          <p:nvPr/>
        </p:nvSpPr>
        <p:spPr>
          <a:xfrm>
            <a:off x="8689076" y="2416089"/>
            <a:ext cx="263471" cy="2100156"/>
          </a:xfrm>
          <a:prstGeom prst="rightBrac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DB9A37-F9E0-2B47-84F3-B48764A5D335}"/>
              </a:ext>
            </a:extLst>
          </p:cNvPr>
          <p:cNvSpPr txBox="1"/>
          <p:nvPr/>
        </p:nvSpPr>
        <p:spPr>
          <a:xfrm>
            <a:off x="8952547" y="3223285"/>
            <a:ext cx="12512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State formula aid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5678EC-2EAA-8145-9B45-931C3072F8E7}"/>
              </a:ext>
            </a:extLst>
          </p:cNvPr>
          <p:cNvSpPr txBox="1"/>
          <p:nvPr/>
        </p:nvSpPr>
        <p:spPr>
          <a:xfrm>
            <a:off x="1168359" y="1391708"/>
            <a:ext cx="240181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State Formula Aid</a:t>
            </a:r>
          </a:p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FBCAAC-ADA9-1F43-B827-BE4EC640ED37}"/>
              </a:ext>
            </a:extLst>
          </p:cNvPr>
          <p:cNvSpPr txBox="1"/>
          <p:nvPr/>
        </p:nvSpPr>
        <p:spPr>
          <a:xfrm>
            <a:off x="6636210" y="6471209"/>
            <a:ext cx="35026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Image source: IconMark, via Noun Project</a:t>
            </a:r>
          </a:p>
        </p:txBody>
      </p:sp>
    </p:spTree>
    <p:extLst>
      <p:ext uri="{BB962C8B-B14F-4D97-AF65-F5344CB8AC3E}">
        <p14:creationId xmlns:p14="http://schemas.microsoft.com/office/powerpoint/2010/main" val="308957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 animBg="1"/>
      <p:bldP spid="8" grpId="0" animBg="1"/>
      <p:bldP spid="10" grpId="0"/>
      <p:bldP spid="11" grpId="0"/>
      <p:bldP spid="12" grpId="0"/>
      <p:bldP spid="13" grpId="0" animBg="1"/>
      <p:bldP spid="14" grpId="0"/>
      <p:bldP spid="15" grpId="0" animBg="1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17557</TotalTime>
  <Words>1405</Words>
  <Application>Microsoft Office PowerPoint</Application>
  <PresentationFormat>Widescreen</PresentationFormat>
  <Paragraphs>230</Paragraphs>
  <Slides>28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Courier New</vt:lpstr>
      <vt:lpstr>Wingdings</vt:lpstr>
      <vt:lpstr>Office Theme</vt:lpstr>
      <vt:lpstr>Retrospect</vt:lpstr>
      <vt:lpstr>PowerPoint Presentation</vt:lpstr>
      <vt:lpstr>Agenda</vt:lpstr>
      <vt:lpstr>What Goes In: National Averages</vt:lpstr>
      <vt:lpstr>What Goes In: Federal</vt:lpstr>
      <vt:lpstr>PowerPoint Presentation</vt:lpstr>
      <vt:lpstr>What Goes In: Local</vt:lpstr>
      <vt:lpstr>What Goes In: Summary</vt:lpstr>
      <vt:lpstr>What Comes Out: Federal</vt:lpstr>
      <vt:lpstr>What Comes Out: State</vt:lpstr>
      <vt:lpstr>What Comes Out: State</vt:lpstr>
      <vt:lpstr>What Comes Out: State</vt:lpstr>
      <vt:lpstr>What Comes Out: Local</vt:lpstr>
      <vt:lpstr>What Comes Out: Local</vt:lpstr>
      <vt:lpstr>What Comes Out: Summary</vt:lpstr>
      <vt:lpstr>What Goes In Redux: State Variation</vt:lpstr>
      <vt:lpstr>What Goes In Redux: District Variation</vt:lpstr>
      <vt:lpstr>State and District Comparisons: Summary</vt:lpstr>
      <vt:lpstr>5 Things to Advance Equity in State Funding Systems</vt:lpstr>
      <vt:lpstr>Questions</vt:lpstr>
      <vt:lpstr>ELC: Advocating for School Funding Reform</vt:lpstr>
      <vt:lpstr>PowerPoint Presentation</vt:lpstr>
      <vt:lpstr>PowerPoint Presentation</vt:lpstr>
      <vt:lpstr>National Landscape: School Funding and Finance Reform</vt:lpstr>
      <vt:lpstr>National Landscape: School Funding and Finance Reform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Zahava Stadler</dc:creator>
  <cp:lastModifiedBy>Jack Hill</cp:lastModifiedBy>
  <cp:revision>61</cp:revision>
  <dcterms:created xsi:type="dcterms:W3CDTF">2021-02-09T18:06:56Z</dcterms:created>
  <dcterms:modified xsi:type="dcterms:W3CDTF">2021-03-01T18:05:06Z</dcterms:modified>
</cp:coreProperties>
</file>