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46"/>
  </p:notesMasterIdLst>
  <p:sldIdLst>
    <p:sldId id="256" r:id="rId2"/>
    <p:sldId id="259" r:id="rId3"/>
    <p:sldId id="260" r:id="rId4"/>
    <p:sldId id="261" r:id="rId5"/>
    <p:sldId id="262" r:id="rId6"/>
    <p:sldId id="263" r:id="rId7"/>
    <p:sldId id="264" r:id="rId8"/>
    <p:sldId id="265" r:id="rId9"/>
    <p:sldId id="266" r:id="rId10"/>
    <p:sldId id="267" r:id="rId11"/>
    <p:sldId id="268" r:id="rId12"/>
    <p:sldId id="269" r:id="rId13"/>
    <p:sldId id="270" r:id="rId14"/>
    <p:sldId id="271" r:id="rId15"/>
    <p:sldId id="272" r:id="rId16"/>
    <p:sldId id="273" r:id="rId17"/>
    <p:sldId id="274" r:id="rId18"/>
    <p:sldId id="275" r:id="rId19"/>
    <p:sldId id="276" r:id="rId20"/>
    <p:sldId id="277" r:id="rId21"/>
    <p:sldId id="278" r:id="rId22"/>
    <p:sldId id="279" r:id="rId23"/>
    <p:sldId id="280" r:id="rId24"/>
    <p:sldId id="281" r:id="rId25"/>
    <p:sldId id="282" r:id="rId26"/>
    <p:sldId id="283" r:id="rId27"/>
    <p:sldId id="284" r:id="rId28"/>
    <p:sldId id="285" r:id="rId29"/>
    <p:sldId id="286" r:id="rId30"/>
    <p:sldId id="287" r:id="rId31"/>
    <p:sldId id="288" r:id="rId32"/>
    <p:sldId id="289" r:id="rId33"/>
    <p:sldId id="290" r:id="rId34"/>
    <p:sldId id="291" r:id="rId35"/>
    <p:sldId id="292" r:id="rId36"/>
    <p:sldId id="293" r:id="rId37"/>
    <p:sldId id="294" r:id="rId38"/>
    <p:sldId id="295" r:id="rId39"/>
    <p:sldId id="296" r:id="rId40"/>
    <p:sldId id="297" r:id="rId41"/>
    <p:sldId id="298" r:id="rId42"/>
    <p:sldId id="299" r:id="rId43"/>
    <p:sldId id="300" r:id="rId44"/>
    <p:sldId id="301" r:id="rId4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98F28"/>
    <a:srgbClr val="63B2B8"/>
    <a:srgbClr val="C83C2A"/>
    <a:srgbClr val="687378"/>
    <a:srgbClr val="686978"/>
    <a:srgbClr val="C0311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00" autoAdjust="0"/>
    <p:restoredTop sz="94660"/>
  </p:normalViewPr>
  <p:slideViewPr>
    <p:cSldViewPr snapToGrid="0">
      <p:cViewPr varScale="1">
        <p:scale>
          <a:sx n="116" d="100"/>
          <a:sy n="116" d="100"/>
        </p:scale>
        <p:origin x="102" y="108"/>
      </p:cViewPr>
      <p:guideLst>
        <p:guide orient="horz" pos="2160"/>
        <p:guide pos="3840"/>
      </p:guideLst>
    </p:cSldViewPr>
  </p:slideViewPr>
  <p:notesTextViewPr>
    <p:cViewPr>
      <p:scale>
        <a:sx n="1" d="1"/>
        <a:sy n="1" d="1"/>
      </p:scale>
      <p:origin x="0" y="0"/>
    </p:cViewPr>
  </p:notesTextViewPr>
  <p:notesViewPr>
    <p:cSldViewPr snapToGrid="0">
      <p:cViewPr varScale="1">
        <p:scale>
          <a:sx n="51" d="100"/>
          <a:sy n="51" d="100"/>
        </p:scale>
        <p:origin x="-2604" y="-4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5FC6AE0-2D8C-46D4-B3E9-23D367FC35EB}" type="datetimeFigureOut">
              <a:rPr lang="en-US" smtClean="0"/>
              <a:t>10/17/2016</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B36D548-F947-4CF2-AB64-999E09554743}" type="slidenum">
              <a:rPr lang="en-US" smtClean="0"/>
              <a:t>‹#›</a:t>
            </a:fld>
            <a:endParaRPr lang="en-US"/>
          </a:p>
        </p:txBody>
      </p:sp>
    </p:spTree>
    <p:extLst>
      <p:ext uri="{BB962C8B-B14F-4D97-AF65-F5344CB8AC3E}">
        <p14:creationId xmlns:p14="http://schemas.microsoft.com/office/powerpoint/2010/main" val="39322671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endParaRPr lang="en-US" dirty="0"/>
          </a:p>
        </p:txBody>
      </p:sp>
      <p:sp>
        <p:nvSpPr>
          <p:cNvPr id="4" name="Slide Number Placeholder 3"/>
          <p:cNvSpPr>
            <a:spLocks noGrp="1"/>
          </p:cNvSpPr>
          <p:nvPr>
            <p:ph type="sldNum" sz="quarter" idx="10"/>
          </p:nvPr>
        </p:nvSpPr>
        <p:spPr/>
        <p:txBody>
          <a:bodyPr/>
          <a:lstStyle/>
          <a:p>
            <a:fld id="{FA105671-8F92-4B5E-AA6D-41C9590C0E7B}" type="slidenum">
              <a:rPr lang="en-US" smtClean="0"/>
              <a:t>7</a:t>
            </a:fld>
            <a:endParaRPr lang="en-US" dirty="0"/>
          </a:p>
        </p:txBody>
      </p:sp>
    </p:spTree>
    <p:extLst>
      <p:ext uri="{BB962C8B-B14F-4D97-AF65-F5344CB8AC3E}">
        <p14:creationId xmlns:p14="http://schemas.microsoft.com/office/powerpoint/2010/main" val="232559145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CCEC244-2126-4046-A982-8978B4AC52F3}" type="slidenum">
              <a:rPr lang="en-US" smtClean="0"/>
              <a:t>31</a:t>
            </a:fld>
            <a:endParaRPr lang="en-US" dirty="0"/>
          </a:p>
        </p:txBody>
      </p:sp>
    </p:spTree>
    <p:extLst>
      <p:ext uri="{BB962C8B-B14F-4D97-AF65-F5344CB8AC3E}">
        <p14:creationId xmlns:p14="http://schemas.microsoft.com/office/powerpoint/2010/main" val="184123563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I cut a slide that we usually have about Title II…let me know if you think it should go back in</a:t>
            </a:r>
          </a:p>
        </p:txBody>
      </p:sp>
      <p:sp>
        <p:nvSpPr>
          <p:cNvPr id="4" name="Slide Number Placeholder 3"/>
          <p:cNvSpPr>
            <a:spLocks noGrp="1"/>
          </p:cNvSpPr>
          <p:nvPr>
            <p:ph type="sldNum" sz="quarter" idx="10"/>
          </p:nvPr>
        </p:nvSpPr>
        <p:spPr/>
        <p:txBody>
          <a:bodyPr/>
          <a:lstStyle/>
          <a:p>
            <a:fld id="{8CCEC244-2126-4046-A982-8978B4AC52F3}" type="slidenum">
              <a:rPr lang="en-US" smtClean="0"/>
              <a:t>35</a:t>
            </a:fld>
            <a:endParaRPr lang="en-US" dirty="0"/>
          </a:p>
        </p:txBody>
      </p:sp>
    </p:spTree>
    <p:extLst>
      <p:ext uri="{BB962C8B-B14F-4D97-AF65-F5344CB8AC3E}">
        <p14:creationId xmlns:p14="http://schemas.microsoft.com/office/powerpoint/2010/main" val="216141225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F2249CD-35B1-45E1-B551-125BC6A937D5}" type="slidenum">
              <a:rPr lang="en-US" smtClean="0"/>
              <a:t>36</a:t>
            </a:fld>
            <a:endParaRPr lang="en-US"/>
          </a:p>
        </p:txBody>
      </p:sp>
    </p:spTree>
    <p:extLst>
      <p:ext uri="{BB962C8B-B14F-4D97-AF65-F5344CB8AC3E}">
        <p14:creationId xmlns:p14="http://schemas.microsoft.com/office/powerpoint/2010/main" val="201913208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fld id="{DF2249CD-35B1-45E1-B551-125BC6A937D5}" type="slidenum">
              <a:rPr lang="en-US" smtClean="0"/>
              <a:t>38</a:t>
            </a:fld>
            <a:endParaRPr lang="en-US"/>
          </a:p>
        </p:txBody>
      </p:sp>
    </p:spTree>
    <p:extLst>
      <p:ext uri="{BB962C8B-B14F-4D97-AF65-F5344CB8AC3E}">
        <p14:creationId xmlns:p14="http://schemas.microsoft.com/office/powerpoint/2010/main" val="315325095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Natasha suggested not getting into the weeds</a:t>
            </a:r>
            <a:r>
              <a:rPr lang="en-US" baseline="0" dirty="0" smtClean="0"/>
              <a:t> on SNS, MOE, etc.  I am taking that advice, but it definitely feels like big chunks are missing.  I’ll leave it to your discretion on if we want to get deeper on this.</a:t>
            </a:r>
            <a:endParaRPr lang="en-US" dirty="0"/>
          </a:p>
        </p:txBody>
      </p:sp>
      <p:sp>
        <p:nvSpPr>
          <p:cNvPr id="4" name="Slide Number Placeholder 3"/>
          <p:cNvSpPr>
            <a:spLocks noGrp="1"/>
          </p:cNvSpPr>
          <p:nvPr>
            <p:ph type="sldNum" sz="quarter" idx="10"/>
          </p:nvPr>
        </p:nvSpPr>
        <p:spPr/>
        <p:txBody>
          <a:bodyPr/>
          <a:lstStyle/>
          <a:p>
            <a:fld id="{8CCEC244-2126-4046-A982-8978B4AC52F3}" type="slidenum">
              <a:rPr lang="en-US" smtClean="0"/>
              <a:t>39</a:t>
            </a:fld>
            <a:endParaRPr lang="en-US" dirty="0"/>
          </a:p>
        </p:txBody>
      </p:sp>
    </p:spTree>
    <p:extLst>
      <p:ext uri="{BB962C8B-B14F-4D97-AF65-F5344CB8AC3E}">
        <p14:creationId xmlns:p14="http://schemas.microsoft.com/office/powerpoint/2010/main" val="55429399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Natasha suggested not getting into the weeds</a:t>
            </a:r>
            <a:r>
              <a:rPr lang="en-US" baseline="0" dirty="0" smtClean="0"/>
              <a:t> on SNS, MOE, etc.  I am taking that advice, but it definitely feels like big chunks are missing.  I’ll leave it to your discretion on if we want to get deeper on this.</a:t>
            </a:r>
            <a:endParaRPr lang="en-US" dirty="0"/>
          </a:p>
        </p:txBody>
      </p:sp>
      <p:sp>
        <p:nvSpPr>
          <p:cNvPr id="4" name="Slide Number Placeholder 3"/>
          <p:cNvSpPr>
            <a:spLocks noGrp="1"/>
          </p:cNvSpPr>
          <p:nvPr>
            <p:ph type="sldNum" sz="quarter" idx="10"/>
          </p:nvPr>
        </p:nvSpPr>
        <p:spPr/>
        <p:txBody>
          <a:bodyPr/>
          <a:lstStyle/>
          <a:p>
            <a:fld id="{8CCEC244-2126-4046-A982-8978B4AC52F3}" type="slidenum">
              <a:rPr lang="en-US" smtClean="0"/>
              <a:t>40</a:t>
            </a:fld>
            <a:endParaRPr lang="en-US" dirty="0"/>
          </a:p>
        </p:txBody>
      </p:sp>
    </p:spTree>
    <p:extLst>
      <p:ext uri="{BB962C8B-B14F-4D97-AF65-F5344CB8AC3E}">
        <p14:creationId xmlns:p14="http://schemas.microsoft.com/office/powerpoint/2010/main" val="191848751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F2249CD-35B1-45E1-B551-125BC6A937D5}" type="slidenum">
              <a:rPr lang="en-US" smtClean="0"/>
              <a:t>41</a:t>
            </a:fld>
            <a:endParaRPr lang="en-US"/>
          </a:p>
        </p:txBody>
      </p:sp>
    </p:spTree>
    <p:extLst>
      <p:ext uri="{BB962C8B-B14F-4D97-AF65-F5344CB8AC3E}">
        <p14:creationId xmlns:p14="http://schemas.microsoft.com/office/powerpoint/2010/main" val="78907487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CCEC244-2126-4046-A982-8978B4AC52F3}" type="slidenum">
              <a:rPr lang="en-US" smtClean="0"/>
              <a:t>43</a:t>
            </a:fld>
            <a:endParaRPr lang="en-US" dirty="0"/>
          </a:p>
        </p:txBody>
      </p:sp>
    </p:spTree>
    <p:extLst>
      <p:ext uri="{BB962C8B-B14F-4D97-AF65-F5344CB8AC3E}">
        <p14:creationId xmlns:p14="http://schemas.microsoft.com/office/powerpoint/2010/main" val="40982518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CCEC244-2126-4046-A982-8978B4AC52F3}" type="slidenum">
              <a:rPr lang="en-US" smtClean="0"/>
              <a:t>14</a:t>
            </a:fld>
            <a:endParaRPr lang="en-US" dirty="0"/>
          </a:p>
        </p:txBody>
      </p:sp>
    </p:spTree>
    <p:extLst>
      <p:ext uri="{BB962C8B-B14F-4D97-AF65-F5344CB8AC3E}">
        <p14:creationId xmlns:p14="http://schemas.microsoft.com/office/powerpoint/2010/main" val="324658750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CCEC244-2126-4046-A982-8978B4AC52F3}" type="slidenum">
              <a:rPr lang="en-US" smtClean="0"/>
              <a:t>18</a:t>
            </a:fld>
            <a:endParaRPr lang="en-US" dirty="0"/>
          </a:p>
        </p:txBody>
      </p:sp>
    </p:spTree>
    <p:extLst>
      <p:ext uri="{BB962C8B-B14F-4D97-AF65-F5344CB8AC3E}">
        <p14:creationId xmlns:p14="http://schemas.microsoft.com/office/powerpoint/2010/main" val="424776118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640594" lvl="1" indent="-174708">
              <a:buFontTx/>
              <a:buChar char="-"/>
            </a:pPr>
            <a:endParaRPr lang="en-US" dirty="0"/>
          </a:p>
        </p:txBody>
      </p:sp>
      <p:sp>
        <p:nvSpPr>
          <p:cNvPr id="4" name="Slide Number Placeholder 3"/>
          <p:cNvSpPr>
            <a:spLocks noGrp="1"/>
          </p:cNvSpPr>
          <p:nvPr>
            <p:ph type="sldNum" sz="quarter" idx="10"/>
          </p:nvPr>
        </p:nvSpPr>
        <p:spPr/>
        <p:txBody>
          <a:bodyPr/>
          <a:lstStyle/>
          <a:p>
            <a:fld id="{8CCEC244-2126-4046-A982-8978B4AC52F3}" type="slidenum">
              <a:rPr lang="en-US" smtClean="0"/>
              <a:t>19</a:t>
            </a:fld>
            <a:endParaRPr lang="en-US" dirty="0"/>
          </a:p>
        </p:txBody>
      </p:sp>
    </p:spTree>
    <p:extLst>
      <p:ext uri="{BB962C8B-B14F-4D97-AF65-F5344CB8AC3E}">
        <p14:creationId xmlns:p14="http://schemas.microsoft.com/office/powerpoint/2010/main" val="206080837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640594" lvl="1" indent="-174708">
              <a:buFontTx/>
              <a:buChar char="-"/>
            </a:pPr>
            <a:endParaRPr lang="en-US" dirty="0"/>
          </a:p>
        </p:txBody>
      </p:sp>
      <p:sp>
        <p:nvSpPr>
          <p:cNvPr id="4" name="Slide Number Placeholder 3"/>
          <p:cNvSpPr>
            <a:spLocks noGrp="1"/>
          </p:cNvSpPr>
          <p:nvPr>
            <p:ph type="sldNum" sz="quarter" idx="10"/>
          </p:nvPr>
        </p:nvSpPr>
        <p:spPr/>
        <p:txBody>
          <a:bodyPr/>
          <a:lstStyle/>
          <a:p>
            <a:fld id="{8CCEC244-2126-4046-A982-8978B4AC52F3}" type="slidenum">
              <a:rPr lang="en-US" smtClean="0"/>
              <a:t>20</a:t>
            </a:fld>
            <a:endParaRPr lang="en-US" dirty="0"/>
          </a:p>
        </p:txBody>
      </p:sp>
    </p:spTree>
    <p:extLst>
      <p:ext uri="{BB962C8B-B14F-4D97-AF65-F5344CB8AC3E}">
        <p14:creationId xmlns:p14="http://schemas.microsoft.com/office/powerpoint/2010/main" val="191272938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CCEC244-2126-4046-A982-8978B4AC52F3}" type="slidenum">
              <a:rPr lang="en-US" smtClean="0"/>
              <a:t>24</a:t>
            </a:fld>
            <a:endParaRPr lang="en-US" dirty="0"/>
          </a:p>
        </p:txBody>
      </p:sp>
    </p:spTree>
    <p:extLst>
      <p:ext uri="{BB962C8B-B14F-4D97-AF65-F5344CB8AC3E}">
        <p14:creationId xmlns:p14="http://schemas.microsoft.com/office/powerpoint/2010/main" val="333219841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CCEC244-2126-4046-A982-8978B4AC52F3}" type="slidenum">
              <a:rPr lang="en-US" smtClean="0"/>
              <a:t>25</a:t>
            </a:fld>
            <a:endParaRPr lang="en-US" dirty="0"/>
          </a:p>
        </p:txBody>
      </p:sp>
    </p:spTree>
    <p:extLst>
      <p:ext uri="{BB962C8B-B14F-4D97-AF65-F5344CB8AC3E}">
        <p14:creationId xmlns:p14="http://schemas.microsoft.com/office/powerpoint/2010/main" val="37057787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CCEC244-2126-4046-A982-8978B4AC52F3}" type="slidenum">
              <a:rPr lang="en-US" smtClean="0"/>
              <a:t>27</a:t>
            </a:fld>
            <a:endParaRPr lang="en-US" dirty="0"/>
          </a:p>
        </p:txBody>
      </p:sp>
    </p:spTree>
    <p:extLst>
      <p:ext uri="{BB962C8B-B14F-4D97-AF65-F5344CB8AC3E}">
        <p14:creationId xmlns:p14="http://schemas.microsoft.com/office/powerpoint/2010/main" val="7867804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CCEC244-2126-4046-A982-8978B4AC52F3}" type="slidenum">
              <a:rPr lang="en-US" smtClean="0"/>
              <a:t>28</a:t>
            </a:fld>
            <a:endParaRPr lang="en-US" dirty="0"/>
          </a:p>
        </p:txBody>
      </p:sp>
    </p:spTree>
    <p:extLst>
      <p:ext uri="{BB962C8B-B14F-4D97-AF65-F5344CB8AC3E}">
        <p14:creationId xmlns:p14="http://schemas.microsoft.com/office/powerpoint/2010/main" val="36995485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10/17/2016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
        <p:nvSpPr>
          <p:cNvPr id="7" name="TextBox 6"/>
          <p:cNvSpPr txBox="1"/>
          <p:nvPr userDrawn="1"/>
        </p:nvSpPr>
        <p:spPr>
          <a:xfrm>
            <a:off x="6750518" y="6497053"/>
            <a:ext cx="184731" cy="369332"/>
          </a:xfrm>
          <a:prstGeom prst="rect">
            <a:avLst/>
          </a:prstGeom>
          <a:noFill/>
        </p:spPr>
        <p:txBody>
          <a:bodyPr wrap="none" rtlCol="0">
            <a:spAutoFit/>
          </a:bodyPr>
          <a:lstStyle/>
          <a:p>
            <a:endParaRPr lang="en-US" sz="1800" dirty="0"/>
          </a:p>
        </p:txBody>
      </p:sp>
      <p:sp>
        <p:nvSpPr>
          <p:cNvPr id="8" name="TextBox 7"/>
          <p:cNvSpPr txBox="1"/>
          <p:nvPr userDrawn="1"/>
        </p:nvSpPr>
        <p:spPr>
          <a:xfrm>
            <a:off x="6044666" y="6602931"/>
            <a:ext cx="184731" cy="369332"/>
          </a:xfrm>
          <a:prstGeom prst="rect">
            <a:avLst/>
          </a:prstGeom>
          <a:noFill/>
        </p:spPr>
        <p:txBody>
          <a:bodyPr wrap="none" rtlCol="0">
            <a:spAutoFit/>
          </a:bodyPr>
          <a:lstStyle/>
          <a:p>
            <a:endParaRPr lang="en-US" sz="1800" dirty="0"/>
          </a:p>
        </p:txBody>
      </p:sp>
    </p:spTree>
    <p:extLst>
      <p:ext uri="{BB962C8B-B14F-4D97-AF65-F5344CB8AC3E}">
        <p14:creationId xmlns:p14="http://schemas.microsoft.com/office/powerpoint/2010/main" val="115299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10/17/2016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17590073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10/17/2016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137718467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711200" y="533400"/>
            <a:ext cx="10769600" cy="884238"/>
          </a:xfrm>
        </p:spPr>
        <p:txBody>
          <a:bodyPr/>
          <a:lstStyle>
            <a:lvl1pPr>
              <a:defRPr>
                <a:latin typeface="Arial Narrow" pitchFamily="34" charset="0"/>
              </a:defRPr>
            </a:lvl1pPr>
          </a:lstStyle>
          <a:p>
            <a:r>
              <a:rPr lang="en-US" dirty="0" smtClean="0"/>
              <a:t>Click to edit Master title style</a:t>
            </a:r>
            <a:endParaRPr lang="en-US" dirty="0"/>
          </a:p>
        </p:txBody>
      </p:sp>
    </p:spTree>
    <p:extLst>
      <p:ext uri="{BB962C8B-B14F-4D97-AF65-F5344CB8AC3E}">
        <p14:creationId xmlns:p14="http://schemas.microsoft.com/office/powerpoint/2010/main" val="311546183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4766733" y="533401"/>
            <a:ext cx="6714067" cy="5592763"/>
          </a:xfrm>
        </p:spPr>
        <p:txBody>
          <a:bodyPr/>
          <a:lstStyle>
            <a:lvl1pPr>
              <a:defRPr sz="3200">
                <a:latin typeface="Arial Narrow" pitchFamily="34" charset="0"/>
              </a:defRPr>
            </a:lvl1pPr>
            <a:lvl2pPr>
              <a:defRPr sz="2800">
                <a:latin typeface="Arial Narrow" pitchFamily="34" charset="0"/>
              </a:defRPr>
            </a:lvl2pPr>
            <a:lvl3pPr>
              <a:defRPr sz="2400">
                <a:latin typeface="Arial Narrow" pitchFamily="34" charset="0"/>
              </a:defRPr>
            </a:lvl3pPr>
            <a:lvl4pPr>
              <a:defRPr sz="2000">
                <a:latin typeface="Arial Narrow" pitchFamily="34" charset="0"/>
              </a:defRPr>
            </a:lvl4pPr>
            <a:lvl5pPr>
              <a:defRPr sz="2000">
                <a:latin typeface="Arial Narrow" pitchFamily="34" charset="0"/>
              </a:defRPr>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812801" y="1435101"/>
            <a:ext cx="3807884" cy="4691063"/>
          </a:xfrm>
        </p:spPr>
        <p:txBody>
          <a:bodyPr/>
          <a:lstStyle>
            <a:lvl1pPr marL="0" indent="0">
              <a:buNone/>
              <a:defRPr sz="1400">
                <a:latin typeface="Arial Narrow"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Tree>
    <p:extLst>
      <p:ext uri="{BB962C8B-B14F-4D97-AF65-F5344CB8AC3E}">
        <p14:creationId xmlns:p14="http://schemas.microsoft.com/office/powerpoint/2010/main" val="15072984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10/17/2016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5097531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764DE79-268F-4C1A-8933-263129D2AF90}" type="datetimeFigureOut">
              <a:rPr lang="en-US" dirty="0"/>
              <a:t>10/17/2016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11093443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764DE79-268F-4C1A-8933-263129D2AF90}" type="datetimeFigureOut">
              <a:rPr lang="en-US" dirty="0"/>
              <a:t>10/17/2016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2973327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764DE79-268F-4C1A-8933-263129D2AF90}" type="datetimeFigureOut">
              <a:rPr lang="en-US" dirty="0"/>
              <a:t>10/17/2016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769146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764DE79-268F-4C1A-8933-263129D2AF90}" type="datetimeFigureOut">
              <a:rPr lang="en-US" dirty="0"/>
              <a:t>10/17/2016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20661952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4DE79-268F-4C1A-8933-263129D2AF90}" type="datetimeFigureOut">
              <a:rPr lang="en-US" dirty="0"/>
              <a:t>10/17/2016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17326586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10/17/2016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9151730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10/17/2016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10350673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64DE79-268F-4C1A-8933-263129D2AF90}" type="datetimeFigureOut">
              <a:rPr lang="en-US" dirty="0"/>
              <a:t>10/17/2016</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F63A3B-78C7-47BE-AE5E-E10140E04643}" type="slidenum">
              <a:rPr lang="en-US" dirty="0"/>
              <a:t>‹#›</a:t>
            </a:fld>
            <a:endParaRPr lang="en-US" dirty="0"/>
          </a:p>
        </p:txBody>
      </p:sp>
      <p:sp>
        <p:nvSpPr>
          <p:cNvPr id="7" name="Rectangle 6"/>
          <p:cNvSpPr/>
          <p:nvPr userDrawn="1"/>
        </p:nvSpPr>
        <p:spPr>
          <a:xfrm>
            <a:off x="0" y="6356352"/>
            <a:ext cx="12192000" cy="501649"/>
          </a:xfrm>
          <a:prstGeom prst="rect">
            <a:avLst/>
          </a:prstGeom>
          <a:solidFill>
            <a:srgbClr val="63B2B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63B2B8"/>
              </a:solidFill>
            </a:endParaRPr>
          </a:p>
        </p:txBody>
      </p:sp>
      <p:sp>
        <p:nvSpPr>
          <p:cNvPr id="8" name="Rectangle 7"/>
          <p:cNvSpPr/>
          <p:nvPr userDrawn="1"/>
        </p:nvSpPr>
        <p:spPr>
          <a:xfrm>
            <a:off x="0" y="-2187"/>
            <a:ext cx="12192000" cy="367314"/>
          </a:xfrm>
          <a:prstGeom prst="rect">
            <a:avLst/>
          </a:prstGeom>
          <a:solidFill>
            <a:srgbClr val="C83C2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 name="TextBox 8"/>
          <p:cNvSpPr txBox="1"/>
          <p:nvPr userDrawn="1"/>
        </p:nvSpPr>
        <p:spPr>
          <a:xfrm>
            <a:off x="4389120" y="6437377"/>
            <a:ext cx="7668768" cy="307777"/>
          </a:xfrm>
          <a:prstGeom prst="rect">
            <a:avLst/>
          </a:prstGeom>
          <a:noFill/>
        </p:spPr>
        <p:txBody>
          <a:bodyPr wrap="square" rtlCol="0">
            <a:spAutoFit/>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1400" b="1" dirty="0" smtClean="0">
                <a:solidFill>
                  <a:schemeClr val="bg1"/>
                </a:solidFill>
                <a:latin typeface="Calibri" charset="0"/>
                <a:ea typeface="Calibri" charset="0"/>
                <a:cs typeface="Calibri" charset="0"/>
              </a:rPr>
              <a:t>ESSA</a:t>
            </a:r>
            <a:r>
              <a:rPr lang="en-US" sz="1400" b="1" baseline="0" dirty="0" smtClean="0">
                <a:solidFill>
                  <a:schemeClr val="bg1"/>
                </a:solidFill>
                <a:latin typeface="Calibri" charset="0"/>
                <a:ea typeface="Calibri" charset="0"/>
                <a:cs typeface="Calibri" charset="0"/>
              </a:rPr>
              <a:t> Boot Camp </a:t>
            </a:r>
            <a:r>
              <a:rPr lang="en-US" sz="1400" b="0" baseline="0" dirty="0" smtClean="0">
                <a:solidFill>
                  <a:schemeClr val="bg1"/>
                </a:solidFill>
                <a:latin typeface="Calibri" charset="0"/>
                <a:ea typeface="Calibri" charset="0"/>
                <a:cs typeface="Calibri" charset="0"/>
              </a:rPr>
              <a:t>| October 2016 </a:t>
            </a:r>
            <a:endParaRPr lang="en-US" sz="1400" b="0" dirty="0">
              <a:solidFill>
                <a:schemeClr val="bg1"/>
              </a:solidFill>
              <a:latin typeface="Calibri" charset="0"/>
              <a:ea typeface="Calibri" charset="0"/>
              <a:cs typeface="Calibri" charset="0"/>
            </a:endParaRPr>
          </a:p>
        </p:txBody>
      </p:sp>
    </p:spTree>
    <p:extLst>
      <p:ext uri="{BB962C8B-B14F-4D97-AF65-F5344CB8AC3E}">
        <p14:creationId xmlns:p14="http://schemas.microsoft.com/office/powerpoint/2010/main" val="36875405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2400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itle 6"/>
          <p:cNvSpPr>
            <a:spLocks noGrp="1"/>
          </p:cNvSpPr>
          <p:nvPr>
            <p:ph type="ctrTitle"/>
          </p:nvPr>
        </p:nvSpPr>
        <p:spPr/>
        <p:txBody>
          <a:bodyPr/>
          <a:lstStyle/>
          <a:p>
            <a:endParaRPr lang="en-US"/>
          </a:p>
        </p:txBody>
      </p:sp>
      <p:sp>
        <p:nvSpPr>
          <p:cNvPr id="3" name="Subtitle 2"/>
          <p:cNvSpPr>
            <a:spLocks noGrp="1"/>
          </p:cNvSpPr>
          <p:nvPr>
            <p:ph type="subTitle" idx="1"/>
          </p:nvPr>
        </p:nvSpPr>
        <p:spPr>
          <a:xfrm>
            <a:off x="2667000" y="3429000"/>
            <a:ext cx="6858000" cy="777938"/>
          </a:xfrm>
        </p:spPr>
        <p:txBody>
          <a:bodyPr/>
          <a:lstStyle/>
          <a:p>
            <a:r>
              <a:rPr lang="en-US" dirty="0" smtClean="0">
                <a:solidFill>
                  <a:schemeClr val="bg1"/>
                </a:solidFill>
              </a:rPr>
              <a:t>SUBTITLE</a:t>
            </a:r>
            <a:endParaRPr lang="en-US" dirty="0">
              <a:solidFill>
                <a:schemeClr val="bg1"/>
              </a:solidFill>
            </a:endParaRPr>
          </a:p>
        </p:txBody>
      </p:sp>
      <p:pic>
        <p:nvPicPr>
          <p:cNvPr id="10" name="Picture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pic>
        <p:nvPicPr>
          <p:cNvPr id="12" name="Picture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875256" y="1007939"/>
            <a:ext cx="4452296" cy="2570121"/>
          </a:xfrm>
          <a:prstGeom prst="rect">
            <a:avLst/>
          </a:prstGeom>
        </p:spPr>
      </p:pic>
      <p:sp>
        <p:nvSpPr>
          <p:cNvPr id="15" name="TextBox 14"/>
          <p:cNvSpPr txBox="1"/>
          <p:nvPr/>
        </p:nvSpPr>
        <p:spPr>
          <a:xfrm>
            <a:off x="2491902" y="4205638"/>
            <a:ext cx="7208196" cy="2215991"/>
          </a:xfrm>
          <a:prstGeom prst="rect">
            <a:avLst/>
          </a:prstGeom>
          <a:noFill/>
        </p:spPr>
        <p:txBody>
          <a:bodyPr wrap="square" rtlCol="0">
            <a:spAutoFit/>
          </a:bodyPr>
          <a:lstStyle/>
          <a:p>
            <a:pPr algn="ctr"/>
            <a:endParaRPr lang="en-US" sz="2600" b="1" dirty="0"/>
          </a:p>
          <a:p>
            <a:pPr algn="ctr"/>
            <a:r>
              <a:rPr lang="en-US" sz="2800" b="1" dirty="0">
                <a:solidFill>
                  <a:srgbClr val="F98F28"/>
                </a:solidFill>
              </a:rPr>
              <a:t>October </a:t>
            </a:r>
            <a:r>
              <a:rPr lang="en-US" sz="2800" b="1" dirty="0" smtClean="0">
                <a:solidFill>
                  <a:srgbClr val="F98F28"/>
                </a:solidFill>
              </a:rPr>
              <a:t>20 – 21</a:t>
            </a:r>
            <a:r>
              <a:rPr lang="en-US" sz="2800" b="1" dirty="0">
                <a:solidFill>
                  <a:srgbClr val="F98F28"/>
                </a:solidFill>
              </a:rPr>
              <a:t>, 2016</a:t>
            </a:r>
          </a:p>
          <a:p>
            <a:pPr algn="ctr"/>
            <a:endParaRPr lang="en-US" sz="2800" b="1" dirty="0">
              <a:solidFill>
                <a:srgbClr val="63B2B8"/>
              </a:solidFill>
            </a:endParaRPr>
          </a:p>
          <a:p>
            <a:pPr algn="ctr"/>
            <a:r>
              <a:rPr lang="en-US" sz="2800" dirty="0">
                <a:solidFill>
                  <a:srgbClr val="63B2B8"/>
                </a:solidFill>
              </a:rPr>
              <a:t>Omni Houston Hotel at Westside</a:t>
            </a:r>
          </a:p>
          <a:p>
            <a:pPr algn="ctr"/>
            <a:r>
              <a:rPr lang="en-US" sz="2800" dirty="0">
                <a:solidFill>
                  <a:srgbClr val="63B2B8"/>
                </a:solidFill>
              </a:rPr>
              <a:t>Houston, Texas</a:t>
            </a:r>
          </a:p>
        </p:txBody>
      </p:sp>
    </p:spTree>
    <p:extLst>
      <p:ext uri="{BB962C8B-B14F-4D97-AF65-F5344CB8AC3E}">
        <p14:creationId xmlns:p14="http://schemas.microsoft.com/office/powerpoint/2010/main" val="334017965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7162801" y="1143001"/>
            <a:ext cx="2855913" cy="4691063"/>
          </a:xfrm>
        </p:spPr>
        <p:txBody>
          <a:bodyPr>
            <a:normAutofit/>
          </a:bodyPr>
          <a:lstStyle/>
          <a:p>
            <a:r>
              <a:rPr lang="en-US" sz="2800" dirty="0"/>
              <a:t>We’ll dig into 6 key areas, asking:</a:t>
            </a:r>
          </a:p>
          <a:p>
            <a:pPr marL="457200" indent="-457200">
              <a:buFont typeface="Arial" panose="020B0604020202020204" pitchFamily="34" charset="0"/>
              <a:buChar char="•"/>
            </a:pPr>
            <a:r>
              <a:rPr lang="en-US" sz="2800" dirty="0"/>
              <a:t>Why does this matter for equity?</a:t>
            </a:r>
          </a:p>
          <a:p>
            <a:pPr marL="457200" indent="-457200">
              <a:buFont typeface="Arial" panose="020B0604020202020204" pitchFamily="34" charset="0"/>
              <a:buChar char="•"/>
            </a:pPr>
            <a:r>
              <a:rPr lang="en-US" sz="2800" dirty="0"/>
              <a:t>What does ESSA require?</a:t>
            </a:r>
          </a:p>
          <a:p>
            <a:pPr marL="457200" indent="-457200">
              <a:buFont typeface="Arial" panose="020B0604020202020204" pitchFamily="34" charset="0"/>
              <a:buChar char="•"/>
            </a:pPr>
            <a:r>
              <a:rPr lang="en-US" sz="2800" dirty="0"/>
              <a:t>What are key questions for advocates?</a:t>
            </a:r>
          </a:p>
        </p:txBody>
      </p:sp>
      <p:pic>
        <p:nvPicPr>
          <p:cNvPr id="7" name="Content Placeholder 6"/>
          <p:cNvPicPr>
            <a:picLocks noGrp="1" noChangeAspect="1"/>
          </p:cNvPicPr>
          <p:nvPr>
            <p:ph idx="1"/>
          </p:nvPr>
        </p:nvPicPr>
        <p:blipFill>
          <a:blip r:embed="rId2"/>
          <a:stretch>
            <a:fillRect/>
          </a:stretch>
        </p:blipFill>
        <p:spPr>
          <a:xfrm>
            <a:off x="2286000" y="609601"/>
            <a:ext cx="4319760" cy="5592763"/>
          </a:xfrm>
          <a:prstGeom prst="rect">
            <a:avLst/>
          </a:prstGeom>
        </p:spPr>
      </p:pic>
    </p:spTree>
    <p:extLst>
      <p:ext uri="{BB962C8B-B14F-4D97-AF65-F5344CB8AC3E}">
        <p14:creationId xmlns:p14="http://schemas.microsoft.com/office/powerpoint/2010/main" val="13201658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a:bodyPr>
          <a:lstStyle/>
          <a:p>
            <a:r>
              <a:rPr lang="en-US" sz="3200" dirty="0"/>
              <a:t/>
            </a:r>
            <a:br>
              <a:rPr lang="en-US" sz="3200" dirty="0"/>
            </a:br>
            <a:r>
              <a:rPr lang="en-US" sz="3200" dirty="0"/>
              <a:t>A note: this is a big law with lots in it.  We won’t be able to cover everything this morning.  But there are experts at this meeting on lots of different aspects of the law. Take advantage of that.  </a:t>
            </a:r>
          </a:p>
        </p:txBody>
      </p:sp>
      <p:sp>
        <p:nvSpPr>
          <p:cNvPr id="5" name="Subtitle 4"/>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17507811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t>Standards</a:t>
            </a:r>
            <a:endParaRPr lang="en-US" b="1" dirty="0"/>
          </a:p>
        </p:txBody>
      </p:sp>
      <p:sp>
        <p:nvSpPr>
          <p:cNvPr id="4" name="Subtitle 3"/>
          <p:cNvSpPr>
            <a:spLocks noGrp="1"/>
          </p:cNvSpPr>
          <p:nvPr>
            <p:ph type="subTitle" idx="1"/>
          </p:nvPr>
        </p:nvSpPr>
        <p:spPr/>
        <p:txBody>
          <a:bodyPr/>
          <a:lstStyle/>
          <a:p>
            <a:endParaRPr lang="en-US"/>
          </a:p>
        </p:txBody>
      </p:sp>
    </p:spTree>
    <p:extLst>
      <p:ext uri="{BB962C8B-B14F-4D97-AF65-F5344CB8AC3E}">
        <p14:creationId xmlns:p14="http://schemas.microsoft.com/office/powerpoint/2010/main" val="138963211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524000" y="762000"/>
            <a:ext cx="9144000" cy="884238"/>
          </a:xfrm>
        </p:spPr>
        <p:txBody>
          <a:bodyPr>
            <a:noAutofit/>
          </a:bodyPr>
          <a:lstStyle/>
          <a:p>
            <a:r>
              <a:rPr lang="en-US" dirty="0" smtClean="0"/>
              <a:t>Why are </a:t>
            </a:r>
            <a:r>
              <a:rPr lang="en-US" b="1" dirty="0" smtClean="0"/>
              <a:t>standards</a:t>
            </a:r>
            <a:r>
              <a:rPr lang="en-US" dirty="0" smtClean="0"/>
              <a:t> important for equity?</a:t>
            </a:r>
            <a:endParaRPr lang="en-US" dirty="0"/>
          </a:p>
        </p:txBody>
      </p:sp>
      <p:sp>
        <p:nvSpPr>
          <p:cNvPr id="4" name="Content Placeholder 3"/>
          <p:cNvSpPr>
            <a:spLocks noGrp="1"/>
          </p:cNvSpPr>
          <p:nvPr>
            <p:ph idx="1"/>
          </p:nvPr>
        </p:nvSpPr>
        <p:spPr>
          <a:xfrm>
            <a:off x="2133600" y="2133600"/>
            <a:ext cx="8001000" cy="3962401"/>
          </a:xfrm>
        </p:spPr>
        <p:txBody>
          <a:bodyPr/>
          <a:lstStyle/>
          <a:p>
            <a:r>
              <a:rPr lang="en-US" dirty="0" smtClean="0"/>
              <a:t>Standards are statements of what students should know and be able to do at each grade level.</a:t>
            </a:r>
          </a:p>
          <a:p>
            <a:pPr marL="0" indent="0">
              <a:buNone/>
            </a:pPr>
            <a:endParaRPr lang="en-US" dirty="0" smtClean="0"/>
          </a:p>
          <a:p>
            <a:r>
              <a:rPr lang="en-US" dirty="0" smtClean="0"/>
              <a:t>Having consistent, high expectations for all students is critical as a safeguard against some students being taught at a lower level than other students.</a:t>
            </a:r>
            <a:endParaRPr lang="en-US" dirty="0"/>
          </a:p>
        </p:txBody>
      </p:sp>
    </p:spTree>
    <p:extLst>
      <p:ext uri="{BB962C8B-B14F-4D97-AF65-F5344CB8AC3E}">
        <p14:creationId xmlns:p14="http://schemas.microsoft.com/office/powerpoint/2010/main" val="255738656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Standards: What does ESSA require?</a:t>
            </a:r>
            <a:endParaRPr lang="en-US" dirty="0"/>
          </a:p>
        </p:txBody>
      </p:sp>
      <p:sp>
        <p:nvSpPr>
          <p:cNvPr id="4" name="Content Placeholder 3"/>
          <p:cNvSpPr>
            <a:spLocks noGrp="1"/>
          </p:cNvSpPr>
          <p:nvPr>
            <p:ph idx="1"/>
          </p:nvPr>
        </p:nvSpPr>
        <p:spPr/>
        <p:txBody>
          <a:bodyPr>
            <a:normAutofit/>
          </a:bodyPr>
          <a:lstStyle/>
          <a:p>
            <a:r>
              <a:rPr lang="en-US" dirty="0" smtClean="0"/>
              <a:t>Statewide </a:t>
            </a:r>
            <a:r>
              <a:rPr lang="en-US" dirty="0"/>
              <a:t>standards that apply to all students in at least math, </a:t>
            </a:r>
            <a:r>
              <a:rPr lang="en-US" dirty="0" smtClean="0"/>
              <a:t>English Language Arts, </a:t>
            </a:r>
            <a:r>
              <a:rPr lang="en-US" dirty="0"/>
              <a:t>and </a:t>
            </a:r>
            <a:r>
              <a:rPr lang="en-US" dirty="0" smtClean="0"/>
              <a:t>science</a:t>
            </a:r>
          </a:p>
          <a:p>
            <a:pPr marL="0" indent="0">
              <a:buNone/>
            </a:pPr>
            <a:endParaRPr lang="en-US" dirty="0"/>
          </a:p>
          <a:p>
            <a:r>
              <a:rPr lang="en-US" dirty="0"/>
              <a:t>Standards must be aligned to </a:t>
            </a:r>
          </a:p>
          <a:p>
            <a:pPr lvl="1" indent="-342900">
              <a:buFont typeface="+mj-lt"/>
              <a:buAutoNum type="alphaLcParenR"/>
            </a:pPr>
            <a:r>
              <a:rPr lang="en-US" sz="3200" dirty="0"/>
              <a:t>Entrance requirements for credit-bearing courses in the state’s system of public higher education; and</a:t>
            </a:r>
          </a:p>
          <a:p>
            <a:pPr lvl="1" indent="-342900">
              <a:buFont typeface="+mj-lt"/>
              <a:buAutoNum type="alphaLcParenR"/>
            </a:pPr>
            <a:r>
              <a:rPr lang="en-US" sz="3200" dirty="0"/>
              <a:t>Relevant career and technical education standards</a:t>
            </a:r>
          </a:p>
          <a:p>
            <a:pPr marL="342900" lvl="1" indent="0">
              <a:buNone/>
            </a:pPr>
            <a:endParaRPr lang="en-US" sz="1500" dirty="0"/>
          </a:p>
          <a:p>
            <a:endParaRPr lang="en-US" dirty="0"/>
          </a:p>
        </p:txBody>
      </p:sp>
    </p:spTree>
    <p:extLst>
      <p:ext uri="{BB962C8B-B14F-4D97-AF65-F5344CB8AC3E}">
        <p14:creationId xmlns:p14="http://schemas.microsoft.com/office/powerpoint/2010/main" val="80718621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33600" y="685800"/>
            <a:ext cx="8001000" cy="884238"/>
          </a:xfrm>
        </p:spPr>
        <p:txBody>
          <a:bodyPr>
            <a:noAutofit/>
          </a:bodyPr>
          <a:lstStyle/>
          <a:p>
            <a:r>
              <a:rPr lang="en-US" dirty="0" smtClean="0"/>
              <a:t>Key Questions</a:t>
            </a:r>
            <a:endParaRPr lang="en-US" dirty="0"/>
          </a:p>
        </p:txBody>
      </p:sp>
      <p:sp>
        <p:nvSpPr>
          <p:cNvPr id="3" name="Content Placeholder 2"/>
          <p:cNvSpPr>
            <a:spLocks noGrp="1"/>
          </p:cNvSpPr>
          <p:nvPr>
            <p:ph idx="1"/>
          </p:nvPr>
        </p:nvSpPr>
        <p:spPr>
          <a:xfrm>
            <a:off x="2133600" y="2133601"/>
            <a:ext cx="8001000" cy="3657601"/>
          </a:xfrm>
        </p:spPr>
        <p:txBody>
          <a:bodyPr>
            <a:normAutofit/>
          </a:bodyPr>
          <a:lstStyle/>
          <a:p>
            <a:r>
              <a:rPr lang="en-US" dirty="0" smtClean="0"/>
              <a:t>How will states demonstrate that their standards are aligned to entry requirements for higher education?</a:t>
            </a:r>
          </a:p>
          <a:p>
            <a:pPr marL="0" indent="0">
              <a:buNone/>
            </a:pPr>
            <a:endParaRPr lang="en-US" dirty="0" smtClean="0"/>
          </a:p>
          <a:p>
            <a:pPr lvl="0"/>
            <a:r>
              <a:rPr lang="en-US" i="1" dirty="0"/>
              <a:t>Whose</a:t>
            </a:r>
            <a:r>
              <a:rPr lang="en-US" dirty="0"/>
              <a:t> entry requirements for credit-bearing coursework will </a:t>
            </a:r>
            <a:r>
              <a:rPr lang="en-US" dirty="0" smtClean="0"/>
              <a:t>a state align </a:t>
            </a:r>
            <a:r>
              <a:rPr lang="en-US" dirty="0"/>
              <a:t>standards to (Community colleges? Four-year institutions?)?</a:t>
            </a:r>
          </a:p>
          <a:p>
            <a:endParaRPr lang="en-US" dirty="0"/>
          </a:p>
        </p:txBody>
      </p:sp>
    </p:spTree>
    <p:extLst>
      <p:ext uri="{BB962C8B-B14F-4D97-AF65-F5344CB8AC3E}">
        <p14:creationId xmlns:p14="http://schemas.microsoft.com/office/powerpoint/2010/main" val="151850113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p:txBody>
          <a:bodyPr/>
          <a:lstStyle/>
          <a:p>
            <a:r>
              <a:rPr lang="en-US" b="1" dirty="0" smtClean="0"/>
              <a:t>Assessments</a:t>
            </a:r>
            <a:endParaRPr lang="en-US" b="1" dirty="0"/>
          </a:p>
        </p:txBody>
      </p:sp>
      <p:sp>
        <p:nvSpPr>
          <p:cNvPr id="2" name="Subtitle 1"/>
          <p:cNvSpPr>
            <a:spLocks noGrp="1"/>
          </p:cNvSpPr>
          <p:nvPr>
            <p:ph type="subTitle" idx="1"/>
          </p:nvPr>
        </p:nvSpPr>
        <p:spPr/>
        <p:txBody>
          <a:bodyPr/>
          <a:lstStyle/>
          <a:p>
            <a:endParaRPr lang="en-US"/>
          </a:p>
        </p:txBody>
      </p:sp>
    </p:spTree>
    <p:extLst>
      <p:ext uri="{BB962C8B-B14F-4D97-AF65-F5344CB8AC3E}">
        <p14:creationId xmlns:p14="http://schemas.microsoft.com/office/powerpoint/2010/main" val="164189002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7800" y="685800"/>
            <a:ext cx="9296400" cy="884238"/>
          </a:xfrm>
        </p:spPr>
        <p:txBody>
          <a:bodyPr>
            <a:noAutofit/>
          </a:bodyPr>
          <a:lstStyle/>
          <a:p>
            <a:r>
              <a:rPr lang="en-US" dirty="0" smtClean="0"/>
              <a:t>Why are</a:t>
            </a:r>
            <a:r>
              <a:rPr lang="en-US" b="1" dirty="0" smtClean="0"/>
              <a:t> assessments </a:t>
            </a:r>
            <a:r>
              <a:rPr lang="en-US" dirty="0" smtClean="0"/>
              <a:t>important for equity?</a:t>
            </a:r>
            <a:endParaRPr lang="en-US" dirty="0"/>
          </a:p>
        </p:txBody>
      </p:sp>
      <p:sp>
        <p:nvSpPr>
          <p:cNvPr id="3" name="Content Placeholder 2"/>
          <p:cNvSpPr>
            <a:spLocks noGrp="1"/>
          </p:cNvSpPr>
          <p:nvPr>
            <p:ph idx="1"/>
          </p:nvPr>
        </p:nvSpPr>
        <p:spPr>
          <a:xfrm>
            <a:off x="2133600" y="1981201"/>
            <a:ext cx="8001000" cy="4267201"/>
          </a:xfrm>
        </p:spPr>
        <p:txBody>
          <a:bodyPr>
            <a:normAutofit lnSpcReduction="10000"/>
          </a:bodyPr>
          <a:lstStyle/>
          <a:p>
            <a:r>
              <a:rPr lang="en-US" dirty="0" smtClean="0"/>
              <a:t>Statewide annual assessments provide an objective measuring tool to determine student progress across classrooms, schools, and districts</a:t>
            </a:r>
          </a:p>
          <a:p>
            <a:pPr marL="0" indent="0">
              <a:buNone/>
            </a:pPr>
            <a:endParaRPr lang="en-US" dirty="0" smtClean="0"/>
          </a:p>
          <a:p>
            <a:r>
              <a:rPr lang="en-US" dirty="0" smtClean="0"/>
              <a:t>Good assessments help expose gaps in performance between various student groups</a:t>
            </a:r>
          </a:p>
          <a:p>
            <a:pPr marL="0" indent="0">
              <a:buNone/>
            </a:pPr>
            <a:endParaRPr lang="en-US" dirty="0" smtClean="0"/>
          </a:p>
          <a:p>
            <a:r>
              <a:rPr lang="en-US" dirty="0" smtClean="0"/>
              <a:t>Good assessments give schools and systems information they need to get better at educating all students</a:t>
            </a:r>
            <a:endParaRPr lang="en-US" dirty="0"/>
          </a:p>
        </p:txBody>
      </p:sp>
    </p:spTree>
    <p:extLst>
      <p:ext uri="{BB962C8B-B14F-4D97-AF65-F5344CB8AC3E}">
        <p14:creationId xmlns:p14="http://schemas.microsoft.com/office/powerpoint/2010/main" val="109164673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dirty="0" smtClean="0"/>
              <a:t>Assessment: What does ESSA require?</a:t>
            </a:r>
            <a:endParaRPr lang="en-US" dirty="0"/>
          </a:p>
        </p:txBody>
      </p:sp>
      <p:sp>
        <p:nvSpPr>
          <p:cNvPr id="4" name="Content Placeholder 3"/>
          <p:cNvSpPr>
            <a:spLocks noGrp="1"/>
          </p:cNvSpPr>
          <p:nvPr>
            <p:ph idx="1"/>
          </p:nvPr>
        </p:nvSpPr>
        <p:spPr/>
        <p:txBody>
          <a:bodyPr>
            <a:noAutofit/>
          </a:bodyPr>
          <a:lstStyle/>
          <a:p>
            <a:r>
              <a:rPr lang="en-US" sz="2400" b="1" dirty="0"/>
              <a:t>Annual statewide assessments </a:t>
            </a:r>
            <a:r>
              <a:rPr lang="en-US" sz="2400" dirty="0"/>
              <a:t>in reading and math in 3</a:t>
            </a:r>
            <a:r>
              <a:rPr lang="en-US" sz="2400" baseline="30000" dirty="0"/>
              <a:t>rd</a:t>
            </a:r>
            <a:r>
              <a:rPr lang="en-US" sz="2400" dirty="0"/>
              <a:t> – 8</a:t>
            </a:r>
            <a:r>
              <a:rPr lang="en-US" sz="2400" baseline="30000" dirty="0"/>
              <a:t>th</a:t>
            </a:r>
            <a:r>
              <a:rPr lang="en-US" sz="2400" dirty="0"/>
              <a:t> grade and once in high school; science assessments once each in elementary, middle, and high school.</a:t>
            </a:r>
          </a:p>
          <a:p>
            <a:pPr marL="0" indent="0">
              <a:buNone/>
            </a:pPr>
            <a:endParaRPr lang="en-US" sz="2400" dirty="0"/>
          </a:p>
          <a:p>
            <a:r>
              <a:rPr lang="en-US" sz="2400" dirty="0"/>
              <a:t>Assessments must be </a:t>
            </a:r>
            <a:r>
              <a:rPr lang="en-US" sz="2400" b="1" dirty="0"/>
              <a:t>aligned with state standards </a:t>
            </a:r>
            <a:r>
              <a:rPr lang="en-US" sz="2400" dirty="0"/>
              <a:t>and provide information on whether a student is performing </a:t>
            </a:r>
            <a:r>
              <a:rPr lang="en-US" sz="2400" b="1" dirty="0"/>
              <a:t>at grade level</a:t>
            </a:r>
            <a:r>
              <a:rPr lang="en-US" sz="2400" dirty="0"/>
              <a:t>.</a:t>
            </a:r>
          </a:p>
          <a:p>
            <a:pPr marL="0" indent="0">
              <a:buNone/>
            </a:pPr>
            <a:endParaRPr lang="en-US" sz="2400" dirty="0"/>
          </a:p>
          <a:p>
            <a:r>
              <a:rPr lang="en-US" sz="2400" dirty="0"/>
              <a:t>States or localities may create </a:t>
            </a:r>
            <a:r>
              <a:rPr lang="en-US" sz="2400" b="1" dirty="0"/>
              <a:t>their own laws on assessment participation</a:t>
            </a:r>
            <a:r>
              <a:rPr lang="en-US" sz="2400" dirty="0"/>
              <a:t>, and districts are required to notify parents about those, </a:t>
            </a:r>
            <a:r>
              <a:rPr lang="en-US" sz="2400" b="1" dirty="0"/>
              <a:t>but participation requirements still exist </a:t>
            </a:r>
            <a:r>
              <a:rPr lang="en-US" sz="2400" dirty="0"/>
              <a:t>(more on opt-out later).</a:t>
            </a:r>
          </a:p>
        </p:txBody>
      </p:sp>
    </p:spTree>
    <p:extLst>
      <p:ext uri="{BB962C8B-B14F-4D97-AF65-F5344CB8AC3E}">
        <p14:creationId xmlns:p14="http://schemas.microsoft.com/office/powerpoint/2010/main" val="194209400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457200"/>
            <a:ext cx="9144000" cy="994172"/>
          </a:xfrm>
        </p:spPr>
        <p:txBody>
          <a:bodyPr>
            <a:noAutofit/>
          </a:bodyPr>
          <a:lstStyle/>
          <a:p>
            <a:r>
              <a:rPr lang="en-US" sz="4000" dirty="0"/>
              <a:t>Assessment Options: What does ESSA allow?</a:t>
            </a:r>
          </a:p>
        </p:txBody>
      </p:sp>
      <p:sp>
        <p:nvSpPr>
          <p:cNvPr id="3" name="Content Placeholder 2"/>
          <p:cNvSpPr>
            <a:spLocks noGrp="1"/>
          </p:cNvSpPr>
          <p:nvPr>
            <p:ph idx="1"/>
          </p:nvPr>
        </p:nvSpPr>
        <p:spPr>
          <a:xfrm>
            <a:off x="2169994" y="1451372"/>
            <a:ext cx="8001000" cy="4720828"/>
          </a:xfrm>
        </p:spPr>
        <p:txBody>
          <a:bodyPr>
            <a:noAutofit/>
          </a:bodyPr>
          <a:lstStyle/>
          <a:p>
            <a:r>
              <a:rPr lang="en-US" sz="2000" b="1" dirty="0"/>
              <a:t>High School Assessment: </a:t>
            </a:r>
            <a:r>
              <a:rPr lang="en-US" sz="2000" dirty="0"/>
              <a:t>An option for states or districts to use a nationally-recognized assessment (e.g. SAT or ACT) at the high school level in place of the state test.</a:t>
            </a:r>
          </a:p>
          <a:p>
            <a:pPr lvl="1"/>
            <a:r>
              <a:rPr lang="en-US" sz="2000" dirty="0"/>
              <a:t>These assessments must be aligned to the state standards, provide results that can be used for accountability, and meet all the technical requirements that apply to statewide tests. District-selected assessments must be approved by the state. </a:t>
            </a:r>
          </a:p>
          <a:p>
            <a:pPr marL="342900" lvl="1" indent="0">
              <a:buNone/>
            </a:pPr>
            <a:endParaRPr lang="en-US" sz="2000" dirty="0"/>
          </a:p>
          <a:p>
            <a:r>
              <a:rPr lang="en-US" sz="2000" b="1" dirty="0"/>
              <a:t>Innovative Assessment Pilot</a:t>
            </a:r>
            <a:r>
              <a:rPr lang="en-US" sz="2000" dirty="0"/>
              <a:t>: Allows the US Secretary of Education to set up a pilot for states that want to experiment with other assessment formats, such as competency-based or performance-based assessments. </a:t>
            </a:r>
          </a:p>
          <a:p>
            <a:pPr lvl="1"/>
            <a:r>
              <a:rPr lang="en-US" sz="2000" dirty="0"/>
              <a:t>States may pilot new assessments in a subset of districts, but must scale up to statewide implementation if pilot is successful, or discontinue if it is not.  </a:t>
            </a:r>
          </a:p>
        </p:txBody>
      </p:sp>
    </p:spTree>
    <p:extLst>
      <p:ext uri="{BB962C8B-B14F-4D97-AF65-F5344CB8AC3E}">
        <p14:creationId xmlns:p14="http://schemas.microsoft.com/office/powerpoint/2010/main" val="355593193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ESSA 101</a:t>
            </a:r>
            <a:endParaRPr lang="en-US" dirty="0"/>
          </a:p>
        </p:txBody>
      </p:sp>
      <p:sp>
        <p:nvSpPr>
          <p:cNvPr id="5" name="Subtitle 4"/>
          <p:cNvSpPr>
            <a:spLocks noGrp="1"/>
          </p:cNvSpPr>
          <p:nvPr>
            <p:ph type="subTitle" idx="1"/>
          </p:nvPr>
        </p:nvSpPr>
        <p:spPr/>
        <p:txBody>
          <a:bodyPr/>
          <a:lstStyle/>
          <a:p>
            <a:r>
              <a:rPr lang="en-US" dirty="0" smtClean="0"/>
              <a:t>Optional Session</a:t>
            </a:r>
            <a:endParaRPr lang="en-US" dirty="0"/>
          </a:p>
        </p:txBody>
      </p:sp>
    </p:spTree>
    <p:extLst>
      <p:ext uri="{BB962C8B-B14F-4D97-AF65-F5344CB8AC3E}">
        <p14:creationId xmlns:p14="http://schemas.microsoft.com/office/powerpoint/2010/main" val="162962405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457200"/>
            <a:ext cx="9144000" cy="994172"/>
          </a:xfrm>
        </p:spPr>
        <p:txBody>
          <a:bodyPr>
            <a:noAutofit/>
          </a:bodyPr>
          <a:lstStyle/>
          <a:p>
            <a:r>
              <a:rPr lang="en-US" sz="4000" dirty="0"/>
              <a:t>Assessment Options: What does ESSA allow?</a:t>
            </a:r>
          </a:p>
        </p:txBody>
      </p:sp>
      <p:sp>
        <p:nvSpPr>
          <p:cNvPr id="3" name="Content Placeholder 2"/>
          <p:cNvSpPr>
            <a:spLocks noGrp="1"/>
          </p:cNvSpPr>
          <p:nvPr>
            <p:ph idx="1"/>
          </p:nvPr>
        </p:nvSpPr>
        <p:spPr>
          <a:xfrm>
            <a:off x="2169994" y="1752600"/>
            <a:ext cx="8001000" cy="4648200"/>
          </a:xfrm>
        </p:spPr>
        <p:txBody>
          <a:bodyPr>
            <a:noAutofit/>
          </a:bodyPr>
          <a:lstStyle/>
          <a:p>
            <a:pPr marL="457200" lvl="1" indent="0">
              <a:buNone/>
            </a:pPr>
            <a:endParaRPr lang="en-US" sz="1400" dirty="0"/>
          </a:p>
          <a:p>
            <a:pPr marL="342900" lvl="1" indent="-342900"/>
            <a:r>
              <a:rPr lang="en-US" sz="3200" b="1" dirty="0"/>
              <a:t>Grants</a:t>
            </a:r>
            <a:r>
              <a:rPr lang="en-US" sz="3200" dirty="0"/>
              <a:t> for states to support </a:t>
            </a:r>
            <a:r>
              <a:rPr lang="en-US" sz="3200" b="1" dirty="0"/>
              <a:t>audits of district assessment systems </a:t>
            </a:r>
            <a:r>
              <a:rPr lang="en-US" sz="3200" dirty="0"/>
              <a:t>to eliminate duplicative or unaligned tests.  </a:t>
            </a:r>
          </a:p>
          <a:p>
            <a:pPr lvl="1"/>
            <a:endParaRPr lang="en-US" sz="1800" dirty="0"/>
          </a:p>
        </p:txBody>
      </p:sp>
    </p:spTree>
    <p:extLst>
      <p:ext uri="{BB962C8B-B14F-4D97-AF65-F5344CB8AC3E}">
        <p14:creationId xmlns:p14="http://schemas.microsoft.com/office/powerpoint/2010/main" val="81855250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33600" y="762000"/>
            <a:ext cx="8001000" cy="884238"/>
          </a:xfrm>
        </p:spPr>
        <p:txBody>
          <a:bodyPr>
            <a:noAutofit/>
          </a:bodyPr>
          <a:lstStyle/>
          <a:p>
            <a:r>
              <a:rPr lang="en-US" dirty="0" smtClean="0"/>
              <a:t>Key Questions</a:t>
            </a:r>
            <a:endParaRPr lang="en-US" dirty="0"/>
          </a:p>
        </p:txBody>
      </p:sp>
      <p:sp>
        <p:nvSpPr>
          <p:cNvPr id="3" name="Content Placeholder 2"/>
          <p:cNvSpPr>
            <a:spLocks noGrp="1"/>
          </p:cNvSpPr>
          <p:nvPr>
            <p:ph idx="1"/>
          </p:nvPr>
        </p:nvSpPr>
        <p:spPr>
          <a:xfrm>
            <a:off x="2133600" y="2286000"/>
            <a:ext cx="8001000" cy="3810000"/>
          </a:xfrm>
        </p:spPr>
        <p:txBody>
          <a:bodyPr>
            <a:normAutofit/>
          </a:bodyPr>
          <a:lstStyle/>
          <a:p>
            <a:r>
              <a:rPr lang="en-US" dirty="0" smtClean="0"/>
              <a:t>Some of the state options introduce the idea of different tests in different districts.  What safeguards need to be in place to ensure that these assessments are rigorous and truly comparable to the statewide test?</a:t>
            </a:r>
          </a:p>
          <a:p>
            <a:pPr marL="0" indent="0">
              <a:buNone/>
            </a:pPr>
            <a:endParaRPr lang="en-US" dirty="0" smtClean="0"/>
          </a:p>
          <a:p>
            <a:r>
              <a:rPr lang="en-US" dirty="0" smtClean="0"/>
              <a:t>Will the state take advantage of grants to audit and clear our unnecessary, unaligned, low-quality tests?</a:t>
            </a:r>
          </a:p>
          <a:p>
            <a:endParaRPr lang="en-US" dirty="0"/>
          </a:p>
        </p:txBody>
      </p:sp>
    </p:spTree>
    <p:extLst>
      <p:ext uri="{BB962C8B-B14F-4D97-AF65-F5344CB8AC3E}">
        <p14:creationId xmlns:p14="http://schemas.microsoft.com/office/powerpoint/2010/main" val="427920554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b="1" dirty="0" smtClean="0"/>
              <a:t>Accountability</a:t>
            </a:r>
            <a:endParaRPr lang="en-US" b="1" dirty="0"/>
          </a:p>
        </p:txBody>
      </p:sp>
      <p:sp>
        <p:nvSpPr>
          <p:cNvPr id="2" name="Subtitle 1"/>
          <p:cNvSpPr>
            <a:spLocks noGrp="1"/>
          </p:cNvSpPr>
          <p:nvPr>
            <p:ph type="subTitle" idx="1"/>
          </p:nvPr>
        </p:nvSpPr>
        <p:spPr/>
        <p:txBody>
          <a:bodyPr/>
          <a:lstStyle/>
          <a:p>
            <a:endParaRPr lang="en-US"/>
          </a:p>
        </p:txBody>
      </p:sp>
    </p:spTree>
    <p:extLst>
      <p:ext uri="{BB962C8B-B14F-4D97-AF65-F5344CB8AC3E}">
        <p14:creationId xmlns:p14="http://schemas.microsoft.com/office/powerpoint/2010/main" val="162224846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524000" y="685800"/>
            <a:ext cx="9144000" cy="884238"/>
          </a:xfrm>
        </p:spPr>
        <p:txBody>
          <a:bodyPr>
            <a:noAutofit/>
          </a:bodyPr>
          <a:lstStyle/>
          <a:p>
            <a:r>
              <a:rPr lang="en-US" dirty="0" smtClean="0"/>
              <a:t>Why is accountability important for equity?</a:t>
            </a:r>
            <a:endParaRPr lang="en-US" dirty="0"/>
          </a:p>
        </p:txBody>
      </p:sp>
      <p:sp>
        <p:nvSpPr>
          <p:cNvPr id="4" name="Content Placeholder 3"/>
          <p:cNvSpPr>
            <a:spLocks noGrp="1"/>
          </p:cNvSpPr>
          <p:nvPr>
            <p:ph idx="1"/>
          </p:nvPr>
        </p:nvSpPr>
        <p:spPr>
          <a:xfrm>
            <a:off x="2133600" y="2057400"/>
            <a:ext cx="8001000" cy="4038600"/>
          </a:xfrm>
        </p:spPr>
        <p:txBody>
          <a:bodyPr>
            <a:normAutofit/>
          </a:bodyPr>
          <a:lstStyle/>
          <a:p>
            <a:r>
              <a:rPr lang="en-US" dirty="0" smtClean="0"/>
              <a:t>Well-designed accountability systems:</a:t>
            </a:r>
          </a:p>
          <a:p>
            <a:pPr lvl="1"/>
            <a:r>
              <a:rPr lang="en-US" dirty="0"/>
              <a:t>Set a </a:t>
            </a:r>
            <a:r>
              <a:rPr lang="en-US" b="1" dirty="0"/>
              <a:t>clear expectation </a:t>
            </a:r>
            <a:r>
              <a:rPr lang="en-US" dirty="0"/>
              <a:t>that schools must raise the achievement of all of their students, not just </a:t>
            </a:r>
            <a:r>
              <a:rPr lang="en-US" dirty="0" smtClean="0"/>
              <a:t>some</a:t>
            </a:r>
            <a:endParaRPr lang="en-US" dirty="0"/>
          </a:p>
          <a:p>
            <a:pPr lvl="1"/>
            <a:r>
              <a:rPr lang="en-US" b="1" dirty="0"/>
              <a:t>Focus attention and resources </a:t>
            </a:r>
            <a:r>
              <a:rPr lang="en-US" dirty="0"/>
              <a:t>on the full range of student groups, including those who are sometimes </a:t>
            </a:r>
            <a:r>
              <a:rPr lang="en-US" dirty="0" smtClean="0"/>
              <a:t>ignored</a:t>
            </a:r>
            <a:endParaRPr lang="en-US" dirty="0"/>
          </a:p>
          <a:p>
            <a:pPr lvl="1"/>
            <a:r>
              <a:rPr lang="en-US" b="1" dirty="0"/>
              <a:t>Prompt action </a:t>
            </a:r>
            <a:r>
              <a:rPr lang="en-US" dirty="0"/>
              <a:t>when schools don’t meet expectations for any group of students.</a:t>
            </a:r>
          </a:p>
          <a:p>
            <a:endParaRPr lang="en-US" dirty="0"/>
          </a:p>
        </p:txBody>
      </p:sp>
    </p:spTree>
    <p:extLst>
      <p:ext uri="{BB962C8B-B14F-4D97-AF65-F5344CB8AC3E}">
        <p14:creationId xmlns:p14="http://schemas.microsoft.com/office/powerpoint/2010/main" val="381846464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Autofit/>
          </a:bodyPr>
          <a:lstStyle/>
          <a:p>
            <a:r>
              <a:rPr lang="en-US" dirty="0" smtClean="0"/>
              <a:t>Indicators: What does ESSA require?</a:t>
            </a:r>
            <a:endParaRPr lang="en-US" dirty="0"/>
          </a:p>
        </p:txBody>
      </p:sp>
      <p:sp>
        <p:nvSpPr>
          <p:cNvPr id="4" name="Content Placeholder 3"/>
          <p:cNvSpPr>
            <a:spLocks noGrp="1"/>
          </p:cNvSpPr>
          <p:nvPr>
            <p:ph idx="1"/>
          </p:nvPr>
        </p:nvSpPr>
        <p:spPr>
          <a:xfrm>
            <a:off x="2133600" y="1752601"/>
            <a:ext cx="8001000" cy="4419599"/>
          </a:xfrm>
        </p:spPr>
        <p:txBody>
          <a:bodyPr>
            <a:normAutofit/>
          </a:bodyPr>
          <a:lstStyle/>
          <a:p>
            <a:pPr marL="0" indent="0">
              <a:buNone/>
            </a:pPr>
            <a:r>
              <a:rPr lang="en-US" sz="2000" dirty="0"/>
              <a:t>States must annually rate schools based on the following indicators, all of which (except #3) have to be broken down by student group:</a:t>
            </a:r>
          </a:p>
          <a:p>
            <a:pPr marL="0" indent="0">
              <a:buNone/>
            </a:pPr>
            <a:endParaRPr lang="en-US" sz="2000" dirty="0"/>
          </a:p>
          <a:p>
            <a:pPr marL="300038" lvl="1" indent="0">
              <a:buNone/>
            </a:pPr>
            <a:r>
              <a:rPr lang="en-US" sz="2000" dirty="0"/>
              <a:t>1.</a:t>
            </a:r>
            <a:r>
              <a:rPr lang="en-US" sz="2000" b="1" dirty="0"/>
              <a:t> Academic Achievement</a:t>
            </a:r>
            <a:r>
              <a:rPr lang="en-US" sz="2000" dirty="0"/>
              <a:t/>
            </a:r>
            <a:br>
              <a:rPr lang="en-US" sz="2000" dirty="0"/>
            </a:br>
            <a:r>
              <a:rPr lang="en-US" sz="2000" dirty="0"/>
              <a:t>	a. Proficiency on annual assessments</a:t>
            </a:r>
            <a:br>
              <a:rPr lang="en-US" sz="2000" dirty="0"/>
            </a:br>
            <a:r>
              <a:rPr lang="en-US" sz="2000" dirty="0"/>
              <a:t>	b. May include growth for high schools</a:t>
            </a:r>
            <a:br>
              <a:rPr lang="en-US" sz="2000" dirty="0"/>
            </a:br>
            <a:r>
              <a:rPr lang="en-US" sz="2000" dirty="0"/>
              <a:t>2. </a:t>
            </a:r>
            <a:r>
              <a:rPr lang="en-US" sz="2000" b="1" dirty="0"/>
              <a:t>Other Academic Indicator</a:t>
            </a:r>
            <a:r>
              <a:rPr lang="en-US" sz="2000" dirty="0"/>
              <a:t/>
            </a:r>
            <a:br>
              <a:rPr lang="en-US" sz="2000" dirty="0"/>
            </a:br>
            <a:r>
              <a:rPr lang="en-US" sz="2000" dirty="0"/>
              <a:t>	a. For high schools – graduation rate</a:t>
            </a:r>
            <a:br>
              <a:rPr lang="en-US" sz="2000" dirty="0"/>
            </a:br>
            <a:r>
              <a:rPr lang="en-US" sz="2000" dirty="0"/>
              <a:t>	b. For non-high schools – growth or another valid, reliable, statewide 		academic indicator</a:t>
            </a:r>
            <a:br>
              <a:rPr lang="en-US" sz="2000" dirty="0"/>
            </a:br>
            <a:r>
              <a:rPr lang="en-US" sz="2000" dirty="0"/>
              <a:t>3. </a:t>
            </a:r>
            <a:r>
              <a:rPr lang="en-US" sz="2000" b="1" dirty="0"/>
              <a:t>Progress toward English language proficiency </a:t>
            </a:r>
            <a:r>
              <a:rPr lang="en-US" sz="2000" dirty="0"/>
              <a:t>for English learners</a:t>
            </a:r>
            <a:br>
              <a:rPr lang="en-US" sz="2000" dirty="0"/>
            </a:br>
            <a:r>
              <a:rPr lang="en-US" sz="2000" dirty="0"/>
              <a:t>4. Other valid, reliable, comparable and statewide </a:t>
            </a:r>
            <a:r>
              <a:rPr lang="en-US" sz="2000" b="1" dirty="0"/>
              <a:t>measure of school quality</a:t>
            </a:r>
            <a:endParaRPr lang="en-US" sz="2000" b="1" i="1" dirty="0"/>
          </a:p>
          <a:p>
            <a:pPr marL="0" indent="0">
              <a:buNone/>
            </a:pPr>
            <a:endParaRPr lang="en-US" sz="1800" dirty="0"/>
          </a:p>
          <a:p>
            <a:pPr marL="0" indent="0">
              <a:buNone/>
            </a:pPr>
            <a:endParaRPr lang="en-US" sz="1800" dirty="0"/>
          </a:p>
          <a:p>
            <a:pPr marL="0" indent="0">
              <a:buNone/>
            </a:pPr>
            <a:endParaRPr lang="en-US" sz="1800" dirty="0"/>
          </a:p>
        </p:txBody>
      </p:sp>
    </p:spTree>
    <p:extLst>
      <p:ext uri="{BB962C8B-B14F-4D97-AF65-F5344CB8AC3E}">
        <p14:creationId xmlns:p14="http://schemas.microsoft.com/office/powerpoint/2010/main" val="77882026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Autofit/>
          </a:bodyPr>
          <a:lstStyle/>
          <a:p>
            <a:r>
              <a:rPr lang="en-US" dirty="0" smtClean="0"/>
              <a:t>Goals: </a:t>
            </a:r>
            <a:r>
              <a:rPr lang="en-US" dirty="0"/>
              <a:t> </a:t>
            </a:r>
            <a:r>
              <a:rPr lang="en-US" dirty="0" smtClean="0"/>
              <a:t>What does ESSA require?</a:t>
            </a:r>
            <a:endParaRPr lang="en-US" dirty="0"/>
          </a:p>
        </p:txBody>
      </p:sp>
      <p:sp>
        <p:nvSpPr>
          <p:cNvPr id="4" name="Content Placeholder 3"/>
          <p:cNvSpPr>
            <a:spLocks noGrp="1"/>
          </p:cNvSpPr>
          <p:nvPr>
            <p:ph idx="1"/>
          </p:nvPr>
        </p:nvSpPr>
        <p:spPr>
          <a:xfrm>
            <a:off x="2133600" y="1752601"/>
            <a:ext cx="8001000" cy="4419599"/>
          </a:xfrm>
        </p:spPr>
        <p:txBody>
          <a:bodyPr>
            <a:normAutofit/>
          </a:bodyPr>
          <a:lstStyle/>
          <a:p>
            <a:pPr marL="0" indent="0">
              <a:buNone/>
            </a:pPr>
            <a:endParaRPr lang="en-US" sz="3600" dirty="0"/>
          </a:p>
          <a:p>
            <a:pPr marL="0" indent="0">
              <a:buNone/>
            </a:pPr>
            <a:r>
              <a:rPr lang="en-US" sz="3600" dirty="0"/>
              <a:t>States set long-term goals on at least tests and graduation rates.  These goals must be set for all group of students, and must expect more progress from the groups that are further behind. </a:t>
            </a:r>
          </a:p>
          <a:p>
            <a:pPr marL="0" indent="0">
              <a:buNone/>
            </a:pPr>
            <a:endParaRPr lang="en-US" sz="1800" dirty="0"/>
          </a:p>
        </p:txBody>
      </p:sp>
    </p:spTree>
    <p:extLst>
      <p:ext uri="{BB962C8B-B14F-4D97-AF65-F5344CB8AC3E}">
        <p14:creationId xmlns:p14="http://schemas.microsoft.com/office/powerpoint/2010/main" val="184334534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Ratings: What does ESSA require?</a:t>
            </a:r>
            <a:endParaRPr lang="en-US" dirty="0"/>
          </a:p>
        </p:txBody>
      </p:sp>
      <p:sp>
        <p:nvSpPr>
          <p:cNvPr id="3" name="Content Placeholder 2"/>
          <p:cNvSpPr>
            <a:spLocks noGrp="1"/>
          </p:cNvSpPr>
          <p:nvPr>
            <p:ph idx="1"/>
          </p:nvPr>
        </p:nvSpPr>
        <p:spPr/>
        <p:txBody>
          <a:bodyPr/>
          <a:lstStyle/>
          <a:p>
            <a:r>
              <a:rPr lang="en-US" dirty="0" smtClean="0"/>
              <a:t>States must rate schools annually based on the performance of all groups of students on all of the indicators</a:t>
            </a:r>
          </a:p>
          <a:p>
            <a:pPr marL="0" indent="0">
              <a:buNone/>
            </a:pPr>
            <a:endParaRPr lang="en-US" dirty="0" smtClean="0"/>
          </a:p>
          <a:p>
            <a:r>
              <a:rPr lang="en-US" dirty="0" smtClean="0"/>
              <a:t>Ratings must make clear when any group of students is consistently underperforming</a:t>
            </a:r>
            <a:endParaRPr lang="en-US" dirty="0"/>
          </a:p>
        </p:txBody>
      </p:sp>
    </p:spTree>
    <p:extLst>
      <p:ext uri="{BB962C8B-B14F-4D97-AF65-F5344CB8AC3E}">
        <p14:creationId xmlns:p14="http://schemas.microsoft.com/office/powerpoint/2010/main" val="307042339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Action: What does ESSA require?</a:t>
            </a:r>
            <a:endParaRPr lang="en-US" dirty="0"/>
          </a:p>
        </p:txBody>
      </p:sp>
      <p:sp>
        <p:nvSpPr>
          <p:cNvPr id="3" name="Content Placeholder 2"/>
          <p:cNvSpPr>
            <a:spLocks noGrp="1"/>
          </p:cNvSpPr>
          <p:nvPr>
            <p:ph idx="1"/>
          </p:nvPr>
        </p:nvSpPr>
        <p:spPr>
          <a:xfrm>
            <a:off x="2133600" y="1600201"/>
            <a:ext cx="8001000" cy="4876799"/>
          </a:xfrm>
        </p:spPr>
        <p:txBody>
          <a:bodyPr>
            <a:normAutofit lnSpcReduction="10000"/>
          </a:bodyPr>
          <a:lstStyle/>
          <a:p>
            <a:pPr marL="0" indent="0">
              <a:buNone/>
            </a:pPr>
            <a:r>
              <a:rPr lang="en-US" sz="2000" dirty="0"/>
              <a:t>Action/intervention is required in at least the following types of schools: </a:t>
            </a:r>
          </a:p>
          <a:p>
            <a:pPr lvl="0"/>
            <a:r>
              <a:rPr lang="en-US" sz="2000" b="1" dirty="0"/>
              <a:t>Comprehensive Support and Improvement: </a:t>
            </a:r>
          </a:p>
          <a:p>
            <a:pPr lvl="1"/>
            <a:r>
              <a:rPr lang="en-US" sz="2000" dirty="0"/>
              <a:t>The lowest performing 5 percent of Title I schools and all high schools with graduation rates below 67 percent.  Districts have the initial responsibility for improvement activity.  If schools don’t meet state-set criteria within four years, states have to intervene. </a:t>
            </a:r>
          </a:p>
          <a:p>
            <a:pPr lvl="0"/>
            <a:r>
              <a:rPr lang="en-US" sz="2000" b="1" dirty="0"/>
              <a:t>Targeted Support and Improvement: </a:t>
            </a:r>
          </a:p>
          <a:p>
            <a:pPr lvl="1"/>
            <a:r>
              <a:rPr lang="en-US" sz="2000" dirty="0"/>
              <a:t>Schools where any group of students is consistently underperforming. Schools work with districts on improvement activity.  If schools don’t improve, the district has to ensure more rigorous intervention.</a:t>
            </a:r>
          </a:p>
          <a:p>
            <a:pPr lvl="0"/>
            <a:r>
              <a:rPr lang="en-US" sz="2000" b="1" dirty="0"/>
              <a:t>Additional Targeted Support and Improvement: </a:t>
            </a:r>
          </a:p>
          <a:p>
            <a:pPr lvl="1"/>
            <a:r>
              <a:rPr lang="en-US" sz="2000" dirty="0"/>
              <a:t>Schools that are performing as badly for one or more groups of students as the bottom 5 percent of schools are for students overall. Schools work with districts on improvement activity. If schools don’t meet state-set criteria in a state-determined number of years, they become comprehensive support and improvement schools. </a:t>
            </a:r>
          </a:p>
          <a:p>
            <a:pPr marL="0" indent="0">
              <a:buNone/>
            </a:pPr>
            <a:endParaRPr lang="en-US" sz="1800" b="1" i="1" dirty="0"/>
          </a:p>
          <a:p>
            <a:endParaRPr lang="en-US" dirty="0"/>
          </a:p>
        </p:txBody>
      </p:sp>
    </p:spTree>
    <p:extLst>
      <p:ext uri="{BB962C8B-B14F-4D97-AF65-F5344CB8AC3E}">
        <p14:creationId xmlns:p14="http://schemas.microsoft.com/office/powerpoint/2010/main" val="111152128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Key Questions</a:t>
            </a:r>
            <a:endParaRPr lang="en-US" dirty="0"/>
          </a:p>
        </p:txBody>
      </p:sp>
      <p:sp>
        <p:nvSpPr>
          <p:cNvPr id="3" name="Content Placeholder 2"/>
          <p:cNvSpPr>
            <a:spLocks noGrp="1"/>
          </p:cNvSpPr>
          <p:nvPr>
            <p:ph idx="1"/>
          </p:nvPr>
        </p:nvSpPr>
        <p:spPr>
          <a:xfrm>
            <a:off x="2133600" y="1600201"/>
            <a:ext cx="8001000" cy="4724399"/>
          </a:xfrm>
        </p:spPr>
        <p:txBody>
          <a:bodyPr>
            <a:normAutofit fontScale="70000" lnSpcReduction="20000"/>
          </a:bodyPr>
          <a:lstStyle/>
          <a:p>
            <a:pPr lvl="0"/>
            <a:r>
              <a:rPr lang="en-US" sz="3100" dirty="0"/>
              <a:t>What are aggressive but achievable goals, especially on new tests aligned with college and career readiness?</a:t>
            </a:r>
          </a:p>
          <a:p>
            <a:pPr marL="0" indent="0">
              <a:buNone/>
            </a:pPr>
            <a:endParaRPr lang="en-US" sz="3100" dirty="0"/>
          </a:p>
          <a:p>
            <a:r>
              <a:rPr lang="en-US" sz="3100" dirty="0"/>
              <a:t>Beyond tests and grad rates, what indicators will add to the picture of school performance as opposed to masking outcomes?</a:t>
            </a:r>
          </a:p>
          <a:p>
            <a:pPr marL="0" indent="0">
              <a:buNone/>
            </a:pPr>
            <a:endParaRPr lang="en-US" sz="3100" dirty="0"/>
          </a:p>
          <a:p>
            <a:pPr lvl="0"/>
            <a:r>
              <a:rPr lang="en-US" sz="3100" dirty="0"/>
              <a:t>What is a rigorous definition of “consistently underperforming” for groups?</a:t>
            </a:r>
          </a:p>
          <a:p>
            <a:pPr marL="0" indent="0">
              <a:buNone/>
            </a:pPr>
            <a:endParaRPr lang="en-US" sz="3100" dirty="0"/>
          </a:p>
          <a:p>
            <a:pPr lvl="0"/>
            <a:r>
              <a:rPr lang="en-US" sz="3100" dirty="0"/>
              <a:t>What are appropriate supports and interventions for the lowest performers? Schools with underperforming groups?</a:t>
            </a:r>
          </a:p>
          <a:p>
            <a:pPr marL="0" indent="0">
              <a:buNone/>
            </a:pPr>
            <a:endParaRPr lang="en-US" sz="3100" dirty="0"/>
          </a:p>
          <a:p>
            <a:r>
              <a:rPr lang="en-US" sz="3100" dirty="0"/>
              <a:t>What are the right timelines for these support and interventions?  They need time to take hold, but we can’t let students languish. </a:t>
            </a:r>
          </a:p>
          <a:p>
            <a:pPr marL="0" indent="0">
              <a:buNone/>
            </a:pPr>
            <a:endParaRPr lang="en-US" sz="1800" dirty="0"/>
          </a:p>
          <a:p>
            <a:endParaRPr lang="en-US" sz="1800" dirty="0"/>
          </a:p>
        </p:txBody>
      </p:sp>
    </p:spTree>
    <p:extLst>
      <p:ext uri="{BB962C8B-B14F-4D97-AF65-F5344CB8AC3E}">
        <p14:creationId xmlns:p14="http://schemas.microsoft.com/office/powerpoint/2010/main" val="394726452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Data Transparency and Public Reporting</a:t>
            </a:r>
            <a:endParaRPr lang="en-US" dirty="0"/>
          </a:p>
        </p:txBody>
      </p:sp>
      <p:sp>
        <p:nvSpPr>
          <p:cNvPr id="2" name="Subtitle 1"/>
          <p:cNvSpPr>
            <a:spLocks noGrp="1"/>
          </p:cNvSpPr>
          <p:nvPr>
            <p:ph type="subTitle" idx="1"/>
          </p:nvPr>
        </p:nvSpPr>
        <p:spPr/>
        <p:txBody>
          <a:bodyPr/>
          <a:lstStyle/>
          <a:p>
            <a:endParaRPr lang="en-US"/>
          </a:p>
        </p:txBody>
      </p:sp>
    </p:spTree>
    <p:extLst>
      <p:ext uri="{BB962C8B-B14F-4D97-AF65-F5344CB8AC3E}">
        <p14:creationId xmlns:p14="http://schemas.microsoft.com/office/powerpoint/2010/main" val="427947940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Goals for Our Time Together</a:t>
            </a:r>
            <a:endParaRPr lang="en-US" dirty="0"/>
          </a:p>
        </p:txBody>
      </p:sp>
      <p:sp>
        <p:nvSpPr>
          <p:cNvPr id="3" name="Content Placeholder 2"/>
          <p:cNvSpPr>
            <a:spLocks noGrp="1"/>
          </p:cNvSpPr>
          <p:nvPr>
            <p:ph idx="1"/>
          </p:nvPr>
        </p:nvSpPr>
        <p:spPr/>
        <p:txBody>
          <a:bodyPr>
            <a:normAutofit/>
          </a:bodyPr>
          <a:lstStyle/>
          <a:p>
            <a:r>
              <a:rPr lang="en-US" dirty="0" smtClean="0"/>
              <a:t>Build shared knowledge about what’s in the new federal education law—the Every Student Succeeds Act (ESSA)</a:t>
            </a:r>
          </a:p>
          <a:p>
            <a:pPr marL="0" indent="0">
              <a:buNone/>
            </a:pPr>
            <a:endParaRPr lang="en-US" dirty="0" smtClean="0"/>
          </a:p>
          <a:p>
            <a:r>
              <a:rPr lang="en-US" dirty="0" smtClean="0"/>
              <a:t>Identify key equity levers in the law</a:t>
            </a:r>
          </a:p>
          <a:p>
            <a:pPr marL="0" indent="0">
              <a:buNone/>
            </a:pPr>
            <a:endParaRPr lang="en-US" dirty="0" smtClean="0"/>
          </a:p>
        </p:txBody>
      </p:sp>
    </p:spTree>
    <p:extLst>
      <p:ext uri="{BB962C8B-B14F-4D97-AF65-F5344CB8AC3E}">
        <p14:creationId xmlns:p14="http://schemas.microsoft.com/office/powerpoint/2010/main" val="315182738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Autofit/>
          </a:bodyPr>
          <a:lstStyle/>
          <a:p>
            <a:r>
              <a:rPr lang="en-US" dirty="0" smtClean="0"/>
              <a:t>Why is data transparency and public reporting important for equity?</a:t>
            </a:r>
            <a:endParaRPr lang="en-US" dirty="0"/>
          </a:p>
        </p:txBody>
      </p:sp>
      <p:sp>
        <p:nvSpPr>
          <p:cNvPr id="4" name="Content Placeholder 3"/>
          <p:cNvSpPr>
            <a:spLocks noGrp="1"/>
          </p:cNvSpPr>
          <p:nvPr>
            <p:ph idx="1"/>
          </p:nvPr>
        </p:nvSpPr>
        <p:spPr>
          <a:xfrm>
            <a:off x="2133600" y="2057400"/>
            <a:ext cx="8001000" cy="4038600"/>
          </a:xfrm>
        </p:spPr>
        <p:txBody>
          <a:bodyPr/>
          <a:lstStyle/>
          <a:p>
            <a:r>
              <a:rPr lang="en-US" dirty="0" smtClean="0"/>
              <a:t>Without data transparency and public reporting, outcomes for groups students can be hidden behind averages</a:t>
            </a:r>
          </a:p>
          <a:p>
            <a:pPr marL="0" indent="0">
              <a:buNone/>
            </a:pPr>
            <a:endParaRPr lang="en-US" dirty="0" smtClean="0"/>
          </a:p>
          <a:p>
            <a:r>
              <a:rPr lang="en-US" dirty="0" smtClean="0"/>
              <a:t>Data equip parents and members of the public to be informed partners in their child’s education</a:t>
            </a:r>
            <a:endParaRPr lang="en-US" dirty="0"/>
          </a:p>
        </p:txBody>
      </p:sp>
    </p:spTree>
    <p:extLst>
      <p:ext uri="{BB962C8B-B14F-4D97-AF65-F5344CB8AC3E}">
        <p14:creationId xmlns:p14="http://schemas.microsoft.com/office/powerpoint/2010/main" val="115060258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What does ESSA require?</a:t>
            </a:r>
            <a:endParaRPr lang="en-US" dirty="0"/>
          </a:p>
        </p:txBody>
      </p:sp>
      <p:sp>
        <p:nvSpPr>
          <p:cNvPr id="3" name="Content Placeholder 2"/>
          <p:cNvSpPr>
            <a:spLocks noGrp="1"/>
          </p:cNvSpPr>
          <p:nvPr>
            <p:ph idx="1"/>
          </p:nvPr>
        </p:nvSpPr>
        <p:spPr>
          <a:xfrm>
            <a:off x="2133600" y="1417638"/>
            <a:ext cx="8001000" cy="4906962"/>
          </a:xfrm>
        </p:spPr>
        <p:txBody>
          <a:bodyPr>
            <a:noAutofit/>
          </a:bodyPr>
          <a:lstStyle/>
          <a:p>
            <a:pPr marL="0" indent="0">
              <a:buNone/>
            </a:pPr>
            <a:r>
              <a:rPr lang="en-US" sz="1800" dirty="0"/>
              <a:t>State and local report cards that include the following information:</a:t>
            </a:r>
          </a:p>
          <a:p>
            <a:r>
              <a:rPr lang="en-US" sz="2400" dirty="0"/>
              <a:t>Disaggregated results for all accountability measures</a:t>
            </a:r>
          </a:p>
          <a:p>
            <a:r>
              <a:rPr lang="en-US" sz="2400" dirty="0"/>
              <a:t>Disaggregated assessment participation rates</a:t>
            </a:r>
          </a:p>
          <a:p>
            <a:r>
              <a:rPr lang="en-US" sz="2400" dirty="0"/>
              <a:t>Disaggregated rates of exclusionary discipline and access to advanced coursework</a:t>
            </a:r>
          </a:p>
          <a:p>
            <a:r>
              <a:rPr lang="en-US" sz="2400" dirty="0"/>
              <a:t>Professional qualifications of educators, comparing high income to low income schools</a:t>
            </a:r>
          </a:p>
          <a:p>
            <a:r>
              <a:rPr lang="en-US" sz="2400" dirty="0"/>
              <a:t>Actual per-pupil expenditures, disaggregated by funding source at state, district, and school level</a:t>
            </a:r>
          </a:p>
          <a:p>
            <a:r>
              <a:rPr lang="en-US" sz="2400" dirty="0"/>
              <a:t>If available, rate at which high school cohorts matriculate to higher education (disaggregated by subgroup)</a:t>
            </a:r>
          </a:p>
        </p:txBody>
      </p:sp>
    </p:spTree>
    <p:extLst>
      <p:ext uri="{BB962C8B-B14F-4D97-AF65-F5344CB8AC3E}">
        <p14:creationId xmlns:p14="http://schemas.microsoft.com/office/powerpoint/2010/main" val="416815688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33600" y="685800"/>
            <a:ext cx="8001000" cy="884238"/>
          </a:xfrm>
        </p:spPr>
        <p:txBody>
          <a:bodyPr>
            <a:noAutofit/>
          </a:bodyPr>
          <a:lstStyle/>
          <a:p>
            <a:r>
              <a:rPr lang="en-US" dirty="0" smtClean="0"/>
              <a:t>Key Questions</a:t>
            </a:r>
            <a:endParaRPr lang="en-US" dirty="0"/>
          </a:p>
        </p:txBody>
      </p:sp>
      <p:sp>
        <p:nvSpPr>
          <p:cNvPr id="3" name="Content Placeholder 2"/>
          <p:cNvSpPr>
            <a:spLocks noGrp="1"/>
          </p:cNvSpPr>
          <p:nvPr>
            <p:ph idx="1"/>
          </p:nvPr>
        </p:nvSpPr>
        <p:spPr>
          <a:xfrm>
            <a:off x="2133600" y="2286000"/>
            <a:ext cx="8001000" cy="4038600"/>
          </a:xfrm>
        </p:spPr>
        <p:txBody>
          <a:bodyPr>
            <a:normAutofit/>
          </a:bodyPr>
          <a:lstStyle/>
          <a:p>
            <a:r>
              <a:rPr lang="en-US" dirty="0" smtClean="0"/>
              <a:t>How can states present all of these data in a way that is useful to parents and community leaders?</a:t>
            </a:r>
          </a:p>
          <a:p>
            <a:pPr marL="0" indent="0">
              <a:buNone/>
            </a:pPr>
            <a:endParaRPr lang="en-US" dirty="0" smtClean="0"/>
          </a:p>
          <a:p>
            <a:r>
              <a:rPr lang="en-US" dirty="0" smtClean="0"/>
              <a:t>What kinds of tools, training, or accompanying materials would help parents and advocates use this information to fight for stronger opportunities to learn for all children?</a:t>
            </a:r>
            <a:endParaRPr lang="en-US" dirty="0"/>
          </a:p>
        </p:txBody>
      </p:sp>
    </p:spTree>
    <p:extLst>
      <p:ext uri="{BB962C8B-B14F-4D97-AF65-F5344CB8AC3E}">
        <p14:creationId xmlns:p14="http://schemas.microsoft.com/office/powerpoint/2010/main" val="59707478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Teachers and Leaders</a:t>
            </a:r>
            <a:endParaRPr lang="en-US" dirty="0"/>
          </a:p>
        </p:txBody>
      </p:sp>
      <p:sp>
        <p:nvSpPr>
          <p:cNvPr id="2" name="Subtitle 1"/>
          <p:cNvSpPr>
            <a:spLocks noGrp="1"/>
          </p:cNvSpPr>
          <p:nvPr>
            <p:ph type="subTitle" idx="1"/>
          </p:nvPr>
        </p:nvSpPr>
        <p:spPr/>
        <p:txBody>
          <a:bodyPr/>
          <a:lstStyle/>
          <a:p>
            <a:endParaRPr lang="en-US"/>
          </a:p>
        </p:txBody>
      </p:sp>
    </p:spTree>
    <p:extLst>
      <p:ext uri="{BB962C8B-B14F-4D97-AF65-F5344CB8AC3E}">
        <p14:creationId xmlns:p14="http://schemas.microsoft.com/office/powerpoint/2010/main" val="935515985"/>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smtClean="0"/>
              <a:t>Why are teachers and leaders important for equity?</a:t>
            </a:r>
            <a:endParaRPr lang="en-US" dirty="0"/>
          </a:p>
        </p:txBody>
      </p:sp>
      <p:sp>
        <p:nvSpPr>
          <p:cNvPr id="3" name="Content Placeholder 2"/>
          <p:cNvSpPr>
            <a:spLocks noGrp="1"/>
          </p:cNvSpPr>
          <p:nvPr>
            <p:ph idx="1"/>
          </p:nvPr>
        </p:nvSpPr>
        <p:spPr>
          <a:xfrm>
            <a:off x="2133600" y="2057400"/>
            <a:ext cx="8001000" cy="4038600"/>
          </a:xfrm>
        </p:spPr>
        <p:txBody>
          <a:bodyPr/>
          <a:lstStyle/>
          <a:p>
            <a:r>
              <a:rPr lang="en-US" dirty="0" smtClean="0"/>
              <a:t>Strong teachers and school leaders matter for all children, and particularly students who are behind academically</a:t>
            </a:r>
          </a:p>
          <a:p>
            <a:pPr marL="0" indent="0">
              <a:buNone/>
            </a:pPr>
            <a:endParaRPr lang="en-US" dirty="0" smtClean="0"/>
          </a:p>
          <a:p>
            <a:r>
              <a:rPr lang="en-US" dirty="0" smtClean="0"/>
              <a:t>Far too often, though, students who need strong teachers and school leaders the most have the least access to them</a:t>
            </a:r>
            <a:endParaRPr lang="en-US" dirty="0"/>
          </a:p>
        </p:txBody>
      </p:sp>
    </p:spTree>
    <p:extLst>
      <p:ext uri="{BB962C8B-B14F-4D97-AF65-F5344CB8AC3E}">
        <p14:creationId xmlns:p14="http://schemas.microsoft.com/office/powerpoint/2010/main" val="101709139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What does ESSA require?</a:t>
            </a:r>
            <a:endParaRPr lang="en-US" dirty="0"/>
          </a:p>
        </p:txBody>
      </p:sp>
      <p:sp>
        <p:nvSpPr>
          <p:cNvPr id="4" name="Content Placeholder 3"/>
          <p:cNvSpPr>
            <a:spLocks noGrp="1"/>
          </p:cNvSpPr>
          <p:nvPr>
            <p:ph idx="1"/>
          </p:nvPr>
        </p:nvSpPr>
        <p:spPr>
          <a:xfrm>
            <a:off x="2133600" y="1600200"/>
            <a:ext cx="8001000" cy="4648200"/>
          </a:xfrm>
        </p:spPr>
        <p:txBody>
          <a:bodyPr>
            <a:normAutofit/>
          </a:bodyPr>
          <a:lstStyle/>
          <a:p>
            <a:r>
              <a:rPr lang="en-US" sz="2400" dirty="0"/>
              <a:t>States and districts must ensure that low-income students and students of color are not taught at disproportionate rates by ineffective, out-of-field, or inexperienced teachers</a:t>
            </a:r>
          </a:p>
          <a:p>
            <a:pPr lvl="1"/>
            <a:r>
              <a:rPr lang="en-US" sz="2000" dirty="0"/>
              <a:t>States definite what “effective” means</a:t>
            </a:r>
          </a:p>
          <a:p>
            <a:pPr marL="0" indent="0">
              <a:buNone/>
            </a:pPr>
            <a:endParaRPr lang="en-US" sz="2400" dirty="0"/>
          </a:p>
          <a:p>
            <a:pPr marL="0" indent="0">
              <a:buNone/>
            </a:pPr>
            <a:endParaRPr lang="en-US" sz="2400" dirty="0"/>
          </a:p>
          <a:p>
            <a:pPr marL="0" indent="0">
              <a:buNone/>
            </a:pPr>
            <a:endParaRPr lang="en-US" sz="1800" dirty="0"/>
          </a:p>
        </p:txBody>
      </p:sp>
    </p:spTree>
    <p:extLst>
      <p:ext uri="{BB962C8B-B14F-4D97-AF65-F5344CB8AC3E}">
        <p14:creationId xmlns:p14="http://schemas.microsoft.com/office/powerpoint/2010/main" val="712410898"/>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27738" y="762000"/>
            <a:ext cx="8001000" cy="884238"/>
          </a:xfrm>
        </p:spPr>
        <p:txBody>
          <a:bodyPr>
            <a:noAutofit/>
          </a:bodyPr>
          <a:lstStyle/>
          <a:p>
            <a:r>
              <a:rPr lang="en-US" dirty="0" smtClean="0"/>
              <a:t>Key Questions</a:t>
            </a:r>
            <a:endParaRPr lang="en-US" dirty="0"/>
          </a:p>
        </p:txBody>
      </p:sp>
      <p:sp>
        <p:nvSpPr>
          <p:cNvPr id="3" name="Content Placeholder 2"/>
          <p:cNvSpPr>
            <a:spLocks noGrp="1"/>
          </p:cNvSpPr>
          <p:nvPr>
            <p:ph idx="1"/>
          </p:nvPr>
        </p:nvSpPr>
        <p:spPr>
          <a:xfrm>
            <a:off x="2133600" y="2209800"/>
            <a:ext cx="8001000" cy="3886200"/>
          </a:xfrm>
        </p:spPr>
        <p:txBody>
          <a:bodyPr>
            <a:normAutofit/>
          </a:bodyPr>
          <a:lstStyle/>
          <a:p>
            <a:r>
              <a:rPr lang="en-US" dirty="0" smtClean="0"/>
              <a:t>How can advocates build momentum around ensuring that low-income students and students of color have equitable access to strong, well-supported teachers?</a:t>
            </a:r>
            <a:endParaRPr lang="en-US" dirty="0"/>
          </a:p>
        </p:txBody>
      </p:sp>
    </p:spTree>
    <p:extLst>
      <p:ext uri="{BB962C8B-B14F-4D97-AF65-F5344CB8AC3E}">
        <p14:creationId xmlns:p14="http://schemas.microsoft.com/office/powerpoint/2010/main" val="1358534499"/>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Funding</a:t>
            </a:r>
            <a:endParaRPr lang="en-US" dirty="0"/>
          </a:p>
        </p:txBody>
      </p:sp>
      <p:sp>
        <p:nvSpPr>
          <p:cNvPr id="2" name="Subtitle 1"/>
          <p:cNvSpPr>
            <a:spLocks noGrp="1"/>
          </p:cNvSpPr>
          <p:nvPr>
            <p:ph type="subTitle" idx="1"/>
          </p:nvPr>
        </p:nvSpPr>
        <p:spPr/>
        <p:txBody>
          <a:bodyPr/>
          <a:lstStyle/>
          <a:p>
            <a:endParaRPr lang="en-US"/>
          </a:p>
        </p:txBody>
      </p:sp>
    </p:spTree>
    <p:extLst>
      <p:ext uri="{BB962C8B-B14F-4D97-AF65-F5344CB8AC3E}">
        <p14:creationId xmlns:p14="http://schemas.microsoft.com/office/powerpoint/2010/main" val="2013096314"/>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133600" y="685800"/>
            <a:ext cx="8001000" cy="884238"/>
          </a:xfrm>
        </p:spPr>
        <p:txBody>
          <a:bodyPr>
            <a:noAutofit/>
          </a:bodyPr>
          <a:lstStyle/>
          <a:p>
            <a:r>
              <a:rPr lang="en-US" dirty="0" smtClean="0"/>
              <a:t>Why is funding important for equity?</a:t>
            </a:r>
            <a:endParaRPr lang="en-US" dirty="0"/>
          </a:p>
        </p:txBody>
      </p:sp>
      <p:sp>
        <p:nvSpPr>
          <p:cNvPr id="4" name="Content Placeholder 3"/>
          <p:cNvSpPr>
            <a:spLocks noGrp="1"/>
          </p:cNvSpPr>
          <p:nvPr>
            <p:ph idx="1"/>
          </p:nvPr>
        </p:nvSpPr>
        <p:spPr>
          <a:xfrm>
            <a:off x="2133600" y="2057400"/>
            <a:ext cx="8001000" cy="4038600"/>
          </a:xfrm>
        </p:spPr>
        <p:txBody>
          <a:bodyPr>
            <a:normAutofit/>
          </a:bodyPr>
          <a:lstStyle/>
          <a:p>
            <a:r>
              <a:rPr lang="en-US" dirty="0"/>
              <a:t>In many places, schools </a:t>
            </a:r>
            <a:r>
              <a:rPr lang="en-US" dirty="0" smtClean="0"/>
              <a:t>serving </a:t>
            </a:r>
            <a:r>
              <a:rPr lang="en-US" dirty="0"/>
              <a:t>the most vulnerable students get less </a:t>
            </a:r>
            <a:r>
              <a:rPr lang="en-US" dirty="0" smtClean="0"/>
              <a:t>funding</a:t>
            </a:r>
          </a:p>
          <a:p>
            <a:pPr lvl="1"/>
            <a:r>
              <a:rPr lang="en-US" dirty="0" smtClean="0"/>
              <a:t>These gaps happen between districts and within districts</a:t>
            </a:r>
          </a:p>
          <a:p>
            <a:pPr marL="457200" lvl="1" indent="0">
              <a:buNone/>
            </a:pPr>
            <a:endParaRPr lang="en-US" dirty="0"/>
          </a:p>
          <a:p>
            <a:r>
              <a:rPr lang="en-US" dirty="0" smtClean="0"/>
              <a:t>The </a:t>
            </a:r>
            <a:r>
              <a:rPr lang="en-US" dirty="0"/>
              <a:t>intent of ESEA has always been to provide </a:t>
            </a:r>
            <a:r>
              <a:rPr lang="en-US" dirty="0" smtClean="0"/>
              <a:t>more dollars for </a:t>
            </a:r>
            <a:r>
              <a:rPr lang="en-US" dirty="0"/>
              <a:t>historically disadvantaged </a:t>
            </a:r>
            <a:r>
              <a:rPr lang="en-US" dirty="0" smtClean="0"/>
              <a:t>students</a:t>
            </a:r>
          </a:p>
          <a:p>
            <a:pPr marL="0" indent="0">
              <a:buNone/>
            </a:pPr>
            <a:endParaRPr lang="en-US" dirty="0"/>
          </a:p>
        </p:txBody>
      </p:sp>
    </p:spTree>
    <p:extLst>
      <p:ext uri="{BB962C8B-B14F-4D97-AF65-F5344CB8AC3E}">
        <p14:creationId xmlns:p14="http://schemas.microsoft.com/office/powerpoint/2010/main" val="3111196849"/>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144973" y="533401"/>
            <a:ext cx="8001000" cy="663179"/>
          </a:xfrm>
        </p:spPr>
        <p:txBody>
          <a:bodyPr>
            <a:noAutofit/>
          </a:bodyPr>
          <a:lstStyle/>
          <a:p>
            <a:r>
              <a:rPr lang="en-US" dirty="0" smtClean="0"/>
              <a:t>Funding: What does ESSA require?</a:t>
            </a:r>
            <a:endParaRPr lang="en-US" dirty="0"/>
          </a:p>
        </p:txBody>
      </p:sp>
      <p:sp>
        <p:nvSpPr>
          <p:cNvPr id="4" name="Content Placeholder 3"/>
          <p:cNvSpPr>
            <a:spLocks noGrp="1"/>
          </p:cNvSpPr>
          <p:nvPr>
            <p:ph idx="1"/>
          </p:nvPr>
        </p:nvSpPr>
        <p:spPr>
          <a:xfrm>
            <a:off x="2133600" y="1600200"/>
            <a:ext cx="8001000" cy="4953000"/>
          </a:xfrm>
        </p:spPr>
        <p:txBody>
          <a:bodyPr>
            <a:normAutofit/>
          </a:bodyPr>
          <a:lstStyle/>
          <a:p>
            <a:r>
              <a:rPr lang="en-US" sz="3600" dirty="0"/>
              <a:t>ESSA maintains the current Title I funding formula, which, while imperfect, does direct more funding to the highest poverty districts and schools.  </a:t>
            </a:r>
          </a:p>
          <a:p>
            <a:r>
              <a:rPr lang="en-US" sz="3600" dirty="0"/>
              <a:t>The law also contains provisions aimed at ensuring that these federal dollars are used to provide additional services for high need students, not to take the place of state and local funds. </a:t>
            </a:r>
          </a:p>
          <a:p>
            <a:pPr marL="0" indent="0">
              <a:buNone/>
            </a:pPr>
            <a:endParaRPr lang="en-US" sz="1500" dirty="0"/>
          </a:p>
          <a:p>
            <a:endParaRPr lang="en-US" sz="1500" dirty="0"/>
          </a:p>
        </p:txBody>
      </p:sp>
    </p:spTree>
    <p:extLst>
      <p:ext uri="{BB962C8B-B14F-4D97-AF65-F5344CB8AC3E}">
        <p14:creationId xmlns:p14="http://schemas.microsoft.com/office/powerpoint/2010/main" val="398262257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ESEA: Some history</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4110574524"/>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676401" y="533401"/>
            <a:ext cx="8945880" cy="663179"/>
          </a:xfrm>
        </p:spPr>
        <p:txBody>
          <a:bodyPr>
            <a:noAutofit/>
          </a:bodyPr>
          <a:lstStyle/>
          <a:p>
            <a:r>
              <a:rPr lang="en-US" dirty="0" smtClean="0"/>
              <a:t>Funding Option: What does ESSA allow?</a:t>
            </a:r>
            <a:endParaRPr lang="en-US" dirty="0"/>
          </a:p>
        </p:txBody>
      </p:sp>
      <p:sp>
        <p:nvSpPr>
          <p:cNvPr id="4" name="Content Placeholder 3"/>
          <p:cNvSpPr>
            <a:spLocks noGrp="1"/>
          </p:cNvSpPr>
          <p:nvPr>
            <p:ph idx="1"/>
          </p:nvPr>
        </p:nvSpPr>
        <p:spPr>
          <a:xfrm>
            <a:off x="2133600" y="1600200"/>
            <a:ext cx="8001000" cy="4953000"/>
          </a:xfrm>
        </p:spPr>
        <p:txBody>
          <a:bodyPr>
            <a:normAutofit/>
          </a:bodyPr>
          <a:lstStyle/>
          <a:p>
            <a:r>
              <a:rPr lang="en-US" dirty="0"/>
              <a:t>ESSA allows the US Secretary of Education to set up a pilot program that would allow up to 50 districts to combine funding from multiple federal sources, as well as state and local sources, to create a weighted student funding formula—on that directs more money to low-income students, English learners. </a:t>
            </a:r>
          </a:p>
          <a:p>
            <a:pPr lvl="1"/>
            <a:r>
              <a:rPr lang="en-US" dirty="0" smtClean="0"/>
              <a:t>There </a:t>
            </a:r>
            <a:r>
              <a:rPr lang="en-US" dirty="0"/>
              <a:t>are a number of parameters that districts need to meet to participate that are aimed at protecting high poverty schools. </a:t>
            </a:r>
          </a:p>
          <a:p>
            <a:endParaRPr lang="en-US" sz="1500" dirty="0"/>
          </a:p>
          <a:p>
            <a:endParaRPr lang="en-US" sz="1500" dirty="0"/>
          </a:p>
        </p:txBody>
      </p:sp>
    </p:spTree>
    <p:extLst>
      <p:ext uri="{BB962C8B-B14F-4D97-AF65-F5344CB8AC3E}">
        <p14:creationId xmlns:p14="http://schemas.microsoft.com/office/powerpoint/2010/main" val="2331000411"/>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33600" y="685800"/>
            <a:ext cx="8001000" cy="884238"/>
          </a:xfrm>
        </p:spPr>
        <p:txBody>
          <a:bodyPr>
            <a:noAutofit/>
          </a:bodyPr>
          <a:lstStyle/>
          <a:p>
            <a:r>
              <a:rPr lang="en-US" dirty="0" smtClean="0"/>
              <a:t>Key Questions</a:t>
            </a:r>
            <a:endParaRPr lang="en-US" dirty="0"/>
          </a:p>
        </p:txBody>
      </p:sp>
      <p:sp>
        <p:nvSpPr>
          <p:cNvPr id="3" name="Content Placeholder 2"/>
          <p:cNvSpPr>
            <a:spLocks noGrp="1"/>
          </p:cNvSpPr>
          <p:nvPr>
            <p:ph idx="1"/>
          </p:nvPr>
        </p:nvSpPr>
        <p:spPr>
          <a:xfrm>
            <a:off x="2116015" y="2514600"/>
            <a:ext cx="8001000" cy="4038600"/>
          </a:xfrm>
        </p:spPr>
        <p:txBody>
          <a:bodyPr>
            <a:normAutofit/>
          </a:bodyPr>
          <a:lstStyle/>
          <a:p>
            <a:r>
              <a:rPr lang="en-US" dirty="0" smtClean="0"/>
              <a:t>How will states and districts ensure that federal funds truly provide extras for high-poverty schools—as opposed to making up for inequitable state and local funding?</a:t>
            </a:r>
          </a:p>
          <a:p>
            <a:pPr marL="0" indent="0">
              <a:buNone/>
            </a:pPr>
            <a:endParaRPr lang="en-US" dirty="0" smtClean="0"/>
          </a:p>
          <a:p>
            <a:endParaRPr lang="en-US" dirty="0"/>
          </a:p>
        </p:txBody>
      </p:sp>
    </p:spTree>
    <p:extLst>
      <p:ext uri="{BB962C8B-B14F-4D97-AF65-F5344CB8AC3E}">
        <p14:creationId xmlns:p14="http://schemas.microsoft.com/office/powerpoint/2010/main" val="1637972661"/>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lstStyle/>
          <a:p>
            <a:r>
              <a:rPr lang="en-US" dirty="0" smtClean="0"/>
              <a:t>What’s next?</a:t>
            </a:r>
            <a:endParaRPr lang="en-US" dirty="0"/>
          </a:p>
        </p:txBody>
      </p:sp>
      <p:sp>
        <p:nvSpPr>
          <p:cNvPr id="6" name="Subtitle 5"/>
          <p:cNvSpPr>
            <a:spLocks noGrp="1"/>
          </p:cNvSpPr>
          <p:nvPr>
            <p:ph type="subTitle" idx="1"/>
          </p:nvPr>
        </p:nvSpPr>
        <p:spPr/>
        <p:txBody>
          <a:bodyPr/>
          <a:lstStyle/>
          <a:p>
            <a:endParaRPr lang="en-US"/>
          </a:p>
        </p:txBody>
      </p:sp>
    </p:spTree>
    <p:extLst>
      <p:ext uri="{BB962C8B-B14F-4D97-AF65-F5344CB8AC3E}">
        <p14:creationId xmlns:p14="http://schemas.microsoft.com/office/powerpoint/2010/main" val="2192187810"/>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Implementation Process/Timelines</a:t>
            </a:r>
            <a:endParaRPr lang="en-US" dirty="0"/>
          </a:p>
        </p:txBody>
      </p:sp>
      <p:sp>
        <p:nvSpPr>
          <p:cNvPr id="3" name="Content Placeholder 2"/>
          <p:cNvSpPr>
            <a:spLocks noGrp="1"/>
          </p:cNvSpPr>
          <p:nvPr>
            <p:ph idx="1"/>
          </p:nvPr>
        </p:nvSpPr>
        <p:spPr>
          <a:xfrm>
            <a:off x="2133600" y="1524000"/>
            <a:ext cx="8001000" cy="4800600"/>
          </a:xfrm>
        </p:spPr>
        <p:txBody>
          <a:bodyPr>
            <a:noAutofit/>
          </a:bodyPr>
          <a:lstStyle/>
          <a:p>
            <a:r>
              <a:rPr lang="en-US" sz="2400" dirty="0"/>
              <a:t>States are working on their plans to comply with ESSA now, and are required to engage a wide range of stakeholders in the process </a:t>
            </a:r>
          </a:p>
          <a:p>
            <a:pPr marL="0" indent="0">
              <a:buNone/>
            </a:pPr>
            <a:endParaRPr lang="en-US" sz="2400" dirty="0"/>
          </a:p>
          <a:p>
            <a:r>
              <a:rPr lang="en-US" sz="2400" dirty="0"/>
              <a:t>States can chose to submit plans to the US Department of Education in either March or July of 2017.</a:t>
            </a:r>
          </a:p>
          <a:p>
            <a:pPr marL="0" indent="0">
              <a:buNone/>
            </a:pPr>
            <a:endParaRPr lang="en-US" sz="2400" dirty="0"/>
          </a:p>
          <a:p>
            <a:r>
              <a:rPr lang="en-US" sz="2400" dirty="0"/>
              <a:t>The plan will be reviewed by the US Department of Education and a panel of “peer review” experts, who will either approve it as-is or ask for modifications.</a:t>
            </a:r>
          </a:p>
          <a:p>
            <a:pPr marL="457200" lvl="1" indent="0">
              <a:buNone/>
            </a:pPr>
            <a:endParaRPr lang="en-US" b="1" dirty="0"/>
          </a:p>
          <a:p>
            <a:r>
              <a:rPr lang="en-US" sz="2400" dirty="0"/>
              <a:t>New accountability systems must be in place by 2017-18.</a:t>
            </a:r>
          </a:p>
        </p:txBody>
      </p:sp>
    </p:spTree>
    <p:extLst>
      <p:ext uri="{BB962C8B-B14F-4D97-AF65-F5344CB8AC3E}">
        <p14:creationId xmlns:p14="http://schemas.microsoft.com/office/powerpoint/2010/main" val="1426611444"/>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Discussion</a:t>
            </a:r>
            <a:endParaRPr lang="en-US" dirty="0"/>
          </a:p>
        </p:txBody>
      </p:sp>
      <p:sp>
        <p:nvSpPr>
          <p:cNvPr id="5" name="Subtitle 4"/>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200217540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57400" y="762000"/>
            <a:ext cx="8077200" cy="884238"/>
          </a:xfrm>
        </p:spPr>
        <p:txBody>
          <a:bodyPr>
            <a:noAutofit/>
          </a:bodyPr>
          <a:lstStyle/>
          <a:p>
            <a:r>
              <a:rPr lang="en-US" dirty="0" smtClean="0"/>
              <a:t>History: The Elementary and Secondary Education Act</a:t>
            </a:r>
            <a:endParaRPr lang="en-US" dirty="0"/>
          </a:p>
        </p:txBody>
      </p:sp>
      <p:sp>
        <p:nvSpPr>
          <p:cNvPr id="4" name="TextBox 3"/>
          <p:cNvSpPr txBox="1"/>
          <p:nvPr/>
        </p:nvSpPr>
        <p:spPr>
          <a:xfrm>
            <a:off x="2163040" y="2143127"/>
            <a:ext cx="8315326" cy="4466607"/>
          </a:xfrm>
          <a:prstGeom prst="rect">
            <a:avLst/>
          </a:prstGeom>
          <a:noFill/>
        </p:spPr>
        <p:txBody>
          <a:bodyPr wrap="square" rtlCol="0">
            <a:spAutoFit/>
          </a:bodyPr>
          <a:lstStyle/>
          <a:p>
            <a:pPr marL="214313" indent="-214313">
              <a:buFont typeface="Arial" panose="020B0604020202020204" pitchFamily="34" charset="0"/>
              <a:buChar char="•"/>
            </a:pPr>
            <a:r>
              <a:rPr lang="en-US" sz="2200" dirty="0">
                <a:latin typeface="Arial Narrow" panose="020B0606020202030204" pitchFamily="34" charset="0"/>
              </a:rPr>
              <a:t>Originally passed in 1965, ESEA is the biggest federal K12 education law in the U.S.</a:t>
            </a:r>
          </a:p>
          <a:p>
            <a:r>
              <a:rPr lang="en-US" sz="2200" dirty="0">
                <a:latin typeface="Arial Narrow" panose="020B0606020202030204" pitchFamily="34" charset="0"/>
              </a:rPr>
              <a:t> </a:t>
            </a:r>
          </a:p>
          <a:p>
            <a:pPr marL="214313" indent="-214313">
              <a:buFont typeface="Arial" panose="020B0604020202020204" pitchFamily="34" charset="0"/>
              <a:buChar char="•"/>
            </a:pPr>
            <a:r>
              <a:rPr lang="en-US" sz="2200" dirty="0">
                <a:latin typeface="Arial Narrow" panose="020B0606020202030204" pitchFamily="34" charset="0"/>
              </a:rPr>
              <a:t>ESEA set up the Title I program, which currently provides more than </a:t>
            </a:r>
            <a:r>
              <a:rPr lang="en-US" sz="2200" b="1" dirty="0">
                <a:latin typeface="Arial Narrow" panose="020B0606020202030204" pitchFamily="34" charset="0"/>
              </a:rPr>
              <a:t>$14 billion dollars</a:t>
            </a:r>
            <a:r>
              <a:rPr lang="en-US" sz="2200" dirty="0">
                <a:latin typeface="Arial Narrow" panose="020B0606020202030204" pitchFamily="34" charset="0"/>
              </a:rPr>
              <a:t> to states to support the education of disadvantaged students.</a:t>
            </a:r>
          </a:p>
          <a:p>
            <a:endParaRPr lang="en-US" sz="2200" dirty="0">
              <a:latin typeface="Arial Narrow" panose="020B0606020202030204" pitchFamily="34" charset="0"/>
            </a:endParaRPr>
          </a:p>
          <a:p>
            <a:pPr marL="214313" indent="-214313">
              <a:buFont typeface="Arial" panose="020B0604020202020204" pitchFamily="34" charset="0"/>
              <a:buChar char="•"/>
            </a:pPr>
            <a:r>
              <a:rPr lang="en-US" sz="2200" dirty="0">
                <a:latin typeface="Arial Narrow" panose="020B0606020202030204" pitchFamily="34" charset="0"/>
              </a:rPr>
              <a:t>There have been many iterations of ESEA since the 1960s, and the law has changed a lot over time</a:t>
            </a:r>
          </a:p>
          <a:p>
            <a:pPr marL="557213" lvl="1" indent="-214313">
              <a:buFont typeface="Arial" panose="020B0604020202020204" pitchFamily="34" charset="0"/>
              <a:buChar char="•"/>
            </a:pPr>
            <a:r>
              <a:rPr lang="en-US" sz="2200" dirty="0">
                <a:latin typeface="Arial Narrow" panose="020B0606020202030204" pitchFamily="34" charset="0"/>
              </a:rPr>
              <a:t>Initially – lots of requirements related to inputs (how money could be used, etc.)</a:t>
            </a:r>
          </a:p>
          <a:p>
            <a:pPr marL="557213" lvl="1" indent="-214313">
              <a:buFont typeface="Arial" panose="020B0604020202020204" pitchFamily="34" charset="0"/>
              <a:buChar char="•"/>
            </a:pPr>
            <a:r>
              <a:rPr lang="en-US" sz="2200" dirty="0">
                <a:latin typeface="Arial Narrow" panose="020B0606020202030204" pitchFamily="34" charset="0"/>
              </a:rPr>
              <a:t>Starting in 1994 – More flexibility regarding how money could be used, but an expectation of improved outcomes. </a:t>
            </a:r>
          </a:p>
          <a:p>
            <a:pPr lvl="1"/>
            <a:endParaRPr lang="en-US" sz="2025" dirty="0">
              <a:latin typeface="Arial Narrow" panose="020B0606020202030204" pitchFamily="34" charset="0"/>
            </a:endParaRPr>
          </a:p>
        </p:txBody>
      </p:sp>
    </p:spTree>
    <p:extLst>
      <p:ext uri="{BB962C8B-B14F-4D97-AF65-F5344CB8AC3E}">
        <p14:creationId xmlns:p14="http://schemas.microsoft.com/office/powerpoint/2010/main" val="285401998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History: No Child Left Behind</a:t>
            </a:r>
            <a:endParaRPr lang="en-US" dirty="0"/>
          </a:p>
        </p:txBody>
      </p:sp>
      <p:sp>
        <p:nvSpPr>
          <p:cNvPr id="4" name="Content Placeholder 3"/>
          <p:cNvSpPr>
            <a:spLocks noGrp="1"/>
          </p:cNvSpPr>
          <p:nvPr>
            <p:ph idx="1"/>
          </p:nvPr>
        </p:nvSpPr>
        <p:spPr/>
        <p:txBody>
          <a:bodyPr>
            <a:normAutofit/>
          </a:bodyPr>
          <a:lstStyle/>
          <a:p>
            <a:r>
              <a:rPr lang="en-US" dirty="0" smtClean="0"/>
              <a:t>No Child Left Behind reauthorized the Elementary and Secondary Education Act in 2002.</a:t>
            </a:r>
          </a:p>
          <a:p>
            <a:pPr lvl="1"/>
            <a:r>
              <a:rPr lang="en-US" dirty="0" smtClean="0"/>
              <a:t>Set the important expectation that schools must be making progress with all groups, not just some</a:t>
            </a:r>
          </a:p>
          <a:p>
            <a:pPr lvl="1"/>
            <a:r>
              <a:rPr lang="en-US" dirty="0" smtClean="0"/>
              <a:t>But over time, parts of the law became outdated and unworkable</a:t>
            </a:r>
          </a:p>
          <a:p>
            <a:pPr marL="0" indent="0">
              <a:buNone/>
            </a:pPr>
            <a:endParaRPr lang="en-US" dirty="0"/>
          </a:p>
        </p:txBody>
      </p:sp>
    </p:spTree>
    <p:extLst>
      <p:ext uri="{BB962C8B-B14F-4D97-AF65-F5344CB8AC3E}">
        <p14:creationId xmlns:p14="http://schemas.microsoft.com/office/powerpoint/2010/main" val="105650414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History: ESEA Waivers</a:t>
            </a:r>
            <a:endParaRPr lang="en-US" dirty="0"/>
          </a:p>
        </p:txBody>
      </p:sp>
      <p:sp>
        <p:nvSpPr>
          <p:cNvPr id="3" name="Content Placeholder 2"/>
          <p:cNvSpPr>
            <a:spLocks noGrp="1"/>
          </p:cNvSpPr>
          <p:nvPr>
            <p:ph idx="1"/>
          </p:nvPr>
        </p:nvSpPr>
        <p:spPr>
          <a:xfrm>
            <a:off x="2133600" y="1600201"/>
            <a:ext cx="8001000" cy="3829050"/>
          </a:xfrm>
        </p:spPr>
        <p:txBody>
          <a:bodyPr>
            <a:normAutofit/>
          </a:bodyPr>
          <a:lstStyle/>
          <a:p>
            <a:r>
              <a:rPr lang="en-US" dirty="0"/>
              <a:t>In 2011, after failed Congressional attempts to reauthorize ESEA, the Obama administration offered states the opportunity to apply for waivers from some of the more onerous requirements of NCLB. </a:t>
            </a:r>
          </a:p>
          <a:p>
            <a:pPr lvl="1"/>
            <a:r>
              <a:rPr lang="en-US" dirty="0" smtClean="0"/>
              <a:t>Over 40 states received waivers</a:t>
            </a:r>
            <a:endParaRPr lang="en-US" sz="1800" dirty="0"/>
          </a:p>
        </p:txBody>
      </p:sp>
    </p:spTree>
    <p:extLst>
      <p:ext uri="{BB962C8B-B14F-4D97-AF65-F5344CB8AC3E}">
        <p14:creationId xmlns:p14="http://schemas.microsoft.com/office/powerpoint/2010/main" val="354648356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History: The Every Student Succeeds Act (ESSA)</a:t>
            </a:r>
            <a:endParaRPr lang="en-US" dirty="0"/>
          </a:p>
        </p:txBody>
      </p:sp>
      <p:sp>
        <p:nvSpPr>
          <p:cNvPr id="3" name="Content Placeholder 2"/>
          <p:cNvSpPr>
            <a:spLocks noGrp="1"/>
          </p:cNvSpPr>
          <p:nvPr>
            <p:ph idx="1"/>
          </p:nvPr>
        </p:nvSpPr>
        <p:spPr/>
        <p:txBody>
          <a:bodyPr/>
          <a:lstStyle/>
          <a:p>
            <a:r>
              <a:rPr lang="en-US" dirty="0" smtClean="0"/>
              <a:t>ESSA was signed into law in December 2015, replacing NCLB and waivers</a:t>
            </a:r>
            <a:endParaRPr lang="en-US" dirty="0"/>
          </a:p>
        </p:txBody>
      </p:sp>
    </p:spTree>
    <p:extLst>
      <p:ext uri="{BB962C8B-B14F-4D97-AF65-F5344CB8AC3E}">
        <p14:creationId xmlns:p14="http://schemas.microsoft.com/office/powerpoint/2010/main" val="40230705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
            </a:r>
            <a:br>
              <a:rPr lang="en-US" dirty="0" smtClean="0"/>
            </a:br>
            <a:r>
              <a:rPr lang="en-US" b="1" dirty="0" smtClean="0"/>
              <a:t>So what’s in ESSA?</a:t>
            </a:r>
            <a:r>
              <a:rPr lang="en-US" dirty="0" smtClean="0"/>
              <a:t/>
            </a:r>
            <a:br>
              <a:rPr lang="en-US" dirty="0" smtClean="0"/>
            </a:br>
            <a:endParaRPr lang="en-US" dirty="0"/>
          </a:p>
        </p:txBody>
      </p:sp>
    </p:spTree>
    <p:extLst>
      <p:ext uri="{BB962C8B-B14F-4D97-AF65-F5344CB8AC3E}">
        <p14:creationId xmlns:p14="http://schemas.microsoft.com/office/powerpoint/2010/main" val="353192836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77</TotalTime>
  <Words>2001</Words>
  <Application>Microsoft Office PowerPoint</Application>
  <PresentationFormat>Widescreen</PresentationFormat>
  <Paragraphs>185</Paragraphs>
  <Slides>44</Slides>
  <Notes>17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44</vt:i4>
      </vt:variant>
    </vt:vector>
  </HeadingPairs>
  <TitlesOfParts>
    <vt:vector size="49" baseType="lpstr">
      <vt:lpstr>Arial</vt:lpstr>
      <vt:lpstr>Arial Narrow</vt:lpstr>
      <vt:lpstr>Calibri</vt:lpstr>
      <vt:lpstr>Calibri Light</vt:lpstr>
      <vt:lpstr>Office Theme</vt:lpstr>
      <vt:lpstr>PowerPoint Presentation</vt:lpstr>
      <vt:lpstr>ESSA 101</vt:lpstr>
      <vt:lpstr>Goals for Our Time Together</vt:lpstr>
      <vt:lpstr>ESEA: Some history</vt:lpstr>
      <vt:lpstr>History: The Elementary and Secondary Education Act</vt:lpstr>
      <vt:lpstr>History: No Child Left Behind</vt:lpstr>
      <vt:lpstr>History: ESEA Waivers</vt:lpstr>
      <vt:lpstr>History: The Every Student Succeeds Act (ESSA)</vt:lpstr>
      <vt:lpstr> So what’s in ESSA? </vt:lpstr>
      <vt:lpstr>PowerPoint Presentation</vt:lpstr>
      <vt:lpstr> A note: this is a big law with lots in it.  We won’t be able to cover everything this morning.  But there are experts at this meeting on lots of different aspects of the law. Take advantage of that.  </vt:lpstr>
      <vt:lpstr>Standards</vt:lpstr>
      <vt:lpstr>Why are standards important for equity?</vt:lpstr>
      <vt:lpstr>Standards: What does ESSA require?</vt:lpstr>
      <vt:lpstr>Key Questions</vt:lpstr>
      <vt:lpstr>Assessments</vt:lpstr>
      <vt:lpstr>Why are assessments important for equity?</vt:lpstr>
      <vt:lpstr>Assessment: What does ESSA require?</vt:lpstr>
      <vt:lpstr>Assessment Options: What does ESSA allow?</vt:lpstr>
      <vt:lpstr>Assessment Options: What does ESSA allow?</vt:lpstr>
      <vt:lpstr>Key Questions</vt:lpstr>
      <vt:lpstr>Accountability</vt:lpstr>
      <vt:lpstr>Why is accountability important for equity?</vt:lpstr>
      <vt:lpstr>Indicators: What does ESSA require?</vt:lpstr>
      <vt:lpstr>Goals:  What does ESSA require?</vt:lpstr>
      <vt:lpstr>Ratings: What does ESSA require?</vt:lpstr>
      <vt:lpstr>Action: What does ESSA require?</vt:lpstr>
      <vt:lpstr>Key Questions</vt:lpstr>
      <vt:lpstr>Data Transparency and Public Reporting</vt:lpstr>
      <vt:lpstr>Why is data transparency and public reporting important for equity?</vt:lpstr>
      <vt:lpstr>What does ESSA require?</vt:lpstr>
      <vt:lpstr>Key Questions</vt:lpstr>
      <vt:lpstr>Teachers and Leaders</vt:lpstr>
      <vt:lpstr>Why are teachers and leaders important for equity?</vt:lpstr>
      <vt:lpstr>What does ESSA require?</vt:lpstr>
      <vt:lpstr>Key Questions</vt:lpstr>
      <vt:lpstr>Funding</vt:lpstr>
      <vt:lpstr>Why is funding important for equity?</vt:lpstr>
      <vt:lpstr>Funding: What does ESSA require?</vt:lpstr>
      <vt:lpstr>Funding Option: What does ESSA allow?</vt:lpstr>
      <vt:lpstr>Key Questions</vt:lpstr>
      <vt:lpstr>What’s next?</vt:lpstr>
      <vt:lpstr>Implementation Process/Timelines</vt:lpstr>
      <vt:lpstr>Discussion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Allie Nambo</dc:creator>
  <cp:lastModifiedBy>Daria Hall</cp:lastModifiedBy>
  <cp:revision>30</cp:revision>
  <dcterms:created xsi:type="dcterms:W3CDTF">2015-04-30T15:37:04Z</dcterms:created>
  <dcterms:modified xsi:type="dcterms:W3CDTF">2016-10-18T00:09:32Z</dcterms:modified>
</cp:coreProperties>
</file>