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8.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6"/>
  </p:notesMasterIdLst>
  <p:sldIdLst>
    <p:sldId id="420" r:id="rId2"/>
    <p:sldId id="423" r:id="rId3"/>
    <p:sldId id="257" r:id="rId4"/>
    <p:sldId id="259" r:id="rId5"/>
    <p:sldId id="260" r:id="rId6"/>
    <p:sldId id="261" r:id="rId7"/>
    <p:sldId id="365" r:id="rId8"/>
    <p:sldId id="395" r:id="rId9"/>
    <p:sldId id="368" r:id="rId10"/>
    <p:sldId id="369" r:id="rId11"/>
    <p:sldId id="396" r:id="rId12"/>
    <p:sldId id="262" r:id="rId13"/>
    <p:sldId id="413" r:id="rId14"/>
    <p:sldId id="267" r:id="rId15"/>
    <p:sldId id="272" r:id="rId16"/>
    <p:sldId id="414" r:id="rId17"/>
    <p:sldId id="415" r:id="rId18"/>
    <p:sldId id="265" r:id="rId19"/>
    <p:sldId id="266" r:id="rId20"/>
    <p:sldId id="397" r:id="rId21"/>
    <p:sldId id="399" r:id="rId22"/>
    <p:sldId id="372" r:id="rId23"/>
    <p:sldId id="373" r:id="rId24"/>
    <p:sldId id="374" r:id="rId25"/>
    <p:sldId id="400" r:id="rId26"/>
    <p:sldId id="375" r:id="rId27"/>
    <p:sldId id="284" r:id="rId28"/>
    <p:sldId id="289" r:id="rId29"/>
    <p:sldId id="287" r:id="rId30"/>
    <p:sldId id="288" r:id="rId31"/>
    <p:sldId id="376" r:id="rId32"/>
    <p:sldId id="377" r:id="rId33"/>
    <p:sldId id="401" r:id="rId34"/>
    <p:sldId id="379" r:id="rId35"/>
    <p:sldId id="380" r:id="rId36"/>
    <p:sldId id="381" r:id="rId37"/>
    <p:sldId id="291" r:id="rId38"/>
    <p:sldId id="293" r:id="rId39"/>
    <p:sldId id="402" r:id="rId40"/>
    <p:sldId id="298" r:id="rId41"/>
    <p:sldId id="403" r:id="rId42"/>
    <p:sldId id="405" r:id="rId43"/>
    <p:sldId id="301" r:id="rId44"/>
    <p:sldId id="302" r:id="rId45"/>
    <p:sldId id="303" r:id="rId46"/>
    <p:sldId id="304" r:id="rId47"/>
    <p:sldId id="305" r:id="rId48"/>
    <p:sldId id="382" r:id="rId49"/>
    <p:sldId id="308" r:id="rId50"/>
    <p:sldId id="404" r:id="rId51"/>
    <p:sldId id="312" r:id="rId52"/>
    <p:sldId id="384" r:id="rId53"/>
    <p:sldId id="314" r:id="rId54"/>
    <p:sldId id="315" r:id="rId55"/>
    <p:sldId id="406" r:id="rId56"/>
    <p:sldId id="316" r:id="rId57"/>
    <p:sldId id="387" r:id="rId58"/>
    <p:sldId id="407" r:id="rId59"/>
    <p:sldId id="325" r:id="rId60"/>
    <p:sldId id="326" r:id="rId61"/>
    <p:sldId id="327" r:id="rId62"/>
    <p:sldId id="332" r:id="rId63"/>
    <p:sldId id="408" r:id="rId64"/>
    <p:sldId id="388" r:id="rId65"/>
    <p:sldId id="389" r:id="rId66"/>
    <p:sldId id="335" r:id="rId67"/>
    <p:sldId id="410" r:id="rId68"/>
    <p:sldId id="391" r:id="rId69"/>
    <p:sldId id="411" r:id="rId70"/>
    <p:sldId id="416" r:id="rId71"/>
    <p:sldId id="417" r:id="rId72"/>
    <p:sldId id="418" r:id="rId73"/>
    <p:sldId id="419" r:id="rId74"/>
    <p:sldId id="412"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B2B8"/>
    <a:srgbClr val="F98F28"/>
    <a:srgbClr val="FF0000"/>
    <a:srgbClr val="C83C2A"/>
    <a:srgbClr val="687378"/>
    <a:srgbClr val="686978"/>
    <a:srgbClr val="C031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61041" autoAdjust="0"/>
  </p:normalViewPr>
  <p:slideViewPr>
    <p:cSldViewPr snapToGrid="0">
      <p:cViewPr varScale="1">
        <p:scale>
          <a:sx n="71" d="100"/>
          <a:sy n="71" d="100"/>
        </p:scale>
        <p:origin x="1824" y="60"/>
      </p:cViewPr>
      <p:guideLst>
        <p:guide orient="horz" pos="2160"/>
        <p:guide pos="3840"/>
      </p:guideLst>
    </p:cSldViewPr>
  </p:slideViewPr>
  <p:notesTextViewPr>
    <p:cViewPr>
      <p:scale>
        <a:sx n="1" d="1"/>
        <a:sy n="1" d="1"/>
      </p:scale>
      <p:origin x="0" y="0"/>
    </p:cViewPr>
  </p:notesTextViewPr>
  <p:sorterViewPr>
    <p:cViewPr>
      <p:scale>
        <a:sx n="100" d="100"/>
        <a:sy n="100" d="100"/>
      </p:scale>
      <p:origin x="0" y="-28902"/>
    </p:cViewPr>
  </p:sorterViewPr>
  <p:notesViewPr>
    <p:cSldViewPr snapToGrid="0">
      <p:cViewPr varScale="1">
        <p:scale>
          <a:sx n="51" d="100"/>
          <a:sy n="51" d="100"/>
        </p:scale>
        <p:origin x="-2604"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_rels/data1.xml.rels><?xml version="1.0" encoding="UTF-8" standalone="yes"?>
<Relationships xmlns="http://schemas.openxmlformats.org/package/2006/relationships"><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B46F43-60A9-49CD-A1A0-3E11D67FC1B0}" type="doc">
      <dgm:prSet loTypeId="urn:microsoft.com/office/officeart/2005/8/layout/hProcess11" loCatId="process" qsTypeId="urn:microsoft.com/office/officeart/2005/8/quickstyle/simple1" qsCatId="simple" csTypeId="urn:microsoft.com/office/officeart/2005/8/colors/accent1_2" csCatId="accent1" phldr="1"/>
      <dgm:spPr/>
    </dgm:pt>
    <dgm:pt modelId="{C7EEC344-232B-4DC2-9040-95CFDA26DB71}">
      <dgm:prSet phldrT="[Text]" custT="1"/>
      <dgm:spPr/>
      <dgm:t>
        <a:bodyPr anchor="t"/>
        <a:lstStyle/>
        <a:p>
          <a:r>
            <a:rPr lang="en-US" sz="1400" dirty="0"/>
            <a:t> Needs </a:t>
          </a:r>
          <a:r>
            <a:rPr lang="en-US" sz="1400" dirty="0" smtClean="0"/>
            <a:t>Assessment</a:t>
          </a:r>
          <a:endParaRPr lang="en-US" sz="1400" dirty="0"/>
        </a:p>
      </dgm:t>
    </dgm:pt>
    <dgm:pt modelId="{B3AAEE6D-9848-475E-9D13-4425041BE0DD}" type="parTrans" cxnId="{62C39E9D-53D4-4D2F-96FB-388188A83886}">
      <dgm:prSet/>
      <dgm:spPr/>
      <dgm:t>
        <a:bodyPr/>
        <a:lstStyle/>
        <a:p>
          <a:endParaRPr lang="en-US"/>
        </a:p>
      </dgm:t>
    </dgm:pt>
    <dgm:pt modelId="{9989E4A1-F71D-48E0-8B95-5C400B5DAA5D}" type="sibTrans" cxnId="{62C39E9D-53D4-4D2F-96FB-388188A83886}">
      <dgm:prSet/>
      <dgm:spPr/>
      <dgm:t>
        <a:bodyPr/>
        <a:lstStyle/>
        <a:p>
          <a:endParaRPr lang="en-US"/>
        </a:p>
      </dgm:t>
    </dgm:pt>
    <dgm:pt modelId="{A251AC47-EA8E-4378-81B1-90664F775B92}">
      <dgm:prSet phldrT="[Text]" custT="1"/>
      <dgm:spPr/>
      <dgm:t>
        <a:bodyPr anchor="t"/>
        <a:lstStyle/>
        <a:p>
          <a:r>
            <a:rPr lang="en-US" sz="2100" dirty="0"/>
            <a:t> </a:t>
          </a:r>
          <a:r>
            <a:rPr lang="en-US" sz="1400" b="1" dirty="0" smtClean="0">
              <a:solidFill>
                <a:srgbClr val="002060"/>
              </a:solidFill>
            </a:rPr>
            <a:t>Monitoring</a:t>
          </a:r>
          <a:endParaRPr lang="en-US" sz="1400" b="1" dirty="0">
            <a:solidFill>
              <a:srgbClr val="002060"/>
            </a:solidFill>
          </a:endParaRPr>
        </a:p>
      </dgm:t>
    </dgm:pt>
    <dgm:pt modelId="{9E7BC23F-2E4C-4A67-A4E0-7979943978C8}" type="sibTrans" cxnId="{74B35C0A-78FC-4D2F-8AD6-27ADD01C62F2}">
      <dgm:prSet/>
      <dgm:spPr/>
      <dgm:t>
        <a:bodyPr/>
        <a:lstStyle/>
        <a:p>
          <a:endParaRPr lang="en-US"/>
        </a:p>
      </dgm:t>
    </dgm:pt>
    <dgm:pt modelId="{F1A0CF5A-23E4-4300-8313-70F806B33EE9}" type="parTrans" cxnId="{74B35C0A-78FC-4D2F-8AD6-27ADD01C62F2}">
      <dgm:prSet/>
      <dgm:spPr/>
      <dgm:t>
        <a:bodyPr/>
        <a:lstStyle/>
        <a:p>
          <a:endParaRPr lang="en-US"/>
        </a:p>
      </dgm:t>
    </dgm:pt>
    <dgm:pt modelId="{B45816B6-A4CB-4C4B-AA5D-41FD5D937F33}">
      <dgm:prSet phldrT="[Text]" custT="1"/>
      <dgm:spPr/>
      <dgm:t>
        <a:bodyPr anchor="b"/>
        <a:lstStyle/>
        <a:p>
          <a:r>
            <a:rPr lang="en-US" sz="1400" dirty="0" smtClean="0"/>
            <a:t>Plan implementation </a:t>
          </a:r>
          <a:r>
            <a:rPr lang="en-US" sz="1400" b="1" dirty="0" smtClean="0">
              <a:solidFill>
                <a:srgbClr val="002060"/>
              </a:solidFill>
            </a:rPr>
            <a:t>(with support/ resources as necessary)</a:t>
          </a:r>
          <a:endParaRPr lang="en-US" sz="1400" b="1" dirty="0">
            <a:solidFill>
              <a:srgbClr val="002060"/>
            </a:solidFill>
          </a:endParaRPr>
        </a:p>
      </dgm:t>
    </dgm:pt>
    <dgm:pt modelId="{22B05050-5AEC-4174-8040-7DC85986FBA4}" type="parTrans" cxnId="{E2EA4694-4B1F-4A3D-A191-576F68B3A521}">
      <dgm:prSet/>
      <dgm:spPr/>
      <dgm:t>
        <a:bodyPr/>
        <a:lstStyle/>
        <a:p>
          <a:endParaRPr lang="en-US"/>
        </a:p>
      </dgm:t>
    </dgm:pt>
    <dgm:pt modelId="{625EEA0D-28D8-4616-9F87-798984ED8243}" type="sibTrans" cxnId="{E2EA4694-4B1F-4A3D-A191-576F68B3A521}">
      <dgm:prSet/>
      <dgm:spPr/>
      <dgm:t>
        <a:bodyPr/>
        <a:lstStyle/>
        <a:p>
          <a:endParaRPr lang="en-US"/>
        </a:p>
      </dgm:t>
    </dgm:pt>
    <dgm:pt modelId="{3F36613F-3015-4478-9C8D-813E5C4FD5F3}" type="pres">
      <dgm:prSet presAssocID="{4BB46F43-60A9-49CD-A1A0-3E11D67FC1B0}" presName="Name0" presStyleCnt="0">
        <dgm:presLayoutVars>
          <dgm:dir/>
          <dgm:resizeHandles val="exact"/>
        </dgm:presLayoutVars>
      </dgm:prSet>
      <dgm:spPr/>
    </dgm:pt>
    <dgm:pt modelId="{8E913F1A-D789-4AD1-B9D5-FE99C05ED6AB}" type="pres">
      <dgm:prSet presAssocID="{4BB46F43-60A9-49CD-A1A0-3E11D67FC1B0}" presName="arrow" presStyleLbl="bgShp" presStyleIdx="0" presStyleCnt="1"/>
      <dgm:spPr/>
    </dgm:pt>
    <dgm:pt modelId="{72EFEB84-84E7-434E-8B49-0BABE32A37CD}" type="pres">
      <dgm:prSet presAssocID="{4BB46F43-60A9-49CD-A1A0-3E11D67FC1B0}" presName="points" presStyleCnt="0"/>
      <dgm:spPr/>
    </dgm:pt>
    <dgm:pt modelId="{A42A11CB-AC5D-4973-BE6F-8808F85A0B46}" type="pres">
      <dgm:prSet presAssocID="{C7EEC344-232B-4DC2-9040-95CFDA26DB71}" presName="compositeA" presStyleCnt="0"/>
      <dgm:spPr/>
    </dgm:pt>
    <dgm:pt modelId="{6C10F7EA-2828-470C-8D51-8A91F5A1AF65}" type="pres">
      <dgm:prSet presAssocID="{C7EEC344-232B-4DC2-9040-95CFDA26DB71}" presName="textA" presStyleLbl="revTx" presStyleIdx="0" presStyleCnt="3" custScaleX="62587" custLinFactY="45125" custLinFactNeighborX="-8013" custLinFactNeighborY="100000">
        <dgm:presLayoutVars>
          <dgm:bulletEnabled val="1"/>
        </dgm:presLayoutVars>
      </dgm:prSet>
      <dgm:spPr/>
      <dgm:t>
        <a:bodyPr/>
        <a:lstStyle/>
        <a:p>
          <a:endParaRPr lang="en-US"/>
        </a:p>
      </dgm:t>
    </dgm:pt>
    <dgm:pt modelId="{DEB88738-84E1-4FED-834D-19FD989B41AB}" type="pres">
      <dgm:prSet presAssocID="{C7EEC344-232B-4DC2-9040-95CFDA26DB71}" presName="circleA" presStyleLbl="node1" presStyleIdx="0" presStyleCnt="3" custLinFactNeighborX="-39626" custLinFactNeighborY="-507"/>
      <dgm:spPr>
        <a:blipFill rotWithShape="0">
          <a:blip xmlns:r="http://schemas.openxmlformats.org/officeDocument/2006/relationships" r:embed="rId1"/>
          <a:stretch>
            <a:fillRect/>
          </a:stretch>
        </a:blipFill>
      </dgm:spPr>
      <dgm:t>
        <a:bodyPr/>
        <a:lstStyle/>
        <a:p>
          <a:endParaRPr lang="en-US"/>
        </a:p>
      </dgm:t>
    </dgm:pt>
    <dgm:pt modelId="{350EBE5F-3734-4008-BAE7-B2181F4E173D}" type="pres">
      <dgm:prSet presAssocID="{C7EEC344-232B-4DC2-9040-95CFDA26DB71}" presName="spaceA" presStyleCnt="0"/>
      <dgm:spPr/>
    </dgm:pt>
    <dgm:pt modelId="{EA41A93D-75B8-48AE-A4B0-ED238F791F3A}" type="pres">
      <dgm:prSet presAssocID="{9989E4A1-F71D-48E0-8B95-5C400B5DAA5D}" presName="space" presStyleCnt="0"/>
      <dgm:spPr/>
    </dgm:pt>
    <dgm:pt modelId="{A3F727BF-1EF5-4954-B7F3-996353CBDB7A}" type="pres">
      <dgm:prSet presAssocID="{B45816B6-A4CB-4C4B-AA5D-41FD5D937F33}" presName="compositeB" presStyleCnt="0"/>
      <dgm:spPr/>
    </dgm:pt>
    <dgm:pt modelId="{D7D44202-6964-4E74-A733-DC37D5619C90}" type="pres">
      <dgm:prSet presAssocID="{B45816B6-A4CB-4C4B-AA5D-41FD5D937F33}" presName="textB" presStyleLbl="revTx" presStyleIdx="1" presStyleCnt="3" custLinFactY="-49035" custLinFactNeighborX="15439" custLinFactNeighborY="-100000">
        <dgm:presLayoutVars>
          <dgm:bulletEnabled val="1"/>
        </dgm:presLayoutVars>
      </dgm:prSet>
      <dgm:spPr/>
      <dgm:t>
        <a:bodyPr/>
        <a:lstStyle/>
        <a:p>
          <a:endParaRPr lang="en-US"/>
        </a:p>
      </dgm:t>
    </dgm:pt>
    <dgm:pt modelId="{B9568285-ABE8-4FDE-BE45-CF79D96B9109}" type="pres">
      <dgm:prSet presAssocID="{B45816B6-A4CB-4C4B-AA5D-41FD5D937F33}" presName="circleB" presStyleLbl="node1" presStyleIdx="1" presStyleCnt="3" custLinFactNeighborX="56728" custLinFactNeighborY="578"/>
      <dgm:spPr/>
    </dgm:pt>
    <dgm:pt modelId="{BC252EF3-24CB-4EFF-AE35-B1F7C8B74E88}" type="pres">
      <dgm:prSet presAssocID="{B45816B6-A4CB-4C4B-AA5D-41FD5D937F33}" presName="spaceB" presStyleCnt="0"/>
      <dgm:spPr/>
    </dgm:pt>
    <dgm:pt modelId="{71DE1263-70D8-4EE1-B35C-E33834F795A9}" type="pres">
      <dgm:prSet presAssocID="{625EEA0D-28D8-4616-9F87-798984ED8243}" presName="space" presStyleCnt="0"/>
      <dgm:spPr/>
    </dgm:pt>
    <dgm:pt modelId="{435E9BC6-D198-4587-B3E3-DC1655B81006}" type="pres">
      <dgm:prSet presAssocID="{A251AC47-EA8E-4378-81B1-90664F775B92}" presName="compositeA" presStyleCnt="0"/>
      <dgm:spPr/>
    </dgm:pt>
    <dgm:pt modelId="{53C4591E-59FF-4723-B8A3-4C5C204FBEF4}" type="pres">
      <dgm:prSet presAssocID="{A251AC47-EA8E-4378-81B1-90664F775B92}" presName="textA" presStyleLbl="revTx" presStyleIdx="2" presStyleCnt="3" custLinFactY="40436" custLinFactNeighborX="-2713" custLinFactNeighborY="100000">
        <dgm:presLayoutVars>
          <dgm:bulletEnabled val="1"/>
        </dgm:presLayoutVars>
      </dgm:prSet>
      <dgm:spPr/>
      <dgm:t>
        <a:bodyPr/>
        <a:lstStyle/>
        <a:p>
          <a:endParaRPr lang="en-US"/>
        </a:p>
      </dgm:t>
    </dgm:pt>
    <dgm:pt modelId="{85B0B2F9-3C25-423F-B7FA-0A9FE872AF76}" type="pres">
      <dgm:prSet presAssocID="{A251AC47-EA8E-4378-81B1-90664F775B92}" presName="circleA" presStyleLbl="node1" presStyleIdx="2" presStyleCnt="3"/>
      <dgm:spPr/>
    </dgm:pt>
    <dgm:pt modelId="{0AF70E01-DDCB-4157-8D8F-E27D999F3574}" type="pres">
      <dgm:prSet presAssocID="{A251AC47-EA8E-4378-81B1-90664F775B92}" presName="spaceA" presStyleCnt="0"/>
      <dgm:spPr/>
    </dgm:pt>
  </dgm:ptLst>
  <dgm:cxnLst>
    <dgm:cxn modelId="{74B35C0A-78FC-4D2F-8AD6-27ADD01C62F2}" srcId="{4BB46F43-60A9-49CD-A1A0-3E11D67FC1B0}" destId="{A251AC47-EA8E-4378-81B1-90664F775B92}" srcOrd="2" destOrd="0" parTransId="{F1A0CF5A-23E4-4300-8313-70F806B33EE9}" sibTransId="{9E7BC23F-2E4C-4A67-A4E0-7979943978C8}"/>
    <dgm:cxn modelId="{03B21582-12E2-4332-B83C-F7284ED79490}" type="presOf" srcId="{B45816B6-A4CB-4C4B-AA5D-41FD5D937F33}" destId="{D7D44202-6964-4E74-A733-DC37D5619C90}" srcOrd="0" destOrd="0" presId="urn:microsoft.com/office/officeart/2005/8/layout/hProcess11"/>
    <dgm:cxn modelId="{62C39E9D-53D4-4D2F-96FB-388188A83886}" srcId="{4BB46F43-60A9-49CD-A1A0-3E11D67FC1B0}" destId="{C7EEC344-232B-4DC2-9040-95CFDA26DB71}" srcOrd="0" destOrd="0" parTransId="{B3AAEE6D-9848-475E-9D13-4425041BE0DD}" sibTransId="{9989E4A1-F71D-48E0-8B95-5C400B5DAA5D}"/>
    <dgm:cxn modelId="{6F22C683-F80F-4581-BEE3-4A1FA16B91AC}" type="presOf" srcId="{A251AC47-EA8E-4378-81B1-90664F775B92}" destId="{53C4591E-59FF-4723-B8A3-4C5C204FBEF4}" srcOrd="0" destOrd="0" presId="urn:microsoft.com/office/officeart/2005/8/layout/hProcess11"/>
    <dgm:cxn modelId="{2D3BF7AC-B8CE-4808-8254-2506B12F3B3A}" type="presOf" srcId="{C7EEC344-232B-4DC2-9040-95CFDA26DB71}" destId="{6C10F7EA-2828-470C-8D51-8A91F5A1AF65}" srcOrd="0" destOrd="0" presId="urn:microsoft.com/office/officeart/2005/8/layout/hProcess11"/>
    <dgm:cxn modelId="{674986E1-E621-4A07-BDA0-F18A5E2008BF}" type="presOf" srcId="{4BB46F43-60A9-49CD-A1A0-3E11D67FC1B0}" destId="{3F36613F-3015-4478-9C8D-813E5C4FD5F3}" srcOrd="0" destOrd="0" presId="urn:microsoft.com/office/officeart/2005/8/layout/hProcess11"/>
    <dgm:cxn modelId="{E2EA4694-4B1F-4A3D-A191-576F68B3A521}" srcId="{4BB46F43-60A9-49CD-A1A0-3E11D67FC1B0}" destId="{B45816B6-A4CB-4C4B-AA5D-41FD5D937F33}" srcOrd="1" destOrd="0" parTransId="{22B05050-5AEC-4174-8040-7DC85986FBA4}" sibTransId="{625EEA0D-28D8-4616-9F87-798984ED8243}"/>
    <dgm:cxn modelId="{C74C129D-5158-4B03-9EB6-768AA90F0E42}" type="presParOf" srcId="{3F36613F-3015-4478-9C8D-813E5C4FD5F3}" destId="{8E913F1A-D789-4AD1-B9D5-FE99C05ED6AB}" srcOrd="0" destOrd="0" presId="urn:microsoft.com/office/officeart/2005/8/layout/hProcess11"/>
    <dgm:cxn modelId="{F8AC0BDA-BF9B-4E94-955A-A046F6837B22}" type="presParOf" srcId="{3F36613F-3015-4478-9C8D-813E5C4FD5F3}" destId="{72EFEB84-84E7-434E-8B49-0BABE32A37CD}" srcOrd="1" destOrd="0" presId="urn:microsoft.com/office/officeart/2005/8/layout/hProcess11"/>
    <dgm:cxn modelId="{DF03AD8F-C7E5-4B3E-847D-201F98F30087}" type="presParOf" srcId="{72EFEB84-84E7-434E-8B49-0BABE32A37CD}" destId="{A42A11CB-AC5D-4973-BE6F-8808F85A0B46}" srcOrd="0" destOrd="0" presId="urn:microsoft.com/office/officeart/2005/8/layout/hProcess11"/>
    <dgm:cxn modelId="{9864F168-EBE4-49DF-8D43-017418D9461A}" type="presParOf" srcId="{A42A11CB-AC5D-4973-BE6F-8808F85A0B46}" destId="{6C10F7EA-2828-470C-8D51-8A91F5A1AF65}" srcOrd="0" destOrd="0" presId="urn:microsoft.com/office/officeart/2005/8/layout/hProcess11"/>
    <dgm:cxn modelId="{4304EFC8-AF96-47E7-AC56-63B1FF8F65CF}" type="presParOf" srcId="{A42A11CB-AC5D-4973-BE6F-8808F85A0B46}" destId="{DEB88738-84E1-4FED-834D-19FD989B41AB}" srcOrd="1" destOrd="0" presId="urn:microsoft.com/office/officeart/2005/8/layout/hProcess11"/>
    <dgm:cxn modelId="{6D0C2871-D56E-4D2D-863D-8C8D721D3F95}" type="presParOf" srcId="{A42A11CB-AC5D-4973-BE6F-8808F85A0B46}" destId="{350EBE5F-3734-4008-BAE7-B2181F4E173D}" srcOrd="2" destOrd="0" presId="urn:microsoft.com/office/officeart/2005/8/layout/hProcess11"/>
    <dgm:cxn modelId="{893280E9-1FE0-4676-B090-289BEC260B4F}" type="presParOf" srcId="{72EFEB84-84E7-434E-8B49-0BABE32A37CD}" destId="{EA41A93D-75B8-48AE-A4B0-ED238F791F3A}" srcOrd="1" destOrd="0" presId="urn:microsoft.com/office/officeart/2005/8/layout/hProcess11"/>
    <dgm:cxn modelId="{CF23DF9A-50C7-4443-B397-4CEBB4D52C69}" type="presParOf" srcId="{72EFEB84-84E7-434E-8B49-0BABE32A37CD}" destId="{A3F727BF-1EF5-4954-B7F3-996353CBDB7A}" srcOrd="2" destOrd="0" presId="urn:microsoft.com/office/officeart/2005/8/layout/hProcess11"/>
    <dgm:cxn modelId="{51B084B7-C6A2-489E-8C7A-C8ADB2E74AF6}" type="presParOf" srcId="{A3F727BF-1EF5-4954-B7F3-996353CBDB7A}" destId="{D7D44202-6964-4E74-A733-DC37D5619C90}" srcOrd="0" destOrd="0" presId="urn:microsoft.com/office/officeart/2005/8/layout/hProcess11"/>
    <dgm:cxn modelId="{4EB49A06-6724-4906-B5BF-666FCCF98732}" type="presParOf" srcId="{A3F727BF-1EF5-4954-B7F3-996353CBDB7A}" destId="{B9568285-ABE8-4FDE-BE45-CF79D96B9109}" srcOrd="1" destOrd="0" presId="urn:microsoft.com/office/officeart/2005/8/layout/hProcess11"/>
    <dgm:cxn modelId="{9AC82F54-478A-4001-B463-7B1EC6A29B5A}" type="presParOf" srcId="{A3F727BF-1EF5-4954-B7F3-996353CBDB7A}" destId="{BC252EF3-24CB-4EFF-AE35-B1F7C8B74E88}" srcOrd="2" destOrd="0" presId="urn:microsoft.com/office/officeart/2005/8/layout/hProcess11"/>
    <dgm:cxn modelId="{654ACCB6-6EC7-442A-BFFF-CFB2B2AA6E6F}" type="presParOf" srcId="{72EFEB84-84E7-434E-8B49-0BABE32A37CD}" destId="{71DE1263-70D8-4EE1-B35C-E33834F795A9}" srcOrd="3" destOrd="0" presId="urn:microsoft.com/office/officeart/2005/8/layout/hProcess11"/>
    <dgm:cxn modelId="{98A28B2E-13F9-4EE9-A1F2-4BBA608A8E87}" type="presParOf" srcId="{72EFEB84-84E7-434E-8B49-0BABE32A37CD}" destId="{435E9BC6-D198-4587-B3E3-DC1655B81006}" srcOrd="4" destOrd="0" presId="urn:microsoft.com/office/officeart/2005/8/layout/hProcess11"/>
    <dgm:cxn modelId="{4DFBFD34-E147-4A68-BEF1-F404081F2E48}" type="presParOf" srcId="{435E9BC6-D198-4587-B3E3-DC1655B81006}" destId="{53C4591E-59FF-4723-B8A3-4C5C204FBEF4}" srcOrd="0" destOrd="0" presId="urn:microsoft.com/office/officeart/2005/8/layout/hProcess11"/>
    <dgm:cxn modelId="{CE6CC731-C9D7-4AEC-9BAC-D2B198F0D605}" type="presParOf" srcId="{435E9BC6-D198-4587-B3E3-DC1655B81006}" destId="{85B0B2F9-3C25-423F-B7FA-0A9FE872AF76}" srcOrd="1" destOrd="0" presId="urn:microsoft.com/office/officeart/2005/8/layout/hProcess11"/>
    <dgm:cxn modelId="{C693D9AB-EC0F-4285-8CE7-95E4D2FCF0FE}" type="presParOf" srcId="{435E9BC6-D198-4587-B3E3-DC1655B81006}" destId="{0AF70E01-DDCB-4157-8D8F-E27D999F3574}"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93CC72-981A-4196-AD89-816AA00822F4}" type="doc">
      <dgm:prSet loTypeId="urn:microsoft.com/office/officeart/2005/8/layout/matrix3" loCatId="matrix" qsTypeId="urn:microsoft.com/office/officeart/2005/8/quickstyle/3d2" qsCatId="3D" csTypeId="urn:microsoft.com/office/officeart/2005/8/colors/accent0_3" csCatId="mainScheme" phldr="1"/>
      <dgm:spPr/>
      <dgm:t>
        <a:bodyPr/>
        <a:lstStyle/>
        <a:p>
          <a:endParaRPr lang="en-US"/>
        </a:p>
      </dgm:t>
    </dgm:pt>
    <dgm:pt modelId="{3DFE31DC-8AB1-4178-8F86-22765A6CA20F}">
      <dgm:prSet/>
      <dgm:spPr>
        <a:solidFill>
          <a:srgbClr val="0070C0"/>
        </a:solidFill>
      </dgm:spPr>
      <dgm:t>
        <a:bodyPr/>
        <a:lstStyle/>
        <a:p>
          <a:pPr rtl="0"/>
          <a:r>
            <a:rPr lang="en-US" dirty="0" smtClean="0"/>
            <a:t>School culture and/or climate surveys – including of students, parents and staff—and data on school safety</a:t>
          </a:r>
          <a:endParaRPr lang="en-US" dirty="0"/>
        </a:p>
      </dgm:t>
    </dgm:pt>
    <dgm:pt modelId="{D7E34A8A-952F-4F6D-9F30-97F7A07F4D57}" type="parTrans" cxnId="{2A47566C-3AD3-4A37-AA99-1089EE543CD8}">
      <dgm:prSet/>
      <dgm:spPr/>
      <dgm:t>
        <a:bodyPr/>
        <a:lstStyle/>
        <a:p>
          <a:endParaRPr lang="en-US"/>
        </a:p>
      </dgm:t>
    </dgm:pt>
    <dgm:pt modelId="{91825DED-52A1-4C97-805C-C1930CBB24A8}" type="sibTrans" cxnId="{2A47566C-3AD3-4A37-AA99-1089EE543CD8}">
      <dgm:prSet/>
      <dgm:spPr/>
      <dgm:t>
        <a:bodyPr/>
        <a:lstStyle/>
        <a:p>
          <a:endParaRPr lang="en-US"/>
        </a:p>
      </dgm:t>
    </dgm:pt>
    <dgm:pt modelId="{AFFA2588-EF19-43C2-95D4-16FBA9B920D2}">
      <dgm:prSet/>
      <dgm:spPr>
        <a:solidFill>
          <a:srgbClr val="C00000"/>
        </a:solidFill>
      </dgm:spPr>
      <dgm:t>
        <a:bodyPr/>
        <a:lstStyle/>
        <a:p>
          <a:pPr rtl="0"/>
          <a:r>
            <a:rPr lang="en-US" dirty="0" smtClean="0"/>
            <a:t>Master schedules (including tools for analyzing student course taking) and school budgets</a:t>
          </a:r>
          <a:endParaRPr lang="en-US" dirty="0"/>
        </a:p>
      </dgm:t>
    </dgm:pt>
    <dgm:pt modelId="{B4370506-E313-4293-9302-9C3D2CAAD4A1}" type="parTrans" cxnId="{F7D2E297-A5F1-45B5-96D7-2C22DE13FE8A}">
      <dgm:prSet/>
      <dgm:spPr/>
      <dgm:t>
        <a:bodyPr/>
        <a:lstStyle/>
        <a:p>
          <a:endParaRPr lang="en-US"/>
        </a:p>
      </dgm:t>
    </dgm:pt>
    <dgm:pt modelId="{55A568B4-719A-418C-A640-95F6B9F5CB6D}" type="sibTrans" cxnId="{F7D2E297-A5F1-45B5-96D7-2C22DE13FE8A}">
      <dgm:prSet/>
      <dgm:spPr/>
      <dgm:t>
        <a:bodyPr/>
        <a:lstStyle/>
        <a:p>
          <a:endParaRPr lang="en-US"/>
        </a:p>
      </dgm:t>
    </dgm:pt>
    <dgm:pt modelId="{444B89BE-FC8A-4D7F-AAB6-452545263793}">
      <dgm:prSet/>
      <dgm:spPr>
        <a:solidFill>
          <a:srgbClr val="F98F28"/>
        </a:solidFill>
      </dgm:spPr>
      <dgm:t>
        <a:bodyPr/>
        <a:lstStyle/>
        <a:p>
          <a:pPr rtl="0"/>
          <a:r>
            <a:rPr lang="en-US" dirty="0" smtClean="0"/>
            <a:t>Student assignment to teachers within the school</a:t>
          </a:r>
          <a:endParaRPr lang="en-US" dirty="0"/>
        </a:p>
      </dgm:t>
    </dgm:pt>
    <dgm:pt modelId="{C35E6375-ACD7-4774-B8B6-A64B728732B3}" type="parTrans" cxnId="{1CED6BE6-B4E1-4593-A750-45B9AA39E585}">
      <dgm:prSet/>
      <dgm:spPr/>
      <dgm:t>
        <a:bodyPr/>
        <a:lstStyle/>
        <a:p>
          <a:endParaRPr lang="en-US"/>
        </a:p>
      </dgm:t>
    </dgm:pt>
    <dgm:pt modelId="{458F3473-E353-4DE8-8CF1-C98181FF1754}" type="sibTrans" cxnId="{1CED6BE6-B4E1-4593-A750-45B9AA39E585}">
      <dgm:prSet/>
      <dgm:spPr/>
      <dgm:t>
        <a:bodyPr/>
        <a:lstStyle/>
        <a:p>
          <a:endParaRPr lang="en-US"/>
        </a:p>
      </dgm:t>
    </dgm:pt>
    <dgm:pt modelId="{11CD1A4F-D817-4D29-91DA-6FE239FD4047}">
      <dgm:prSet/>
      <dgm:spPr>
        <a:solidFill>
          <a:schemeClr val="accent6"/>
        </a:solidFill>
      </dgm:spPr>
      <dgm:t>
        <a:bodyPr/>
        <a:lstStyle/>
        <a:p>
          <a:pPr rtl="0"/>
          <a:r>
            <a:rPr lang="en-US" dirty="0" smtClean="0"/>
            <a:t>Current data on discipline, course access, etc. because CRDC data have a 2 year lag </a:t>
          </a:r>
          <a:endParaRPr lang="en-US" dirty="0"/>
        </a:p>
      </dgm:t>
    </dgm:pt>
    <dgm:pt modelId="{506B3A0C-0BE2-4EDC-B2A1-6CD419B0B87B}" type="parTrans" cxnId="{67EE54D6-3497-47E7-91AB-F73568B076CA}">
      <dgm:prSet/>
      <dgm:spPr/>
      <dgm:t>
        <a:bodyPr/>
        <a:lstStyle/>
        <a:p>
          <a:endParaRPr lang="en-US"/>
        </a:p>
      </dgm:t>
    </dgm:pt>
    <dgm:pt modelId="{5C47BAB8-CF74-4981-AF34-A05491C96558}" type="sibTrans" cxnId="{67EE54D6-3497-47E7-91AB-F73568B076CA}">
      <dgm:prSet/>
      <dgm:spPr/>
      <dgm:t>
        <a:bodyPr/>
        <a:lstStyle/>
        <a:p>
          <a:endParaRPr lang="en-US"/>
        </a:p>
      </dgm:t>
    </dgm:pt>
    <dgm:pt modelId="{8F6457CC-459D-4257-BF2E-ADB4EC782459}" type="pres">
      <dgm:prSet presAssocID="{A693CC72-981A-4196-AD89-816AA00822F4}" presName="matrix" presStyleCnt="0">
        <dgm:presLayoutVars>
          <dgm:chMax val="1"/>
          <dgm:dir/>
          <dgm:resizeHandles val="exact"/>
        </dgm:presLayoutVars>
      </dgm:prSet>
      <dgm:spPr/>
      <dgm:t>
        <a:bodyPr/>
        <a:lstStyle/>
        <a:p>
          <a:endParaRPr lang="en-US"/>
        </a:p>
      </dgm:t>
    </dgm:pt>
    <dgm:pt modelId="{E177D6D3-BB83-46DC-8648-8429DC81081A}" type="pres">
      <dgm:prSet presAssocID="{A693CC72-981A-4196-AD89-816AA00822F4}" presName="diamond" presStyleLbl="bgShp" presStyleIdx="0" presStyleCnt="1"/>
      <dgm:spPr>
        <a:solidFill>
          <a:schemeClr val="bg1">
            <a:lumMod val="50000"/>
          </a:schemeClr>
        </a:solidFill>
      </dgm:spPr>
      <dgm:t>
        <a:bodyPr/>
        <a:lstStyle/>
        <a:p>
          <a:endParaRPr lang="en-US"/>
        </a:p>
      </dgm:t>
    </dgm:pt>
    <dgm:pt modelId="{6E4BD4A9-D08A-44D7-B9B6-ED7A7445587D}" type="pres">
      <dgm:prSet presAssocID="{A693CC72-981A-4196-AD89-816AA00822F4}" presName="quad1" presStyleLbl="node1" presStyleIdx="0" presStyleCnt="4">
        <dgm:presLayoutVars>
          <dgm:chMax val="0"/>
          <dgm:chPref val="0"/>
          <dgm:bulletEnabled val="1"/>
        </dgm:presLayoutVars>
      </dgm:prSet>
      <dgm:spPr/>
      <dgm:t>
        <a:bodyPr/>
        <a:lstStyle/>
        <a:p>
          <a:endParaRPr lang="en-US"/>
        </a:p>
      </dgm:t>
    </dgm:pt>
    <dgm:pt modelId="{F56F6BD0-132D-42F0-8C1F-DC9B55834DA4}" type="pres">
      <dgm:prSet presAssocID="{A693CC72-981A-4196-AD89-816AA00822F4}" presName="quad2" presStyleLbl="node1" presStyleIdx="1" presStyleCnt="4">
        <dgm:presLayoutVars>
          <dgm:chMax val="0"/>
          <dgm:chPref val="0"/>
          <dgm:bulletEnabled val="1"/>
        </dgm:presLayoutVars>
      </dgm:prSet>
      <dgm:spPr/>
      <dgm:t>
        <a:bodyPr/>
        <a:lstStyle/>
        <a:p>
          <a:endParaRPr lang="en-US"/>
        </a:p>
      </dgm:t>
    </dgm:pt>
    <dgm:pt modelId="{174822D4-7717-41EE-9DB9-AA3B3A02F343}" type="pres">
      <dgm:prSet presAssocID="{A693CC72-981A-4196-AD89-816AA00822F4}" presName="quad3" presStyleLbl="node1" presStyleIdx="2" presStyleCnt="4">
        <dgm:presLayoutVars>
          <dgm:chMax val="0"/>
          <dgm:chPref val="0"/>
          <dgm:bulletEnabled val="1"/>
        </dgm:presLayoutVars>
      </dgm:prSet>
      <dgm:spPr/>
      <dgm:t>
        <a:bodyPr/>
        <a:lstStyle/>
        <a:p>
          <a:endParaRPr lang="en-US"/>
        </a:p>
      </dgm:t>
    </dgm:pt>
    <dgm:pt modelId="{46E9C44F-BBE5-46FE-9104-84A450DF528B}" type="pres">
      <dgm:prSet presAssocID="{A693CC72-981A-4196-AD89-816AA00822F4}" presName="quad4" presStyleLbl="node1" presStyleIdx="3" presStyleCnt="4">
        <dgm:presLayoutVars>
          <dgm:chMax val="0"/>
          <dgm:chPref val="0"/>
          <dgm:bulletEnabled val="1"/>
        </dgm:presLayoutVars>
      </dgm:prSet>
      <dgm:spPr/>
      <dgm:t>
        <a:bodyPr/>
        <a:lstStyle/>
        <a:p>
          <a:endParaRPr lang="en-US"/>
        </a:p>
      </dgm:t>
    </dgm:pt>
  </dgm:ptLst>
  <dgm:cxnLst>
    <dgm:cxn modelId="{2A47566C-3AD3-4A37-AA99-1089EE543CD8}" srcId="{A693CC72-981A-4196-AD89-816AA00822F4}" destId="{3DFE31DC-8AB1-4178-8F86-22765A6CA20F}" srcOrd="0" destOrd="0" parTransId="{D7E34A8A-952F-4F6D-9F30-97F7A07F4D57}" sibTransId="{91825DED-52A1-4C97-805C-C1930CBB24A8}"/>
    <dgm:cxn modelId="{67EE54D6-3497-47E7-91AB-F73568B076CA}" srcId="{A693CC72-981A-4196-AD89-816AA00822F4}" destId="{11CD1A4F-D817-4D29-91DA-6FE239FD4047}" srcOrd="3" destOrd="0" parTransId="{506B3A0C-0BE2-4EDC-B2A1-6CD419B0B87B}" sibTransId="{5C47BAB8-CF74-4981-AF34-A05491C96558}"/>
    <dgm:cxn modelId="{1CED6BE6-B4E1-4593-A750-45B9AA39E585}" srcId="{A693CC72-981A-4196-AD89-816AA00822F4}" destId="{444B89BE-FC8A-4D7F-AAB6-452545263793}" srcOrd="2" destOrd="0" parTransId="{C35E6375-ACD7-4774-B8B6-A64B728732B3}" sibTransId="{458F3473-E353-4DE8-8CF1-C98181FF1754}"/>
    <dgm:cxn modelId="{468B3B61-AF1E-4955-A021-E0B88B5B8691}" type="presOf" srcId="{3DFE31DC-8AB1-4178-8F86-22765A6CA20F}" destId="{6E4BD4A9-D08A-44D7-B9B6-ED7A7445587D}" srcOrd="0" destOrd="0" presId="urn:microsoft.com/office/officeart/2005/8/layout/matrix3"/>
    <dgm:cxn modelId="{22818878-A49A-4C92-82B4-07FE874A6581}" type="presOf" srcId="{444B89BE-FC8A-4D7F-AAB6-452545263793}" destId="{174822D4-7717-41EE-9DB9-AA3B3A02F343}" srcOrd="0" destOrd="0" presId="urn:microsoft.com/office/officeart/2005/8/layout/matrix3"/>
    <dgm:cxn modelId="{7543F16B-F50C-46E8-9BF6-B9F11E6ADB6B}" type="presOf" srcId="{AFFA2588-EF19-43C2-95D4-16FBA9B920D2}" destId="{F56F6BD0-132D-42F0-8C1F-DC9B55834DA4}" srcOrd="0" destOrd="0" presId="urn:microsoft.com/office/officeart/2005/8/layout/matrix3"/>
    <dgm:cxn modelId="{F7D2E297-A5F1-45B5-96D7-2C22DE13FE8A}" srcId="{A693CC72-981A-4196-AD89-816AA00822F4}" destId="{AFFA2588-EF19-43C2-95D4-16FBA9B920D2}" srcOrd="1" destOrd="0" parTransId="{B4370506-E313-4293-9302-9C3D2CAAD4A1}" sibTransId="{55A568B4-719A-418C-A640-95F6B9F5CB6D}"/>
    <dgm:cxn modelId="{F4B56B33-EA3B-453B-A98A-AE6A7382B8E2}" type="presOf" srcId="{A693CC72-981A-4196-AD89-816AA00822F4}" destId="{8F6457CC-459D-4257-BF2E-ADB4EC782459}" srcOrd="0" destOrd="0" presId="urn:microsoft.com/office/officeart/2005/8/layout/matrix3"/>
    <dgm:cxn modelId="{23342816-B0C9-4FC8-8F7A-F16871966032}" type="presOf" srcId="{11CD1A4F-D817-4D29-91DA-6FE239FD4047}" destId="{46E9C44F-BBE5-46FE-9104-84A450DF528B}" srcOrd="0" destOrd="0" presId="urn:microsoft.com/office/officeart/2005/8/layout/matrix3"/>
    <dgm:cxn modelId="{A9C483E7-92CF-495B-919F-3412EE985977}" type="presParOf" srcId="{8F6457CC-459D-4257-BF2E-ADB4EC782459}" destId="{E177D6D3-BB83-46DC-8648-8429DC81081A}" srcOrd="0" destOrd="0" presId="urn:microsoft.com/office/officeart/2005/8/layout/matrix3"/>
    <dgm:cxn modelId="{A9F36C1F-2FC4-4951-99BB-F3091F827A74}" type="presParOf" srcId="{8F6457CC-459D-4257-BF2E-ADB4EC782459}" destId="{6E4BD4A9-D08A-44D7-B9B6-ED7A7445587D}" srcOrd="1" destOrd="0" presId="urn:microsoft.com/office/officeart/2005/8/layout/matrix3"/>
    <dgm:cxn modelId="{518949B1-D422-4BC1-93F2-5D323AA9B20F}" type="presParOf" srcId="{8F6457CC-459D-4257-BF2E-ADB4EC782459}" destId="{F56F6BD0-132D-42F0-8C1F-DC9B55834DA4}" srcOrd="2" destOrd="0" presId="urn:microsoft.com/office/officeart/2005/8/layout/matrix3"/>
    <dgm:cxn modelId="{CDB86A2A-49BF-4D9A-AD50-ADBE73B36C20}" type="presParOf" srcId="{8F6457CC-459D-4257-BF2E-ADB4EC782459}" destId="{174822D4-7717-41EE-9DB9-AA3B3A02F343}" srcOrd="3" destOrd="0" presId="urn:microsoft.com/office/officeart/2005/8/layout/matrix3"/>
    <dgm:cxn modelId="{618EC4AE-B1A3-4D7A-8C6A-345BE17E5058}" type="presParOf" srcId="{8F6457CC-459D-4257-BF2E-ADB4EC782459}" destId="{46E9C44F-BBE5-46FE-9104-84A450DF528B}"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913F1A-D789-4AD1-B9D5-FE99C05ED6AB}">
      <dsp:nvSpPr>
        <dsp:cNvPr id="0" name=""/>
        <dsp:cNvSpPr/>
      </dsp:nvSpPr>
      <dsp:spPr>
        <a:xfrm>
          <a:off x="0" y="1059301"/>
          <a:ext cx="6032743" cy="1412401"/>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10F7EA-2828-470C-8D51-8A91F5A1AF65}">
      <dsp:nvSpPr>
        <dsp:cNvPr id="0" name=""/>
        <dsp:cNvSpPr/>
      </dsp:nvSpPr>
      <dsp:spPr>
        <a:xfrm>
          <a:off x="189758" y="2049747"/>
          <a:ext cx="1095104" cy="1412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en-US" sz="1400" kern="1200" dirty="0"/>
            <a:t> Needs </a:t>
          </a:r>
          <a:r>
            <a:rPr lang="en-US" sz="1400" kern="1200" dirty="0" smtClean="0"/>
            <a:t>Assessment</a:t>
          </a:r>
          <a:endParaRPr lang="en-US" sz="1400" kern="1200" dirty="0"/>
        </a:p>
      </dsp:txBody>
      <dsp:txXfrm>
        <a:off x="189758" y="2049747"/>
        <a:ext cx="1095104" cy="1412401"/>
      </dsp:txXfrm>
    </dsp:sp>
    <dsp:sp modelId="{DEB88738-84E1-4FED-834D-19FD989B41AB}">
      <dsp:nvSpPr>
        <dsp:cNvPr id="0" name=""/>
        <dsp:cNvSpPr/>
      </dsp:nvSpPr>
      <dsp:spPr>
        <a:xfrm>
          <a:off x="561046" y="1587161"/>
          <a:ext cx="353100" cy="353100"/>
        </a:xfrm>
        <a:prstGeom prst="ellipse">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D44202-6964-4E74-A733-DC37D5619C90}">
      <dsp:nvSpPr>
        <dsp:cNvPr id="0" name=""/>
        <dsp:cNvSpPr/>
      </dsp:nvSpPr>
      <dsp:spPr>
        <a:xfrm>
          <a:off x="2110009" y="13629"/>
          <a:ext cx="1749731" cy="1412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US" sz="1400" kern="1200" dirty="0" smtClean="0"/>
            <a:t>Plan implementation </a:t>
          </a:r>
          <a:r>
            <a:rPr lang="en-US" sz="1400" b="1" kern="1200" dirty="0" smtClean="0">
              <a:solidFill>
                <a:srgbClr val="002060"/>
              </a:solidFill>
            </a:rPr>
            <a:t>(with support/ resources as necessary)</a:t>
          </a:r>
          <a:endParaRPr lang="en-US" sz="1400" b="1" kern="1200" dirty="0">
            <a:solidFill>
              <a:srgbClr val="002060"/>
            </a:solidFill>
          </a:endParaRPr>
        </a:p>
      </dsp:txBody>
      <dsp:txXfrm>
        <a:off x="2110009" y="13629"/>
        <a:ext cx="1749731" cy="1412401"/>
      </dsp:txXfrm>
    </dsp:sp>
    <dsp:sp modelId="{B9568285-ABE8-4FDE-BE45-CF79D96B9109}">
      <dsp:nvSpPr>
        <dsp:cNvPr id="0" name=""/>
        <dsp:cNvSpPr/>
      </dsp:nvSpPr>
      <dsp:spPr>
        <a:xfrm>
          <a:off x="2738490" y="1590992"/>
          <a:ext cx="353100" cy="35310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C4591E-59FF-4723-B8A3-4C5C204FBEF4}">
      <dsp:nvSpPr>
        <dsp:cNvPr id="0" name=""/>
        <dsp:cNvSpPr/>
      </dsp:nvSpPr>
      <dsp:spPr>
        <a:xfrm>
          <a:off x="3629616" y="1983520"/>
          <a:ext cx="1749731" cy="1412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t" anchorCtr="0">
          <a:noAutofit/>
        </a:bodyPr>
        <a:lstStyle/>
        <a:p>
          <a:pPr lvl="0" algn="ctr" defTabSz="933450">
            <a:lnSpc>
              <a:spcPct val="90000"/>
            </a:lnSpc>
            <a:spcBef>
              <a:spcPct val="0"/>
            </a:spcBef>
            <a:spcAft>
              <a:spcPct val="35000"/>
            </a:spcAft>
          </a:pPr>
          <a:r>
            <a:rPr lang="en-US" sz="2100" kern="1200" dirty="0"/>
            <a:t> </a:t>
          </a:r>
          <a:r>
            <a:rPr lang="en-US" sz="1400" b="1" kern="1200" dirty="0" smtClean="0">
              <a:solidFill>
                <a:srgbClr val="002060"/>
              </a:solidFill>
            </a:rPr>
            <a:t>Monitoring</a:t>
          </a:r>
          <a:endParaRPr lang="en-US" sz="1400" b="1" kern="1200" dirty="0">
            <a:solidFill>
              <a:srgbClr val="002060"/>
            </a:solidFill>
          </a:endParaRPr>
        </a:p>
      </dsp:txBody>
      <dsp:txXfrm>
        <a:off x="3629616" y="1983520"/>
        <a:ext cx="1749731" cy="1412401"/>
      </dsp:txXfrm>
    </dsp:sp>
    <dsp:sp modelId="{85B0B2F9-3C25-423F-B7FA-0A9FE872AF76}">
      <dsp:nvSpPr>
        <dsp:cNvPr id="0" name=""/>
        <dsp:cNvSpPr/>
      </dsp:nvSpPr>
      <dsp:spPr>
        <a:xfrm>
          <a:off x="4375401" y="1588951"/>
          <a:ext cx="353100" cy="35310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77D6D3-BB83-46DC-8648-8429DC81081A}">
      <dsp:nvSpPr>
        <dsp:cNvPr id="0" name=""/>
        <dsp:cNvSpPr/>
      </dsp:nvSpPr>
      <dsp:spPr>
        <a:xfrm>
          <a:off x="3285941" y="0"/>
          <a:ext cx="4699855" cy="4699855"/>
        </a:xfrm>
        <a:prstGeom prst="diamond">
          <a:avLst/>
        </a:prstGeom>
        <a:solidFill>
          <a:schemeClr val="bg1">
            <a:lumMod val="50000"/>
          </a:schemeClr>
        </a:soli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6E4BD4A9-D08A-44D7-B9B6-ED7A7445587D}">
      <dsp:nvSpPr>
        <dsp:cNvPr id="0" name=""/>
        <dsp:cNvSpPr/>
      </dsp:nvSpPr>
      <dsp:spPr>
        <a:xfrm>
          <a:off x="3732427" y="446486"/>
          <a:ext cx="1832943" cy="1832943"/>
        </a:xfrm>
        <a:prstGeom prst="roundRect">
          <a:avLst/>
        </a:prstGeom>
        <a:solidFill>
          <a:srgbClr val="0070C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School culture and/or climate surveys – including of students, parents and staff—and data on school safety</a:t>
          </a:r>
          <a:endParaRPr lang="en-US" sz="1500" kern="1200" dirty="0"/>
        </a:p>
      </dsp:txBody>
      <dsp:txXfrm>
        <a:off x="3821904" y="535963"/>
        <a:ext cx="1653989" cy="1653989"/>
      </dsp:txXfrm>
    </dsp:sp>
    <dsp:sp modelId="{F56F6BD0-132D-42F0-8C1F-DC9B55834DA4}">
      <dsp:nvSpPr>
        <dsp:cNvPr id="0" name=""/>
        <dsp:cNvSpPr/>
      </dsp:nvSpPr>
      <dsp:spPr>
        <a:xfrm>
          <a:off x="5706366" y="446486"/>
          <a:ext cx="1832943" cy="1832943"/>
        </a:xfrm>
        <a:prstGeom prst="roundRect">
          <a:avLst/>
        </a:prstGeom>
        <a:solidFill>
          <a:srgbClr val="C0000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Master schedules (including tools for analyzing student course taking) and school budgets</a:t>
          </a:r>
          <a:endParaRPr lang="en-US" sz="1500" kern="1200" dirty="0"/>
        </a:p>
      </dsp:txBody>
      <dsp:txXfrm>
        <a:off x="5795843" y="535963"/>
        <a:ext cx="1653989" cy="1653989"/>
      </dsp:txXfrm>
    </dsp:sp>
    <dsp:sp modelId="{174822D4-7717-41EE-9DB9-AA3B3A02F343}">
      <dsp:nvSpPr>
        <dsp:cNvPr id="0" name=""/>
        <dsp:cNvSpPr/>
      </dsp:nvSpPr>
      <dsp:spPr>
        <a:xfrm>
          <a:off x="3732427" y="2420425"/>
          <a:ext cx="1832943" cy="1832943"/>
        </a:xfrm>
        <a:prstGeom prst="roundRect">
          <a:avLst/>
        </a:prstGeom>
        <a:solidFill>
          <a:srgbClr val="F98F28"/>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Student assignment to teachers within the school</a:t>
          </a:r>
          <a:endParaRPr lang="en-US" sz="1500" kern="1200" dirty="0"/>
        </a:p>
      </dsp:txBody>
      <dsp:txXfrm>
        <a:off x="3821904" y="2509902"/>
        <a:ext cx="1653989" cy="1653989"/>
      </dsp:txXfrm>
    </dsp:sp>
    <dsp:sp modelId="{46E9C44F-BBE5-46FE-9104-84A450DF528B}">
      <dsp:nvSpPr>
        <dsp:cNvPr id="0" name=""/>
        <dsp:cNvSpPr/>
      </dsp:nvSpPr>
      <dsp:spPr>
        <a:xfrm>
          <a:off x="5706366" y="2420425"/>
          <a:ext cx="1832943" cy="1832943"/>
        </a:xfrm>
        <a:prstGeom prst="roundRect">
          <a:avLst/>
        </a:prstGeom>
        <a:solidFill>
          <a:schemeClr val="accent6"/>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Current data on discipline, course access, etc. because CRDC data have a 2 year lag </a:t>
          </a:r>
          <a:endParaRPr lang="en-US" sz="1500" kern="1200" dirty="0"/>
        </a:p>
      </dsp:txBody>
      <dsp:txXfrm>
        <a:off x="5795843" y="2509902"/>
        <a:ext cx="1653989" cy="165398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FC6AE0-2D8C-46D4-B3E9-23D367FC35EB}" type="datetimeFigureOut">
              <a:rPr lang="en-US" smtClean="0"/>
              <a:t>11/4/2016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36D548-F947-4CF2-AB64-999E09554743}" type="slidenum">
              <a:rPr lang="en-US" smtClean="0"/>
              <a:t>‹#›</a:t>
            </a:fld>
            <a:endParaRPr lang="en-US"/>
          </a:p>
        </p:txBody>
      </p:sp>
    </p:spTree>
    <p:extLst>
      <p:ext uri="{BB962C8B-B14F-4D97-AF65-F5344CB8AC3E}">
        <p14:creationId xmlns:p14="http://schemas.microsoft.com/office/powerpoint/2010/main" val="3932267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1B36D548-F947-4CF2-AB64-999E09554743}" type="slidenum">
              <a:rPr lang="en-US" smtClean="0"/>
              <a:t>8</a:t>
            </a:fld>
            <a:endParaRPr lang="en-US"/>
          </a:p>
        </p:txBody>
      </p:sp>
    </p:spTree>
    <p:extLst>
      <p:ext uri="{BB962C8B-B14F-4D97-AF65-F5344CB8AC3E}">
        <p14:creationId xmlns:p14="http://schemas.microsoft.com/office/powerpoint/2010/main" val="3962474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265F5A-F140-4307-A16E-5BD6388CC9B3}" type="slidenum">
              <a:rPr lang="en-US"/>
              <a:t>19</a:t>
            </a:fld>
            <a:endParaRPr lang="en-US"/>
          </a:p>
        </p:txBody>
      </p:sp>
    </p:spTree>
    <p:extLst>
      <p:ext uri="{BB962C8B-B14F-4D97-AF65-F5344CB8AC3E}">
        <p14:creationId xmlns:p14="http://schemas.microsoft.com/office/powerpoint/2010/main" val="990767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21</a:t>
            </a:fld>
            <a:endParaRPr lang="en-US"/>
          </a:p>
        </p:txBody>
      </p:sp>
    </p:spTree>
    <p:extLst>
      <p:ext uri="{BB962C8B-B14F-4D97-AF65-F5344CB8AC3E}">
        <p14:creationId xmlns:p14="http://schemas.microsoft.com/office/powerpoint/2010/main" val="711629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22</a:t>
            </a:fld>
            <a:endParaRPr lang="en-US"/>
          </a:p>
        </p:txBody>
      </p:sp>
    </p:spTree>
    <p:extLst>
      <p:ext uri="{BB962C8B-B14F-4D97-AF65-F5344CB8AC3E}">
        <p14:creationId xmlns:p14="http://schemas.microsoft.com/office/powerpoint/2010/main" val="2114418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23</a:t>
            </a:fld>
            <a:endParaRPr lang="en-US"/>
          </a:p>
        </p:txBody>
      </p:sp>
    </p:spTree>
    <p:extLst>
      <p:ext uri="{BB962C8B-B14F-4D97-AF65-F5344CB8AC3E}">
        <p14:creationId xmlns:p14="http://schemas.microsoft.com/office/powerpoint/2010/main" val="1456279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6265F5A-F140-4307-A16E-5BD6388CC9B3}" type="slidenum">
              <a:rPr lang="en-US"/>
              <a:t>25</a:t>
            </a:fld>
            <a:endParaRPr lang="en-US"/>
          </a:p>
        </p:txBody>
      </p:sp>
    </p:spTree>
    <p:extLst>
      <p:ext uri="{BB962C8B-B14F-4D97-AF65-F5344CB8AC3E}">
        <p14:creationId xmlns:p14="http://schemas.microsoft.com/office/powerpoint/2010/main" val="41151943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265F5A-F140-4307-A16E-5BD6388CC9B3}" type="slidenum">
              <a:rPr lang="en-US"/>
              <a:t>27</a:t>
            </a:fld>
            <a:endParaRPr lang="en-US"/>
          </a:p>
        </p:txBody>
      </p:sp>
    </p:spTree>
    <p:extLst>
      <p:ext uri="{BB962C8B-B14F-4D97-AF65-F5344CB8AC3E}">
        <p14:creationId xmlns:p14="http://schemas.microsoft.com/office/powerpoint/2010/main" val="12506694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265F5A-F140-4307-A16E-5BD6388CC9B3}" type="slidenum">
              <a:rPr lang="en-US"/>
              <a:t>28</a:t>
            </a:fld>
            <a:endParaRPr lang="en-US"/>
          </a:p>
        </p:txBody>
      </p:sp>
    </p:spTree>
    <p:extLst>
      <p:ext uri="{BB962C8B-B14F-4D97-AF65-F5344CB8AC3E}">
        <p14:creationId xmlns:p14="http://schemas.microsoft.com/office/powerpoint/2010/main" val="11612942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265F5A-F140-4307-A16E-5BD6388CC9B3}" type="slidenum">
              <a:rPr lang="en-US"/>
              <a:t>29</a:t>
            </a:fld>
            <a:endParaRPr lang="en-US"/>
          </a:p>
        </p:txBody>
      </p:sp>
    </p:spTree>
    <p:extLst>
      <p:ext uri="{BB962C8B-B14F-4D97-AF65-F5344CB8AC3E}">
        <p14:creationId xmlns:p14="http://schemas.microsoft.com/office/powerpoint/2010/main" val="19235125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265F5A-F140-4307-A16E-5BD6388CC9B3}" type="slidenum">
              <a:rPr lang="en-US" smtClean="0"/>
              <a:t>30</a:t>
            </a:fld>
            <a:endParaRPr lang="en-US"/>
          </a:p>
        </p:txBody>
      </p:sp>
    </p:spTree>
    <p:extLst>
      <p:ext uri="{BB962C8B-B14F-4D97-AF65-F5344CB8AC3E}">
        <p14:creationId xmlns:p14="http://schemas.microsoft.com/office/powerpoint/2010/main" val="9795378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36</a:t>
            </a:fld>
            <a:endParaRPr lang="en-US"/>
          </a:p>
        </p:txBody>
      </p:sp>
    </p:spTree>
    <p:extLst>
      <p:ext uri="{BB962C8B-B14F-4D97-AF65-F5344CB8AC3E}">
        <p14:creationId xmlns:p14="http://schemas.microsoft.com/office/powerpoint/2010/main" val="417574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10</a:t>
            </a:fld>
            <a:endParaRPr lang="en-US"/>
          </a:p>
        </p:txBody>
      </p:sp>
    </p:spTree>
    <p:extLst>
      <p:ext uri="{BB962C8B-B14F-4D97-AF65-F5344CB8AC3E}">
        <p14:creationId xmlns:p14="http://schemas.microsoft.com/office/powerpoint/2010/main" val="36522287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37</a:t>
            </a:fld>
            <a:endParaRPr lang="en-US"/>
          </a:p>
        </p:txBody>
      </p:sp>
    </p:spTree>
    <p:extLst>
      <p:ext uri="{BB962C8B-B14F-4D97-AF65-F5344CB8AC3E}">
        <p14:creationId xmlns:p14="http://schemas.microsoft.com/office/powerpoint/2010/main" val="6084526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265F5A-F140-4307-A16E-5BD6388CC9B3}" type="slidenum">
              <a:rPr lang="en-US"/>
              <a:t>38</a:t>
            </a:fld>
            <a:endParaRPr lang="en-US"/>
          </a:p>
        </p:txBody>
      </p:sp>
    </p:spTree>
    <p:extLst>
      <p:ext uri="{BB962C8B-B14F-4D97-AF65-F5344CB8AC3E}">
        <p14:creationId xmlns:p14="http://schemas.microsoft.com/office/powerpoint/2010/main" val="33426695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40</a:t>
            </a:fld>
            <a:endParaRPr lang="en-US"/>
          </a:p>
        </p:txBody>
      </p:sp>
    </p:spTree>
    <p:extLst>
      <p:ext uri="{BB962C8B-B14F-4D97-AF65-F5344CB8AC3E}">
        <p14:creationId xmlns:p14="http://schemas.microsoft.com/office/powerpoint/2010/main" val="29480011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265F5A-F140-4307-A16E-5BD6388CC9B3}" type="slidenum">
              <a:rPr lang="en-US" smtClean="0"/>
              <a:t>44</a:t>
            </a:fld>
            <a:endParaRPr lang="en-US"/>
          </a:p>
        </p:txBody>
      </p:sp>
    </p:spTree>
    <p:extLst>
      <p:ext uri="{BB962C8B-B14F-4D97-AF65-F5344CB8AC3E}">
        <p14:creationId xmlns:p14="http://schemas.microsoft.com/office/powerpoint/2010/main" val="5810547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50</a:t>
            </a:fld>
            <a:endParaRPr lang="en-US"/>
          </a:p>
        </p:txBody>
      </p:sp>
    </p:spTree>
    <p:extLst>
      <p:ext uri="{BB962C8B-B14F-4D97-AF65-F5344CB8AC3E}">
        <p14:creationId xmlns:p14="http://schemas.microsoft.com/office/powerpoint/2010/main" val="42376503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51</a:t>
            </a:fld>
            <a:endParaRPr lang="en-US"/>
          </a:p>
        </p:txBody>
      </p:sp>
    </p:spTree>
    <p:extLst>
      <p:ext uri="{BB962C8B-B14F-4D97-AF65-F5344CB8AC3E}">
        <p14:creationId xmlns:p14="http://schemas.microsoft.com/office/powerpoint/2010/main" val="6745499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52</a:t>
            </a:fld>
            <a:endParaRPr lang="en-US"/>
          </a:p>
        </p:txBody>
      </p:sp>
    </p:spTree>
    <p:extLst>
      <p:ext uri="{BB962C8B-B14F-4D97-AF65-F5344CB8AC3E}">
        <p14:creationId xmlns:p14="http://schemas.microsoft.com/office/powerpoint/2010/main" val="14331312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265F5A-F140-4307-A16E-5BD6388CC9B3}" type="slidenum">
              <a:rPr lang="en-US"/>
              <a:t>54</a:t>
            </a:fld>
            <a:endParaRPr lang="en-US"/>
          </a:p>
        </p:txBody>
      </p:sp>
    </p:spTree>
    <p:extLst>
      <p:ext uri="{BB962C8B-B14F-4D97-AF65-F5344CB8AC3E}">
        <p14:creationId xmlns:p14="http://schemas.microsoft.com/office/powerpoint/2010/main" val="31003434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55</a:t>
            </a:fld>
            <a:endParaRPr lang="en-US"/>
          </a:p>
        </p:txBody>
      </p:sp>
    </p:spTree>
    <p:extLst>
      <p:ext uri="{BB962C8B-B14F-4D97-AF65-F5344CB8AC3E}">
        <p14:creationId xmlns:p14="http://schemas.microsoft.com/office/powerpoint/2010/main" val="41085674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265F5A-F140-4307-A16E-5BD6388CC9B3}" type="slidenum">
              <a:rPr lang="en-US"/>
              <a:t>56</a:t>
            </a:fld>
            <a:endParaRPr lang="en-US"/>
          </a:p>
        </p:txBody>
      </p:sp>
    </p:spTree>
    <p:extLst>
      <p:ext uri="{BB962C8B-B14F-4D97-AF65-F5344CB8AC3E}">
        <p14:creationId xmlns:p14="http://schemas.microsoft.com/office/powerpoint/2010/main" val="3137607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11</a:t>
            </a:fld>
            <a:endParaRPr lang="en-US"/>
          </a:p>
        </p:txBody>
      </p:sp>
    </p:spTree>
    <p:extLst>
      <p:ext uri="{BB962C8B-B14F-4D97-AF65-F5344CB8AC3E}">
        <p14:creationId xmlns:p14="http://schemas.microsoft.com/office/powerpoint/2010/main" val="22350515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B36D548-F947-4CF2-AB64-999E09554743}" type="slidenum">
              <a:rPr lang="en-US" smtClean="0"/>
              <a:t>58</a:t>
            </a:fld>
            <a:endParaRPr lang="en-US"/>
          </a:p>
        </p:txBody>
      </p:sp>
    </p:spTree>
    <p:extLst>
      <p:ext uri="{BB962C8B-B14F-4D97-AF65-F5344CB8AC3E}">
        <p14:creationId xmlns:p14="http://schemas.microsoft.com/office/powerpoint/2010/main" val="4249802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1EA1CA-EE82-4C90-B377-A385590F99A2}" type="slidenum">
              <a:rPr lang="en-US" smtClean="0">
                <a:solidFill>
                  <a:prstClr val="black"/>
                </a:solidFill>
              </a:rPr>
              <a:pPr/>
              <a:t>59</a:t>
            </a:fld>
            <a:endParaRPr lang="en-US">
              <a:solidFill>
                <a:prstClr val="black"/>
              </a:solidFill>
            </a:endParaRPr>
          </a:p>
        </p:txBody>
      </p:sp>
    </p:spTree>
    <p:extLst>
      <p:ext uri="{BB962C8B-B14F-4D97-AF65-F5344CB8AC3E}">
        <p14:creationId xmlns:p14="http://schemas.microsoft.com/office/powerpoint/2010/main" val="10064743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265F5A-F140-4307-A16E-5BD6388CC9B3}" type="slidenum">
              <a:rPr lang="en-US"/>
              <a:t>60</a:t>
            </a:fld>
            <a:endParaRPr lang="en-US"/>
          </a:p>
        </p:txBody>
      </p:sp>
    </p:spTree>
    <p:extLst>
      <p:ext uri="{BB962C8B-B14F-4D97-AF65-F5344CB8AC3E}">
        <p14:creationId xmlns:p14="http://schemas.microsoft.com/office/powerpoint/2010/main" val="42467220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61</a:t>
            </a:fld>
            <a:endParaRPr lang="en-US"/>
          </a:p>
        </p:txBody>
      </p:sp>
    </p:spTree>
    <p:extLst>
      <p:ext uri="{BB962C8B-B14F-4D97-AF65-F5344CB8AC3E}">
        <p14:creationId xmlns:p14="http://schemas.microsoft.com/office/powerpoint/2010/main" val="23175337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66</a:t>
            </a:fld>
            <a:endParaRPr lang="en-US"/>
          </a:p>
        </p:txBody>
      </p:sp>
    </p:spTree>
    <p:extLst>
      <p:ext uri="{BB962C8B-B14F-4D97-AF65-F5344CB8AC3E}">
        <p14:creationId xmlns:p14="http://schemas.microsoft.com/office/powerpoint/2010/main" val="18552120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67</a:t>
            </a:fld>
            <a:endParaRPr lang="en-US"/>
          </a:p>
        </p:txBody>
      </p:sp>
    </p:spTree>
    <p:extLst>
      <p:ext uri="{BB962C8B-B14F-4D97-AF65-F5344CB8AC3E}">
        <p14:creationId xmlns:p14="http://schemas.microsoft.com/office/powerpoint/2010/main" val="39956211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68</a:t>
            </a:fld>
            <a:endParaRPr lang="en-US"/>
          </a:p>
        </p:txBody>
      </p:sp>
    </p:spTree>
    <p:extLst>
      <p:ext uri="{BB962C8B-B14F-4D97-AF65-F5344CB8AC3E}">
        <p14:creationId xmlns:p14="http://schemas.microsoft.com/office/powerpoint/2010/main" val="11997306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69</a:t>
            </a:fld>
            <a:endParaRPr lang="en-US"/>
          </a:p>
        </p:txBody>
      </p:sp>
    </p:spTree>
    <p:extLst>
      <p:ext uri="{BB962C8B-B14F-4D97-AF65-F5344CB8AC3E}">
        <p14:creationId xmlns:p14="http://schemas.microsoft.com/office/powerpoint/2010/main" val="35289664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74</a:t>
            </a:fld>
            <a:endParaRPr lang="en-US"/>
          </a:p>
        </p:txBody>
      </p:sp>
    </p:spTree>
    <p:extLst>
      <p:ext uri="{BB962C8B-B14F-4D97-AF65-F5344CB8AC3E}">
        <p14:creationId xmlns:p14="http://schemas.microsoft.com/office/powerpoint/2010/main" val="613421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265F5A-F140-4307-A16E-5BD6388CC9B3}" type="slidenum">
              <a:rPr lang="en-US"/>
              <a:t>12</a:t>
            </a:fld>
            <a:endParaRPr lang="en-US"/>
          </a:p>
        </p:txBody>
      </p:sp>
    </p:spTree>
    <p:extLst>
      <p:ext uri="{BB962C8B-B14F-4D97-AF65-F5344CB8AC3E}">
        <p14:creationId xmlns:p14="http://schemas.microsoft.com/office/powerpoint/2010/main" val="1269261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13</a:t>
            </a:fld>
            <a:endParaRPr lang="en-US"/>
          </a:p>
        </p:txBody>
      </p:sp>
    </p:spTree>
    <p:extLst>
      <p:ext uri="{BB962C8B-B14F-4D97-AF65-F5344CB8AC3E}">
        <p14:creationId xmlns:p14="http://schemas.microsoft.com/office/powerpoint/2010/main" val="878249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14</a:t>
            </a:fld>
            <a:endParaRPr lang="en-US"/>
          </a:p>
        </p:txBody>
      </p:sp>
    </p:spTree>
    <p:extLst>
      <p:ext uri="{BB962C8B-B14F-4D97-AF65-F5344CB8AC3E}">
        <p14:creationId xmlns:p14="http://schemas.microsoft.com/office/powerpoint/2010/main" val="2386228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265F5A-F140-4307-A16E-5BD6388CC9B3}" type="slidenum">
              <a:rPr lang="en-US" smtClean="0"/>
              <a:t>15</a:t>
            </a:fld>
            <a:endParaRPr lang="en-US"/>
          </a:p>
        </p:txBody>
      </p:sp>
    </p:spTree>
    <p:extLst>
      <p:ext uri="{BB962C8B-B14F-4D97-AF65-F5344CB8AC3E}">
        <p14:creationId xmlns:p14="http://schemas.microsoft.com/office/powerpoint/2010/main" val="16409861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6265F5A-F140-4307-A16E-5BD6388CC9B3}" type="slidenum">
              <a:rPr lang="en-US"/>
              <a:t>16</a:t>
            </a:fld>
            <a:endParaRPr lang="en-US"/>
          </a:p>
        </p:txBody>
      </p:sp>
    </p:spTree>
    <p:extLst>
      <p:ext uri="{BB962C8B-B14F-4D97-AF65-F5344CB8AC3E}">
        <p14:creationId xmlns:p14="http://schemas.microsoft.com/office/powerpoint/2010/main" val="2895015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265F5A-F140-4307-A16E-5BD6388CC9B3}" type="slidenum">
              <a:rPr lang="en-US"/>
              <a:t>17</a:t>
            </a:fld>
            <a:endParaRPr lang="en-US"/>
          </a:p>
        </p:txBody>
      </p:sp>
    </p:spTree>
    <p:extLst>
      <p:ext uri="{BB962C8B-B14F-4D97-AF65-F5344CB8AC3E}">
        <p14:creationId xmlns:p14="http://schemas.microsoft.com/office/powerpoint/2010/main" val="2903033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64B901-1CF0-4089-B855-82EBEAEFA6BF}" type="datetime1">
              <a:rPr lang="en-US" smtClean="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TextBox 6"/>
          <p:cNvSpPr txBox="1"/>
          <p:nvPr userDrawn="1"/>
        </p:nvSpPr>
        <p:spPr>
          <a:xfrm>
            <a:off x="6750518" y="6497053"/>
            <a:ext cx="184731" cy="369332"/>
          </a:xfrm>
          <a:prstGeom prst="rect">
            <a:avLst/>
          </a:prstGeom>
          <a:noFill/>
        </p:spPr>
        <p:txBody>
          <a:bodyPr wrap="none" rtlCol="0">
            <a:spAutoFit/>
          </a:bodyPr>
          <a:lstStyle/>
          <a:p>
            <a:endParaRPr lang="en-US" sz="1800" dirty="0"/>
          </a:p>
        </p:txBody>
      </p:sp>
      <p:sp>
        <p:nvSpPr>
          <p:cNvPr id="8" name="TextBox 7"/>
          <p:cNvSpPr txBox="1"/>
          <p:nvPr userDrawn="1"/>
        </p:nvSpPr>
        <p:spPr>
          <a:xfrm>
            <a:off x="6044666" y="6602931"/>
            <a:ext cx="184731" cy="369332"/>
          </a:xfrm>
          <a:prstGeom prst="rect">
            <a:avLst/>
          </a:prstGeom>
          <a:noFill/>
        </p:spPr>
        <p:txBody>
          <a:bodyPr wrap="none" rtlCol="0">
            <a:spAutoFit/>
          </a:bodyPr>
          <a:lstStyle/>
          <a:p>
            <a:endParaRPr lang="en-US" sz="1800" dirty="0"/>
          </a:p>
        </p:txBody>
      </p:sp>
    </p:spTree>
    <p:extLst>
      <p:ext uri="{BB962C8B-B14F-4D97-AF65-F5344CB8AC3E}">
        <p14:creationId xmlns:p14="http://schemas.microsoft.com/office/powerpoint/2010/main" val="11529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AFA84D-FD39-46AC-BD48-50547F2F6A40}" type="datetime1">
              <a:rPr lang="en-US" smtClean="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59007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4AAD7C-AD0E-494D-B24D-4751D30D7E52}" type="datetime1">
              <a:rPr lang="en-US" smtClean="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77184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6" name="Rectangle 2"/>
          <p:cNvSpPr>
            <a:spLocks noChangeArrowheads="1"/>
          </p:cNvSpPr>
          <p:nvPr userDrawn="1"/>
        </p:nvSpPr>
        <p:spPr bwMode="auto">
          <a:xfrm>
            <a:off x="0" y="0"/>
            <a:ext cx="12192000" cy="381000"/>
          </a:xfrm>
          <a:prstGeom prst="rect">
            <a:avLst/>
          </a:prstGeom>
          <a:solidFill>
            <a:srgbClr val="FFD457"/>
          </a:solidFill>
          <a:ln w="9525">
            <a:noFill/>
            <a:miter lim="800000"/>
            <a:headEnd/>
            <a:tailEnd/>
          </a:ln>
        </p:spPr>
        <p:txBody>
          <a:bodyPr wrap="none" anchor="ctr"/>
          <a:lstStyle/>
          <a:p>
            <a:pPr algn="ctr">
              <a:defRPr/>
            </a:pPr>
            <a:endParaRPr lang="en-US" sz="1800">
              <a:solidFill>
                <a:prstClr val="white"/>
              </a:solidFill>
            </a:endParaRPr>
          </a:p>
        </p:txBody>
      </p:sp>
      <p:sp>
        <p:nvSpPr>
          <p:cNvPr id="2" name="Title 1"/>
          <p:cNvSpPr>
            <a:spLocks noGrp="1"/>
          </p:cNvSpPr>
          <p:nvPr>
            <p:ph type="title"/>
          </p:nvPr>
        </p:nvSpPr>
        <p:spPr>
          <a:xfrm>
            <a:off x="609600" y="609600"/>
            <a:ext cx="10972800" cy="1066800"/>
          </a:xfrm>
        </p:spPr>
        <p:txBody>
          <a:bodyPr>
            <a:normAutofit/>
          </a:bodyPr>
          <a:lstStyle>
            <a:lvl1pPr>
              <a:defRPr sz="4000">
                <a:latin typeface="+mj-lt"/>
              </a:defRPr>
            </a:lvl1pPr>
          </a:lstStyle>
          <a:p>
            <a:r>
              <a:rPr lang="en-US"/>
              <a:t>Click to edit Master title style</a:t>
            </a:r>
          </a:p>
        </p:txBody>
      </p:sp>
      <p:sp>
        <p:nvSpPr>
          <p:cNvPr id="3" name="Content Placeholder 2"/>
          <p:cNvSpPr>
            <a:spLocks noGrp="1"/>
          </p:cNvSpPr>
          <p:nvPr>
            <p:ph idx="1"/>
          </p:nvPr>
        </p:nvSpPr>
        <p:spPr>
          <a:xfrm>
            <a:off x="1016000" y="1676401"/>
            <a:ext cx="10160000" cy="4449763"/>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13"/>
          <p:cNvSpPr>
            <a:spLocks noGrp="1"/>
          </p:cNvSpPr>
          <p:nvPr>
            <p:ph type="body" sz="quarter" idx="10"/>
          </p:nvPr>
        </p:nvSpPr>
        <p:spPr>
          <a:xfrm>
            <a:off x="609600" y="6248400"/>
            <a:ext cx="6604000" cy="228600"/>
          </a:xfrm>
        </p:spPr>
        <p:txBody>
          <a:bodyPr/>
          <a:lstStyle>
            <a:lvl1pPr>
              <a:buNone/>
              <a:defRPr sz="1100">
                <a:latin typeface="+mn-lt"/>
              </a:defRPr>
            </a:lvl1pPr>
          </a:lstStyle>
          <a:p>
            <a:pPr lvl="0"/>
            <a:r>
              <a:rPr lang="en-US"/>
              <a:t>Click to edit Master text styles</a:t>
            </a:r>
          </a:p>
        </p:txBody>
      </p:sp>
      <p:sp>
        <p:nvSpPr>
          <p:cNvPr id="7" name="Slide Number Placeholder 5"/>
          <p:cNvSpPr>
            <a:spLocks noGrp="1"/>
          </p:cNvSpPr>
          <p:nvPr>
            <p:ph type="sldNum" sz="quarter" idx="12"/>
          </p:nvPr>
        </p:nvSpPr>
        <p:spPr>
          <a:xfrm>
            <a:off x="8610600" y="6356352"/>
            <a:ext cx="2743200" cy="365125"/>
          </a:xfrm>
        </p:spPr>
        <p:txBody>
          <a:bodyPr/>
          <a:lstStyle/>
          <a:p>
            <a:fld id="{5B259CC6-7B72-4137-928D-D85C24DCBB66}" type="slidenum">
              <a:rPr lang="en-US" smtClean="0"/>
              <a:t>‹#›</a:t>
            </a:fld>
            <a:endParaRPr lang="en-US"/>
          </a:p>
        </p:txBody>
      </p:sp>
    </p:spTree>
    <p:extLst>
      <p:ext uri="{BB962C8B-B14F-4D97-AF65-F5344CB8AC3E}">
        <p14:creationId xmlns:p14="http://schemas.microsoft.com/office/powerpoint/2010/main" val="2993299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6" name="Rectangle 2"/>
          <p:cNvSpPr>
            <a:spLocks noChangeArrowheads="1"/>
          </p:cNvSpPr>
          <p:nvPr userDrawn="1"/>
        </p:nvSpPr>
        <p:spPr bwMode="auto">
          <a:xfrm>
            <a:off x="0" y="0"/>
            <a:ext cx="12192000" cy="381000"/>
          </a:xfrm>
          <a:prstGeom prst="rect">
            <a:avLst/>
          </a:prstGeom>
          <a:solidFill>
            <a:srgbClr val="FFD457"/>
          </a:solidFill>
          <a:ln w="9525">
            <a:noFill/>
            <a:miter lim="800000"/>
            <a:headEnd/>
            <a:tailEnd/>
          </a:ln>
        </p:spPr>
        <p:txBody>
          <a:bodyPr wrap="none" anchor="ctr"/>
          <a:lstStyle/>
          <a:p>
            <a:pPr algn="ctr">
              <a:defRPr/>
            </a:pPr>
            <a:endParaRPr lang="en-US" sz="1800">
              <a:solidFill>
                <a:prstClr val="white"/>
              </a:solidFill>
            </a:endParaRPr>
          </a:p>
        </p:txBody>
      </p:sp>
      <p:sp>
        <p:nvSpPr>
          <p:cNvPr id="2" name="Title 1"/>
          <p:cNvSpPr>
            <a:spLocks noGrp="1"/>
          </p:cNvSpPr>
          <p:nvPr>
            <p:ph type="title"/>
          </p:nvPr>
        </p:nvSpPr>
        <p:spPr>
          <a:xfrm>
            <a:off x="609600" y="609600"/>
            <a:ext cx="10972800" cy="1066800"/>
          </a:xfrm>
        </p:spPr>
        <p:txBody>
          <a:bodyPr>
            <a:normAutofit/>
          </a:bodyPr>
          <a:lstStyle>
            <a:lvl1pPr>
              <a:defRPr sz="4000">
                <a:latin typeface="+mj-lt"/>
              </a:defRPr>
            </a:lvl1pPr>
          </a:lstStyle>
          <a:p>
            <a:r>
              <a:rPr lang="en-US"/>
              <a:t>Click to edit Master title style</a:t>
            </a:r>
          </a:p>
        </p:txBody>
      </p:sp>
      <p:sp>
        <p:nvSpPr>
          <p:cNvPr id="3" name="Content Placeholder 2"/>
          <p:cNvSpPr>
            <a:spLocks noGrp="1"/>
          </p:cNvSpPr>
          <p:nvPr>
            <p:ph idx="1"/>
          </p:nvPr>
        </p:nvSpPr>
        <p:spPr>
          <a:xfrm>
            <a:off x="1016000" y="1676401"/>
            <a:ext cx="10160000" cy="4449763"/>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13"/>
          <p:cNvSpPr>
            <a:spLocks noGrp="1"/>
          </p:cNvSpPr>
          <p:nvPr>
            <p:ph type="body" sz="quarter" idx="10"/>
          </p:nvPr>
        </p:nvSpPr>
        <p:spPr>
          <a:xfrm>
            <a:off x="609600" y="6248400"/>
            <a:ext cx="6604000" cy="228600"/>
          </a:xfrm>
        </p:spPr>
        <p:txBody>
          <a:bodyPr/>
          <a:lstStyle>
            <a:lvl1pPr>
              <a:buNone/>
              <a:defRPr sz="1100">
                <a:latin typeface="+mn-lt"/>
              </a:defRPr>
            </a:lvl1pPr>
          </a:lstStyle>
          <a:p>
            <a:pPr lvl="0"/>
            <a:r>
              <a:rPr lang="en-US"/>
              <a:t>Click to edit Master text styles</a:t>
            </a:r>
          </a:p>
        </p:txBody>
      </p:sp>
      <p:sp>
        <p:nvSpPr>
          <p:cNvPr id="7" name="Slide Number Placeholder 5"/>
          <p:cNvSpPr>
            <a:spLocks noGrp="1"/>
          </p:cNvSpPr>
          <p:nvPr>
            <p:ph type="sldNum" sz="quarter" idx="12"/>
          </p:nvPr>
        </p:nvSpPr>
        <p:spPr>
          <a:xfrm>
            <a:off x="8610600" y="6356352"/>
            <a:ext cx="2743200" cy="365125"/>
          </a:xfrm>
        </p:spPr>
        <p:txBody>
          <a:bodyPr/>
          <a:lstStyle/>
          <a:p>
            <a:fld id="{5B259CC6-7B72-4137-928D-D85C24DCBB66}" type="slidenum">
              <a:rPr lang="en-US" smtClean="0"/>
              <a:t>‹#›</a:t>
            </a:fld>
            <a:endParaRPr lang="en-US"/>
          </a:p>
        </p:txBody>
      </p:sp>
    </p:spTree>
    <p:extLst>
      <p:ext uri="{BB962C8B-B14F-4D97-AF65-F5344CB8AC3E}">
        <p14:creationId xmlns:p14="http://schemas.microsoft.com/office/powerpoint/2010/main" val="3513969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6" name="Rectangle 2"/>
          <p:cNvSpPr>
            <a:spLocks noChangeArrowheads="1"/>
          </p:cNvSpPr>
          <p:nvPr userDrawn="1"/>
        </p:nvSpPr>
        <p:spPr bwMode="auto">
          <a:xfrm>
            <a:off x="0" y="0"/>
            <a:ext cx="12192000" cy="381000"/>
          </a:xfrm>
          <a:prstGeom prst="rect">
            <a:avLst/>
          </a:prstGeom>
          <a:solidFill>
            <a:srgbClr val="FFD457"/>
          </a:solidFill>
          <a:ln w="9525">
            <a:noFill/>
            <a:miter lim="800000"/>
            <a:headEnd/>
            <a:tailEnd/>
          </a:ln>
        </p:spPr>
        <p:txBody>
          <a:bodyPr wrap="none" anchor="ctr"/>
          <a:lstStyle/>
          <a:p>
            <a:pPr algn="ctr">
              <a:defRPr/>
            </a:pPr>
            <a:endParaRPr lang="en-US" sz="1800">
              <a:solidFill>
                <a:prstClr val="white"/>
              </a:solidFill>
            </a:endParaRPr>
          </a:p>
        </p:txBody>
      </p:sp>
      <p:sp>
        <p:nvSpPr>
          <p:cNvPr id="2" name="Title 1"/>
          <p:cNvSpPr>
            <a:spLocks noGrp="1"/>
          </p:cNvSpPr>
          <p:nvPr>
            <p:ph type="title"/>
          </p:nvPr>
        </p:nvSpPr>
        <p:spPr>
          <a:xfrm>
            <a:off x="609600" y="609600"/>
            <a:ext cx="10972800" cy="1066800"/>
          </a:xfrm>
        </p:spPr>
        <p:txBody>
          <a:bodyPr>
            <a:normAutofit/>
          </a:bodyPr>
          <a:lstStyle>
            <a:lvl1pPr>
              <a:defRPr sz="4000">
                <a:latin typeface="+mj-lt"/>
              </a:defRPr>
            </a:lvl1pPr>
          </a:lstStyle>
          <a:p>
            <a:r>
              <a:rPr lang="en-US"/>
              <a:t>Click to edit Master title style</a:t>
            </a:r>
          </a:p>
        </p:txBody>
      </p:sp>
      <p:sp>
        <p:nvSpPr>
          <p:cNvPr id="3" name="Content Placeholder 2"/>
          <p:cNvSpPr>
            <a:spLocks noGrp="1"/>
          </p:cNvSpPr>
          <p:nvPr>
            <p:ph idx="1"/>
          </p:nvPr>
        </p:nvSpPr>
        <p:spPr>
          <a:xfrm>
            <a:off x="1016000" y="1676401"/>
            <a:ext cx="10160000" cy="4449763"/>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13"/>
          <p:cNvSpPr>
            <a:spLocks noGrp="1"/>
          </p:cNvSpPr>
          <p:nvPr>
            <p:ph type="body" sz="quarter" idx="10"/>
          </p:nvPr>
        </p:nvSpPr>
        <p:spPr>
          <a:xfrm>
            <a:off x="609600" y="6248400"/>
            <a:ext cx="6604000" cy="228600"/>
          </a:xfrm>
        </p:spPr>
        <p:txBody>
          <a:bodyPr/>
          <a:lstStyle>
            <a:lvl1pPr>
              <a:buNone/>
              <a:defRPr sz="1100">
                <a:latin typeface="+mn-lt"/>
              </a:defRPr>
            </a:lvl1pPr>
          </a:lstStyle>
          <a:p>
            <a:pPr lvl="0"/>
            <a:r>
              <a:rPr lang="en-US"/>
              <a:t>Click to edit Master text styles</a:t>
            </a:r>
          </a:p>
        </p:txBody>
      </p:sp>
      <p:sp>
        <p:nvSpPr>
          <p:cNvPr id="7" name="Slide Number Placeholder 5"/>
          <p:cNvSpPr>
            <a:spLocks noGrp="1"/>
          </p:cNvSpPr>
          <p:nvPr>
            <p:ph type="sldNum" sz="quarter" idx="12"/>
          </p:nvPr>
        </p:nvSpPr>
        <p:spPr>
          <a:xfrm>
            <a:off x="8610600" y="6356352"/>
            <a:ext cx="2743200" cy="365125"/>
          </a:xfrm>
        </p:spPr>
        <p:txBody>
          <a:bodyPr/>
          <a:lstStyle/>
          <a:p>
            <a:fld id="{5B259CC6-7B72-4137-928D-D85C24DCBB66}" type="slidenum">
              <a:rPr lang="en-US" smtClean="0"/>
              <a:t>‹#›</a:t>
            </a:fld>
            <a:endParaRPr lang="en-US"/>
          </a:p>
        </p:txBody>
      </p:sp>
    </p:spTree>
    <p:extLst>
      <p:ext uri="{BB962C8B-B14F-4D97-AF65-F5344CB8AC3E}">
        <p14:creationId xmlns:p14="http://schemas.microsoft.com/office/powerpoint/2010/main" val="238502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6" name="Rectangle 2"/>
          <p:cNvSpPr>
            <a:spLocks noChangeArrowheads="1"/>
          </p:cNvSpPr>
          <p:nvPr userDrawn="1"/>
        </p:nvSpPr>
        <p:spPr bwMode="auto">
          <a:xfrm>
            <a:off x="0" y="0"/>
            <a:ext cx="12192000" cy="381000"/>
          </a:xfrm>
          <a:prstGeom prst="rect">
            <a:avLst/>
          </a:prstGeom>
          <a:solidFill>
            <a:srgbClr val="FFD457"/>
          </a:solidFill>
          <a:ln w="9525">
            <a:noFill/>
            <a:miter lim="800000"/>
            <a:headEnd/>
            <a:tailEnd/>
          </a:ln>
        </p:spPr>
        <p:txBody>
          <a:bodyPr wrap="none" anchor="ctr"/>
          <a:lstStyle/>
          <a:p>
            <a:pPr algn="ctr">
              <a:defRPr/>
            </a:pPr>
            <a:endParaRPr lang="en-US" sz="1800">
              <a:solidFill>
                <a:prstClr val="white"/>
              </a:solidFill>
            </a:endParaRPr>
          </a:p>
        </p:txBody>
      </p:sp>
      <p:sp>
        <p:nvSpPr>
          <p:cNvPr id="2" name="Title 1"/>
          <p:cNvSpPr>
            <a:spLocks noGrp="1"/>
          </p:cNvSpPr>
          <p:nvPr>
            <p:ph type="title"/>
          </p:nvPr>
        </p:nvSpPr>
        <p:spPr>
          <a:xfrm>
            <a:off x="609600" y="609600"/>
            <a:ext cx="10972800" cy="1066800"/>
          </a:xfrm>
        </p:spPr>
        <p:txBody>
          <a:bodyPr>
            <a:normAutofit/>
          </a:bodyPr>
          <a:lstStyle>
            <a:lvl1pPr>
              <a:defRPr sz="4000">
                <a:latin typeface="+mj-lt"/>
              </a:defRPr>
            </a:lvl1pPr>
          </a:lstStyle>
          <a:p>
            <a:r>
              <a:rPr lang="en-US"/>
              <a:t>Click to edit Master title style</a:t>
            </a:r>
          </a:p>
        </p:txBody>
      </p:sp>
      <p:sp>
        <p:nvSpPr>
          <p:cNvPr id="3" name="Content Placeholder 2"/>
          <p:cNvSpPr>
            <a:spLocks noGrp="1"/>
          </p:cNvSpPr>
          <p:nvPr>
            <p:ph idx="1"/>
          </p:nvPr>
        </p:nvSpPr>
        <p:spPr>
          <a:xfrm>
            <a:off x="1016000" y="1676401"/>
            <a:ext cx="10160000" cy="4449763"/>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13"/>
          <p:cNvSpPr>
            <a:spLocks noGrp="1"/>
          </p:cNvSpPr>
          <p:nvPr>
            <p:ph type="body" sz="quarter" idx="10"/>
          </p:nvPr>
        </p:nvSpPr>
        <p:spPr>
          <a:xfrm>
            <a:off x="609600" y="6248400"/>
            <a:ext cx="6604000" cy="228600"/>
          </a:xfrm>
        </p:spPr>
        <p:txBody>
          <a:bodyPr/>
          <a:lstStyle>
            <a:lvl1pPr>
              <a:buNone/>
              <a:defRPr sz="1100">
                <a:latin typeface="+mn-lt"/>
              </a:defRPr>
            </a:lvl1pPr>
          </a:lstStyle>
          <a:p>
            <a:pPr lvl="0"/>
            <a:r>
              <a:rPr lang="en-US"/>
              <a:t>Click to edit Master text styles</a:t>
            </a:r>
          </a:p>
        </p:txBody>
      </p:sp>
      <p:sp>
        <p:nvSpPr>
          <p:cNvPr id="7" name="Slide Number Placeholder 5"/>
          <p:cNvSpPr>
            <a:spLocks noGrp="1"/>
          </p:cNvSpPr>
          <p:nvPr>
            <p:ph type="sldNum" sz="quarter" idx="12"/>
          </p:nvPr>
        </p:nvSpPr>
        <p:spPr>
          <a:xfrm>
            <a:off x="8610600" y="6356352"/>
            <a:ext cx="2743200" cy="365125"/>
          </a:xfrm>
        </p:spPr>
        <p:txBody>
          <a:bodyPr/>
          <a:lstStyle/>
          <a:p>
            <a:fld id="{5B259CC6-7B72-4137-928D-D85C24DCBB66}" type="slidenum">
              <a:rPr lang="en-US" smtClean="0"/>
              <a:t>‹#›</a:t>
            </a:fld>
            <a:endParaRPr lang="en-US"/>
          </a:p>
        </p:txBody>
      </p:sp>
    </p:spTree>
    <p:extLst>
      <p:ext uri="{BB962C8B-B14F-4D97-AF65-F5344CB8AC3E}">
        <p14:creationId xmlns:p14="http://schemas.microsoft.com/office/powerpoint/2010/main" val="2984478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9501EE-6CBF-4D90-AD2D-A67172B9DA94}" type="datetime1">
              <a:rPr lang="en-US" smtClean="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09753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48929F-4F8C-419F-AD6C-F030E59A5505}" type="datetime1">
              <a:rPr lang="en-US" smtClean="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09344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B872D7-2067-4537-BF43-4703290CDC52}" type="datetime1">
              <a:rPr lang="en-US" smtClean="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7332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BBAABE-0EA2-4855-A1F6-61455734AF57}" type="datetime1">
              <a:rPr lang="en-US" smtClean="0"/>
              <a:t>11/4/2016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6914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E1A1CB2-4BFE-4BDC-8EE3-2427C6D79A88}" type="datetime1">
              <a:rPr lang="en-US" smtClean="0"/>
              <a:t>11/4/2016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66195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D5C4A-7E3F-4542-A996-BB256D63D85B}" type="datetime1">
              <a:rPr lang="en-US" smtClean="0"/>
              <a:t>11/4/2016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32658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6BC25-1951-4DFC-8D1D-8226EFE8C437}" type="datetime1">
              <a:rPr lang="en-US" smtClean="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15173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7AF841-F85B-41A4-A7BE-6402D2F24BD6}" type="datetime1">
              <a:rPr lang="en-US" smtClean="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35067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EC4F86-3503-4001-89DC-4AB79D0892BE}" type="datetime1">
              <a:rPr lang="en-US" smtClean="0"/>
              <a:t>11/4/2016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p:cNvSpPr/>
          <p:nvPr userDrawn="1"/>
        </p:nvSpPr>
        <p:spPr>
          <a:xfrm>
            <a:off x="0" y="6356352"/>
            <a:ext cx="12192000" cy="501649"/>
          </a:xfrm>
          <a:prstGeom prst="rect">
            <a:avLst/>
          </a:prstGeom>
          <a:solidFill>
            <a:srgbClr val="63B2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63B2B8"/>
              </a:solidFill>
            </a:endParaRPr>
          </a:p>
        </p:txBody>
      </p:sp>
      <p:sp>
        <p:nvSpPr>
          <p:cNvPr id="8" name="Rectangle 7"/>
          <p:cNvSpPr/>
          <p:nvPr userDrawn="1"/>
        </p:nvSpPr>
        <p:spPr>
          <a:xfrm>
            <a:off x="0" y="-2187"/>
            <a:ext cx="12192000" cy="367314"/>
          </a:xfrm>
          <a:prstGeom prst="rect">
            <a:avLst/>
          </a:prstGeom>
          <a:solidFill>
            <a:srgbClr val="C83C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TextBox 8"/>
          <p:cNvSpPr txBox="1"/>
          <p:nvPr userDrawn="1"/>
        </p:nvSpPr>
        <p:spPr>
          <a:xfrm>
            <a:off x="4389120" y="6437377"/>
            <a:ext cx="7668768" cy="307777"/>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Calibri" charset="0"/>
                <a:ea typeface="Calibri" charset="0"/>
                <a:cs typeface="Calibri" charset="0"/>
              </a:rPr>
              <a:t>ESSA</a:t>
            </a:r>
            <a:r>
              <a:rPr lang="en-US" sz="1400" b="1" baseline="0" dirty="0" smtClean="0">
                <a:solidFill>
                  <a:schemeClr val="bg1"/>
                </a:solidFill>
                <a:latin typeface="Calibri" charset="0"/>
                <a:ea typeface="Calibri" charset="0"/>
                <a:cs typeface="Calibri" charset="0"/>
              </a:rPr>
              <a:t> Boot Camp </a:t>
            </a:r>
            <a:r>
              <a:rPr lang="en-US" sz="1400" b="0" baseline="0" dirty="0" smtClean="0">
                <a:solidFill>
                  <a:schemeClr val="bg1"/>
                </a:solidFill>
                <a:latin typeface="Calibri" charset="0"/>
                <a:ea typeface="Calibri" charset="0"/>
                <a:cs typeface="Calibri" charset="0"/>
              </a:rPr>
              <a:t>| October 2016 </a:t>
            </a:r>
            <a:endParaRPr lang="en-US" sz="1400" b="0" dirty="0">
              <a:solidFill>
                <a:schemeClr val="bg1"/>
              </a:solidFill>
              <a:latin typeface="Calibri" charset="0"/>
              <a:ea typeface="Calibri" charset="0"/>
              <a:cs typeface="Calibri" charset="0"/>
            </a:endParaRPr>
          </a:p>
        </p:txBody>
      </p:sp>
    </p:spTree>
    <p:extLst>
      <p:ext uri="{BB962C8B-B14F-4D97-AF65-F5344CB8AC3E}">
        <p14:creationId xmlns:p14="http://schemas.microsoft.com/office/powerpoint/2010/main" val="3687540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8" r:id="rId12"/>
    <p:sldLayoutId id="2147483690" r:id="rId13"/>
    <p:sldLayoutId id="2147483691" r:id="rId14"/>
    <p:sldLayoutId id="2147483700" r:id="rId15"/>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50" Type="http://schemas.openxmlformats.org/officeDocument/2006/relationships/tags" Target="../tags/tag50.xml"/><Relationship Id="rId55" Type="http://schemas.openxmlformats.org/officeDocument/2006/relationships/tags" Target="../tags/tag55.xml"/><Relationship Id="rId63" Type="http://schemas.openxmlformats.org/officeDocument/2006/relationships/tags" Target="../tags/tag63.xml"/><Relationship Id="rId68" Type="http://schemas.openxmlformats.org/officeDocument/2006/relationships/tags" Target="../tags/tag68.xml"/><Relationship Id="rId7" Type="http://schemas.openxmlformats.org/officeDocument/2006/relationships/tags" Target="../tags/tag7.xml"/><Relationship Id="rId71" Type="http://schemas.openxmlformats.org/officeDocument/2006/relationships/slideLayout" Target="../slideLayouts/slideLayout2.xml"/><Relationship Id="rId2" Type="http://schemas.openxmlformats.org/officeDocument/2006/relationships/tags" Target="../tags/tag2.xml"/><Relationship Id="rId16" Type="http://schemas.openxmlformats.org/officeDocument/2006/relationships/tags" Target="../tags/tag16.xml"/><Relationship Id="rId29" Type="http://schemas.openxmlformats.org/officeDocument/2006/relationships/tags" Target="../tags/tag29.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8" Type="http://schemas.openxmlformats.org/officeDocument/2006/relationships/tags" Target="../tags/tag58.xml"/><Relationship Id="rId66" Type="http://schemas.openxmlformats.org/officeDocument/2006/relationships/tags" Target="../tags/tag66.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61" Type="http://schemas.openxmlformats.org/officeDocument/2006/relationships/tags" Target="../tags/tag61.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tags" Target="../tags/tag56.xml"/><Relationship Id="rId64" Type="http://schemas.openxmlformats.org/officeDocument/2006/relationships/tags" Target="../tags/tag64.xml"/><Relationship Id="rId69" Type="http://schemas.openxmlformats.org/officeDocument/2006/relationships/tags" Target="../tags/tag69.xml"/><Relationship Id="rId8" Type="http://schemas.openxmlformats.org/officeDocument/2006/relationships/tags" Target="../tags/tag8.xml"/><Relationship Id="rId51" Type="http://schemas.openxmlformats.org/officeDocument/2006/relationships/tags" Target="../tags/tag51.xml"/><Relationship Id="rId72" Type="http://schemas.openxmlformats.org/officeDocument/2006/relationships/notesSlide" Target="../notesSlides/notesSlide8.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67" Type="http://schemas.openxmlformats.org/officeDocument/2006/relationships/tags" Target="../tags/tag67.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70" Type="http://schemas.openxmlformats.org/officeDocument/2006/relationships/tags" Target="../tags/tag70.xml"/></Relationships>
</file>

<file path=ppt/slides/_rels/slide17.xml.rels><?xml version="1.0" encoding="UTF-8" standalone="yes"?>
<Relationships xmlns="http://schemas.openxmlformats.org/package/2006/relationships"><Relationship Id="rId13" Type="http://schemas.openxmlformats.org/officeDocument/2006/relationships/tags" Target="../tags/tag83.xml"/><Relationship Id="rId18" Type="http://schemas.openxmlformats.org/officeDocument/2006/relationships/tags" Target="../tags/tag88.xml"/><Relationship Id="rId26" Type="http://schemas.openxmlformats.org/officeDocument/2006/relationships/tags" Target="../tags/tag96.xml"/><Relationship Id="rId39" Type="http://schemas.openxmlformats.org/officeDocument/2006/relationships/tags" Target="../tags/tag109.xml"/><Relationship Id="rId21" Type="http://schemas.openxmlformats.org/officeDocument/2006/relationships/tags" Target="../tags/tag91.xml"/><Relationship Id="rId34" Type="http://schemas.openxmlformats.org/officeDocument/2006/relationships/tags" Target="../tags/tag104.xml"/><Relationship Id="rId42" Type="http://schemas.openxmlformats.org/officeDocument/2006/relationships/tags" Target="../tags/tag112.xml"/><Relationship Id="rId47" Type="http://schemas.openxmlformats.org/officeDocument/2006/relationships/tags" Target="../tags/tag117.xml"/><Relationship Id="rId50" Type="http://schemas.openxmlformats.org/officeDocument/2006/relationships/tags" Target="../tags/tag120.xml"/><Relationship Id="rId55" Type="http://schemas.openxmlformats.org/officeDocument/2006/relationships/tags" Target="../tags/tag125.xml"/><Relationship Id="rId63" Type="http://schemas.openxmlformats.org/officeDocument/2006/relationships/tags" Target="../tags/tag133.xml"/><Relationship Id="rId68" Type="http://schemas.openxmlformats.org/officeDocument/2006/relationships/tags" Target="../tags/tag138.xml"/><Relationship Id="rId7" Type="http://schemas.openxmlformats.org/officeDocument/2006/relationships/tags" Target="../tags/tag77.xml"/><Relationship Id="rId71" Type="http://schemas.openxmlformats.org/officeDocument/2006/relationships/tags" Target="../tags/tag141.xml"/><Relationship Id="rId2" Type="http://schemas.openxmlformats.org/officeDocument/2006/relationships/tags" Target="../tags/tag72.xml"/><Relationship Id="rId16" Type="http://schemas.openxmlformats.org/officeDocument/2006/relationships/tags" Target="../tags/tag86.xml"/><Relationship Id="rId29" Type="http://schemas.openxmlformats.org/officeDocument/2006/relationships/tags" Target="../tags/tag99.xml"/><Relationship Id="rId11" Type="http://schemas.openxmlformats.org/officeDocument/2006/relationships/tags" Target="../tags/tag81.xml"/><Relationship Id="rId24" Type="http://schemas.openxmlformats.org/officeDocument/2006/relationships/tags" Target="../tags/tag94.xml"/><Relationship Id="rId32" Type="http://schemas.openxmlformats.org/officeDocument/2006/relationships/tags" Target="../tags/tag102.xml"/><Relationship Id="rId37" Type="http://schemas.openxmlformats.org/officeDocument/2006/relationships/tags" Target="../tags/tag107.xml"/><Relationship Id="rId40" Type="http://schemas.openxmlformats.org/officeDocument/2006/relationships/tags" Target="../tags/tag110.xml"/><Relationship Id="rId45" Type="http://schemas.openxmlformats.org/officeDocument/2006/relationships/tags" Target="../tags/tag115.xml"/><Relationship Id="rId53" Type="http://schemas.openxmlformats.org/officeDocument/2006/relationships/tags" Target="../tags/tag123.xml"/><Relationship Id="rId58" Type="http://schemas.openxmlformats.org/officeDocument/2006/relationships/tags" Target="../tags/tag128.xml"/><Relationship Id="rId66" Type="http://schemas.openxmlformats.org/officeDocument/2006/relationships/tags" Target="../tags/tag136.xml"/><Relationship Id="rId74" Type="http://schemas.openxmlformats.org/officeDocument/2006/relationships/notesSlide" Target="../notesSlides/notesSlide9.xml"/><Relationship Id="rId5" Type="http://schemas.openxmlformats.org/officeDocument/2006/relationships/tags" Target="../tags/tag75.xml"/><Relationship Id="rId15" Type="http://schemas.openxmlformats.org/officeDocument/2006/relationships/tags" Target="../tags/tag85.xml"/><Relationship Id="rId23" Type="http://schemas.openxmlformats.org/officeDocument/2006/relationships/tags" Target="../tags/tag93.xml"/><Relationship Id="rId28" Type="http://schemas.openxmlformats.org/officeDocument/2006/relationships/tags" Target="../tags/tag98.xml"/><Relationship Id="rId36" Type="http://schemas.openxmlformats.org/officeDocument/2006/relationships/tags" Target="../tags/tag106.xml"/><Relationship Id="rId49" Type="http://schemas.openxmlformats.org/officeDocument/2006/relationships/tags" Target="../tags/tag119.xml"/><Relationship Id="rId57" Type="http://schemas.openxmlformats.org/officeDocument/2006/relationships/tags" Target="../tags/tag127.xml"/><Relationship Id="rId61" Type="http://schemas.openxmlformats.org/officeDocument/2006/relationships/tags" Target="../tags/tag131.xml"/><Relationship Id="rId10" Type="http://schemas.openxmlformats.org/officeDocument/2006/relationships/tags" Target="../tags/tag80.xml"/><Relationship Id="rId19" Type="http://schemas.openxmlformats.org/officeDocument/2006/relationships/tags" Target="../tags/tag89.xml"/><Relationship Id="rId31" Type="http://schemas.openxmlformats.org/officeDocument/2006/relationships/tags" Target="../tags/tag101.xml"/><Relationship Id="rId44" Type="http://schemas.openxmlformats.org/officeDocument/2006/relationships/tags" Target="../tags/tag114.xml"/><Relationship Id="rId52" Type="http://schemas.openxmlformats.org/officeDocument/2006/relationships/tags" Target="../tags/tag122.xml"/><Relationship Id="rId60" Type="http://schemas.openxmlformats.org/officeDocument/2006/relationships/tags" Target="../tags/tag130.xml"/><Relationship Id="rId65" Type="http://schemas.openxmlformats.org/officeDocument/2006/relationships/tags" Target="../tags/tag135.xml"/><Relationship Id="rId73" Type="http://schemas.openxmlformats.org/officeDocument/2006/relationships/slideLayout" Target="../slideLayouts/slideLayout2.xml"/><Relationship Id="rId4" Type="http://schemas.openxmlformats.org/officeDocument/2006/relationships/tags" Target="../tags/tag74.xml"/><Relationship Id="rId9" Type="http://schemas.openxmlformats.org/officeDocument/2006/relationships/tags" Target="../tags/tag79.xml"/><Relationship Id="rId14" Type="http://schemas.openxmlformats.org/officeDocument/2006/relationships/tags" Target="../tags/tag84.xml"/><Relationship Id="rId22" Type="http://schemas.openxmlformats.org/officeDocument/2006/relationships/tags" Target="../tags/tag92.xml"/><Relationship Id="rId27" Type="http://schemas.openxmlformats.org/officeDocument/2006/relationships/tags" Target="../tags/tag97.xml"/><Relationship Id="rId30" Type="http://schemas.openxmlformats.org/officeDocument/2006/relationships/tags" Target="../tags/tag100.xml"/><Relationship Id="rId35" Type="http://schemas.openxmlformats.org/officeDocument/2006/relationships/tags" Target="../tags/tag105.xml"/><Relationship Id="rId43" Type="http://schemas.openxmlformats.org/officeDocument/2006/relationships/tags" Target="../tags/tag113.xml"/><Relationship Id="rId48" Type="http://schemas.openxmlformats.org/officeDocument/2006/relationships/tags" Target="../tags/tag118.xml"/><Relationship Id="rId56" Type="http://schemas.openxmlformats.org/officeDocument/2006/relationships/tags" Target="../tags/tag126.xml"/><Relationship Id="rId64" Type="http://schemas.openxmlformats.org/officeDocument/2006/relationships/tags" Target="../tags/tag134.xml"/><Relationship Id="rId69" Type="http://schemas.openxmlformats.org/officeDocument/2006/relationships/tags" Target="../tags/tag139.xml"/><Relationship Id="rId8" Type="http://schemas.openxmlformats.org/officeDocument/2006/relationships/tags" Target="../tags/tag78.xml"/><Relationship Id="rId51" Type="http://schemas.openxmlformats.org/officeDocument/2006/relationships/tags" Target="../tags/tag121.xml"/><Relationship Id="rId72" Type="http://schemas.openxmlformats.org/officeDocument/2006/relationships/tags" Target="../tags/tag142.xml"/><Relationship Id="rId3" Type="http://schemas.openxmlformats.org/officeDocument/2006/relationships/tags" Target="../tags/tag73.xml"/><Relationship Id="rId12" Type="http://schemas.openxmlformats.org/officeDocument/2006/relationships/tags" Target="../tags/tag82.xml"/><Relationship Id="rId17" Type="http://schemas.openxmlformats.org/officeDocument/2006/relationships/tags" Target="../tags/tag87.xml"/><Relationship Id="rId25" Type="http://schemas.openxmlformats.org/officeDocument/2006/relationships/tags" Target="../tags/tag95.xml"/><Relationship Id="rId33" Type="http://schemas.openxmlformats.org/officeDocument/2006/relationships/tags" Target="../tags/tag103.xml"/><Relationship Id="rId38" Type="http://schemas.openxmlformats.org/officeDocument/2006/relationships/tags" Target="../tags/tag108.xml"/><Relationship Id="rId46" Type="http://schemas.openxmlformats.org/officeDocument/2006/relationships/tags" Target="../tags/tag116.xml"/><Relationship Id="rId59" Type="http://schemas.openxmlformats.org/officeDocument/2006/relationships/tags" Target="../tags/tag129.xml"/><Relationship Id="rId67" Type="http://schemas.openxmlformats.org/officeDocument/2006/relationships/tags" Target="../tags/tag137.xml"/><Relationship Id="rId20" Type="http://schemas.openxmlformats.org/officeDocument/2006/relationships/tags" Target="../tags/tag90.xml"/><Relationship Id="rId41" Type="http://schemas.openxmlformats.org/officeDocument/2006/relationships/tags" Target="../tags/tag111.xml"/><Relationship Id="rId54" Type="http://schemas.openxmlformats.org/officeDocument/2006/relationships/tags" Target="../tags/tag124.xml"/><Relationship Id="rId62" Type="http://schemas.openxmlformats.org/officeDocument/2006/relationships/tags" Target="../tags/tag132.xml"/><Relationship Id="rId70" Type="http://schemas.openxmlformats.org/officeDocument/2006/relationships/tags" Target="../tags/tag140.xml"/><Relationship Id="rId1" Type="http://schemas.openxmlformats.org/officeDocument/2006/relationships/tags" Target="../tags/tag71.xml"/><Relationship Id="rId6" Type="http://schemas.openxmlformats.org/officeDocument/2006/relationships/tags" Target="../tags/tag7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hyperlink" Target="ESSABootCamp%20improvement%20planning_final..pptx"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3" Type="http://schemas.openxmlformats.org/officeDocument/2006/relationships/tags" Target="../tags/tag155.xml"/><Relationship Id="rId18" Type="http://schemas.openxmlformats.org/officeDocument/2006/relationships/tags" Target="../tags/tag160.xml"/><Relationship Id="rId26" Type="http://schemas.openxmlformats.org/officeDocument/2006/relationships/tags" Target="../tags/tag168.xml"/><Relationship Id="rId39" Type="http://schemas.openxmlformats.org/officeDocument/2006/relationships/tags" Target="../tags/tag181.xml"/><Relationship Id="rId21" Type="http://schemas.openxmlformats.org/officeDocument/2006/relationships/tags" Target="../tags/tag163.xml"/><Relationship Id="rId34" Type="http://schemas.openxmlformats.org/officeDocument/2006/relationships/tags" Target="../tags/tag176.xml"/><Relationship Id="rId42" Type="http://schemas.openxmlformats.org/officeDocument/2006/relationships/tags" Target="../tags/tag184.xml"/><Relationship Id="rId47" Type="http://schemas.openxmlformats.org/officeDocument/2006/relationships/tags" Target="../tags/tag189.xml"/><Relationship Id="rId50" Type="http://schemas.openxmlformats.org/officeDocument/2006/relationships/tags" Target="../tags/tag192.xml"/><Relationship Id="rId55" Type="http://schemas.openxmlformats.org/officeDocument/2006/relationships/tags" Target="../tags/tag197.xml"/><Relationship Id="rId63" Type="http://schemas.openxmlformats.org/officeDocument/2006/relationships/tags" Target="../tags/tag205.xml"/><Relationship Id="rId68" Type="http://schemas.openxmlformats.org/officeDocument/2006/relationships/tags" Target="../tags/tag210.xml"/><Relationship Id="rId76" Type="http://schemas.openxmlformats.org/officeDocument/2006/relationships/tags" Target="../tags/tag218.xml"/><Relationship Id="rId84" Type="http://schemas.openxmlformats.org/officeDocument/2006/relationships/tags" Target="../tags/tag226.xml"/><Relationship Id="rId7" Type="http://schemas.openxmlformats.org/officeDocument/2006/relationships/tags" Target="../tags/tag149.xml"/><Relationship Id="rId71" Type="http://schemas.openxmlformats.org/officeDocument/2006/relationships/tags" Target="../tags/tag213.xml"/><Relationship Id="rId2" Type="http://schemas.openxmlformats.org/officeDocument/2006/relationships/tags" Target="../tags/tag144.xml"/><Relationship Id="rId16" Type="http://schemas.openxmlformats.org/officeDocument/2006/relationships/tags" Target="../tags/tag158.xml"/><Relationship Id="rId29" Type="http://schemas.openxmlformats.org/officeDocument/2006/relationships/tags" Target="../tags/tag171.xml"/><Relationship Id="rId11" Type="http://schemas.openxmlformats.org/officeDocument/2006/relationships/tags" Target="../tags/tag153.xml"/><Relationship Id="rId24" Type="http://schemas.openxmlformats.org/officeDocument/2006/relationships/tags" Target="../tags/tag166.xml"/><Relationship Id="rId32" Type="http://schemas.openxmlformats.org/officeDocument/2006/relationships/tags" Target="../tags/tag174.xml"/><Relationship Id="rId37" Type="http://schemas.openxmlformats.org/officeDocument/2006/relationships/tags" Target="../tags/tag179.xml"/><Relationship Id="rId40" Type="http://schemas.openxmlformats.org/officeDocument/2006/relationships/tags" Target="../tags/tag182.xml"/><Relationship Id="rId45" Type="http://schemas.openxmlformats.org/officeDocument/2006/relationships/tags" Target="../tags/tag187.xml"/><Relationship Id="rId53" Type="http://schemas.openxmlformats.org/officeDocument/2006/relationships/tags" Target="../tags/tag195.xml"/><Relationship Id="rId58" Type="http://schemas.openxmlformats.org/officeDocument/2006/relationships/tags" Target="../tags/tag200.xml"/><Relationship Id="rId66" Type="http://schemas.openxmlformats.org/officeDocument/2006/relationships/tags" Target="../tags/tag208.xml"/><Relationship Id="rId74" Type="http://schemas.openxmlformats.org/officeDocument/2006/relationships/tags" Target="../tags/tag216.xml"/><Relationship Id="rId79" Type="http://schemas.openxmlformats.org/officeDocument/2006/relationships/tags" Target="../tags/tag221.xml"/><Relationship Id="rId87" Type="http://schemas.openxmlformats.org/officeDocument/2006/relationships/notesSlide" Target="../notesSlides/notesSlide18.xml"/><Relationship Id="rId5" Type="http://schemas.openxmlformats.org/officeDocument/2006/relationships/tags" Target="../tags/tag147.xml"/><Relationship Id="rId61" Type="http://schemas.openxmlformats.org/officeDocument/2006/relationships/tags" Target="../tags/tag203.xml"/><Relationship Id="rId82" Type="http://schemas.openxmlformats.org/officeDocument/2006/relationships/tags" Target="../tags/tag224.xml"/><Relationship Id="rId19" Type="http://schemas.openxmlformats.org/officeDocument/2006/relationships/tags" Target="../tags/tag161.xml"/><Relationship Id="rId4" Type="http://schemas.openxmlformats.org/officeDocument/2006/relationships/tags" Target="../tags/tag146.xml"/><Relationship Id="rId9" Type="http://schemas.openxmlformats.org/officeDocument/2006/relationships/tags" Target="../tags/tag151.xml"/><Relationship Id="rId14" Type="http://schemas.openxmlformats.org/officeDocument/2006/relationships/tags" Target="../tags/tag156.xml"/><Relationship Id="rId22" Type="http://schemas.openxmlformats.org/officeDocument/2006/relationships/tags" Target="../tags/tag164.xml"/><Relationship Id="rId27" Type="http://schemas.openxmlformats.org/officeDocument/2006/relationships/tags" Target="../tags/tag169.xml"/><Relationship Id="rId30" Type="http://schemas.openxmlformats.org/officeDocument/2006/relationships/tags" Target="../tags/tag172.xml"/><Relationship Id="rId35" Type="http://schemas.openxmlformats.org/officeDocument/2006/relationships/tags" Target="../tags/tag177.xml"/><Relationship Id="rId43" Type="http://schemas.openxmlformats.org/officeDocument/2006/relationships/tags" Target="../tags/tag185.xml"/><Relationship Id="rId48" Type="http://schemas.openxmlformats.org/officeDocument/2006/relationships/tags" Target="../tags/tag190.xml"/><Relationship Id="rId56" Type="http://schemas.openxmlformats.org/officeDocument/2006/relationships/tags" Target="../tags/tag198.xml"/><Relationship Id="rId64" Type="http://schemas.openxmlformats.org/officeDocument/2006/relationships/tags" Target="../tags/tag206.xml"/><Relationship Id="rId69" Type="http://schemas.openxmlformats.org/officeDocument/2006/relationships/tags" Target="../tags/tag211.xml"/><Relationship Id="rId77" Type="http://schemas.openxmlformats.org/officeDocument/2006/relationships/tags" Target="../tags/tag219.xml"/><Relationship Id="rId8" Type="http://schemas.openxmlformats.org/officeDocument/2006/relationships/tags" Target="../tags/tag150.xml"/><Relationship Id="rId51" Type="http://schemas.openxmlformats.org/officeDocument/2006/relationships/tags" Target="../tags/tag193.xml"/><Relationship Id="rId72" Type="http://schemas.openxmlformats.org/officeDocument/2006/relationships/tags" Target="../tags/tag214.xml"/><Relationship Id="rId80" Type="http://schemas.openxmlformats.org/officeDocument/2006/relationships/tags" Target="../tags/tag222.xml"/><Relationship Id="rId85" Type="http://schemas.openxmlformats.org/officeDocument/2006/relationships/tags" Target="../tags/tag227.xml"/><Relationship Id="rId3" Type="http://schemas.openxmlformats.org/officeDocument/2006/relationships/tags" Target="../tags/tag145.xml"/><Relationship Id="rId12" Type="http://schemas.openxmlformats.org/officeDocument/2006/relationships/tags" Target="../tags/tag154.xml"/><Relationship Id="rId17" Type="http://schemas.openxmlformats.org/officeDocument/2006/relationships/tags" Target="../tags/tag159.xml"/><Relationship Id="rId25" Type="http://schemas.openxmlformats.org/officeDocument/2006/relationships/tags" Target="../tags/tag167.xml"/><Relationship Id="rId33" Type="http://schemas.openxmlformats.org/officeDocument/2006/relationships/tags" Target="../tags/tag175.xml"/><Relationship Id="rId38" Type="http://schemas.openxmlformats.org/officeDocument/2006/relationships/tags" Target="../tags/tag180.xml"/><Relationship Id="rId46" Type="http://schemas.openxmlformats.org/officeDocument/2006/relationships/tags" Target="../tags/tag188.xml"/><Relationship Id="rId59" Type="http://schemas.openxmlformats.org/officeDocument/2006/relationships/tags" Target="../tags/tag201.xml"/><Relationship Id="rId67" Type="http://schemas.openxmlformats.org/officeDocument/2006/relationships/tags" Target="../tags/tag209.xml"/><Relationship Id="rId20" Type="http://schemas.openxmlformats.org/officeDocument/2006/relationships/tags" Target="../tags/tag162.xml"/><Relationship Id="rId41" Type="http://schemas.openxmlformats.org/officeDocument/2006/relationships/tags" Target="../tags/tag183.xml"/><Relationship Id="rId54" Type="http://schemas.openxmlformats.org/officeDocument/2006/relationships/tags" Target="../tags/tag196.xml"/><Relationship Id="rId62" Type="http://schemas.openxmlformats.org/officeDocument/2006/relationships/tags" Target="../tags/tag204.xml"/><Relationship Id="rId70" Type="http://schemas.openxmlformats.org/officeDocument/2006/relationships/tags" Target="../tags/tag212.xml"/><Relationship Id="rId75" Type="http://schemas.openxmlformats.org/officeDocument/2006/relationships/tags" Target="../tags/tag217.xml"/><Relationship Id="rId83" Type="http://schemas.openxmlformats.org/officeDocument/2006/relationships/tags" Target="../tags/tag225.xml"/><Relationship Id="rId1" Type="http://schemas.openxmlformats.org/officeDocument/2006/relationships/tags" Target="../tags/tag143.xml"/><Relationship Id="rId6" Type="http://schemas.openxmlformats.org/officeDocument/2006/relationships/tags" Target="../tags/tag148.xml"/><Relationship Id="rId15" Type="http://schemas.openxmlformats.org/officeDocument/2006/relationships/tags" Target="../tags/tag157.xml"/><Relationship Id="rId23" Type="http://schemas.openxmlformats.org/officeDocument/2006/relationships/tags" Target="../tags/tag165.xml"/><Relationship Id="rId28" Type="http://schemas.openxmlformats.org/officeDocument/2006/relationships/tags" Target="../tags/tag170.xml"/><Relationship Id="rId36" Type="http://schemas.openxmlformats.org/officeDocument/2006/relationships/tags" Target="../tags/tag178.xml"/><Relationship Id="rId49" Type="http://schemas.openxmlformats.org/officeDocument/2006/relationships/tags" Target="../tags/tag191.xml"/><Relationship Id="rId57" Type="http://schemas.openxmlformats.org/officeDocument/2006/relationships/tags" Target="../tags/tag199.xml"/><Relationship Id="rId10" Type="http://schemas.openxmlformats.org/officeDocument/2006/relationships/tags" Target="../tags/tag152.xml"/><Relationship Id="rId31" Type="http://schemas.openxmlformats.org/officeDocument/2006/relationships/tags" Target="../tags/tag173.xml"/><Relationship Id="rId44" Type="http://schemas.openxmlformats.org/officeDocument/2006/relationships/tags" Target="../tags/tag186.xml"/><Relationship Id="rId52" Type="http://schemas.openxmlformats.org/officeDocument/2006/relationships/tags" Target="../tags/tag194.xml"/><Relationship Id="rId60" Type="http://schemas.openxmlformats.org/officeDocument/2006/relationships/tags" Target="../tags/tag202.xml"/><Relationship Id="rId65" Type="http://schemas.openxmlformats.org/officeDocument/2006/relationships/tags" Target="../tags/tag207.xml"/><Relationship Id="rId73" Type="http://schemas.openxmlformats.org/officeDocument/2006/relationships/tags" Target="../tags/tag215.xml"/><Relationship Id="rId78" Type="http://schemas.openxmlformats.org/officeDocument/2006/relationships/tags" Target="../tags/tag220.xml"/><Relationship Id="rId81" Type="http://schemas.openxmlformats.org/officeDocument/2006/relationships/tags" Target="../tags/tag223.xml"/><Relationship Id="rId86"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24000" y="3429000"/>
            <a:ext cx="9144000" cy="777938"/>
          </a:xfrm>
        </p:spPr>
        <p:txBody>
          <a:bodyPr/>
          <a:lstStyle/>
          <a:p>
            <a:r>
              <a:rPr lang="en-US" dirty="0" smtClean="0">
                <a:solidFill>
                  <a:schemeClr val="bg1"/>
                </a:solidFill>
              </a:rPr>
              <a:t>SUBTITLE</a:t>
            </a:r>
            <a:endParaRPr lang="en-US" dirty="0">
              <a:solidFill>
                <a:schemeClr val="bg1"/>
              </a:solidFill>
            </a:endParaRPr>
          </a:p>
        </p:txBody>
      </p:sp>
      <p:sp>
        <p:nvSpPr>
          <p:cNvPr id="7" name="Title 6"/>
          <p:cNvSpPr>
            <a:spLocks noGrp="1"/>
          </p:cNvSpPr>
          <p:nvPr>
            <p:ph type="ctrTitle"/>
          </p:nvPr>
        </p:nvSpPr>
        <p:spPr/>
        <p:txBody>
          <a:bodyPr/>
          <a:lstStyle/>
          <a:p>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5009" y="1007947"/>
            <a:ext cx="5936395" cy="2570121"/>
          </a:xfrm>
          <a:prstGeom prst="rect">
            <a:avLst/>
          </a:prstGeom>
        </p:spPr>
      </p:pic>
      <p:sp>
        <p:nvSpPr>
          <p:cNvPr id="15" name="TextBox 14"/>
          <p:cNvSpPr txBox="1"/>
          <p:nvPr/>
        </p:nvSpPr>
        <p:spPr>
          <a:xfrm>
            <a:off x="1290536" y="4585997"/>
            <a:ext cx="9610928" cy="2000548"/>
          </a:xfrm>
          <a:prstGeom prst="rect">
            <a:avLst/>
          </a:prstGeom>
          <a:noFill/>
        </p:spPr>
        <p:txBody>
          <a:bodyPr wrap="square" rtlCol="0">
            <a:spAutoFit/>
          </a:bodyPr>
          <a:lstStyle/>
          <a:p>
            <a:pPr algn="ctr"/>
            <a:endParaRPr lang="en-US" sz="2400" b="1" dirty="0"/>
          </a:p>
          <a:p>
            <a:pPr algn="ctr"/>
            <a:endParaRPr lang="en-US" sz="2800" b="1" dirty="0"/>
          </a:p>
          <a:p>
            <a:pPr algn="ctr"/>
            <a:r>
              <a:rPr lang="en-US" b="1" smtClean="0">
                <a:solidFill>
                  <a:srgbClr val="F98F28"/>
                </a:solidFill>
              </a:rPr>
              <a:t>October 20 – </a:t>
            </a:r>
            <a:r>
              <a:rPr lang="en-US" b="1" dirty="0" smtClean="0">
                <a:solidFill>
                  <a:srgbClr val="F98F28"/>
                </a:solidFill>
              </a:rPr>
              <a:t>21, </a:t>
            </a:r>
            <a:r>
              <a:rPr lang="en-US" b="1" dirty="0">
                <a:solidFill>
                  <a:srgbClr val="F98F28"/>
                </a:solidFill>
              </a:rPr>
              <a:t>2016</a:t>
            </a:r>
          </a:p>
          <a:p>
            <a:pPr algn="ctr"/>
            <a:endParaRPr lang="en-US" b="1" dirty="0">
              <a:solidFill>
                <a:srgbClr val="63B2B8"/>
              </a:solidFill>
            </a:endParaRPr>
          </a:p>
          <a:p>
            <a:pPr algn="ctr"/>
            <a:r>
              <a:rPr lang="en-US" dirty="0" smtClean="0">
                <a:solidFill>
                  <a:srgbClr val="63B2B8"/>
                </a:solidFill>
              </a:rPr>
              <a:t>Omni Houston Hotel at Westside</a:t>
            </a:r>
            <a:endParaRPr lang="en-US" dirty="0">
              <a:solidFill>
                <a:srgbClr val="63B2B8"/>
              </a:solidFill>
            </a:endParaRPr>
          </a:p>
          <a:p>
            <a:pPr algn="ctr"/>
            <a:r>
              <a:rPr lang="en-US" dirty="0" smtClean="0">
                <a:solidFill>
                  <a:srgbClr val="63B2B8"/>
                </a:solidFill>
              </a:rPr>
              <a:t>Houston, Texas</a:t>
            </a:r>
            <a:endParaRPr lang="en-US" dirty="0">
              <a:solidFill>
                <a:srgbClr val="63B2B8"/>
              </a:solidFill>
            </a:endParaRPr>
          </a:p>
        </p:txBody>
      </p:sp>
      <p:sp>
        <p:nvSpPr>
          <p:cNvPr id="2" name="TextBox 1"/>
          <p:cNvSpPr txBox="1"/>
          <p:nvPr/>
        </p:nvSpPr>
        <p:spPr>
          <a:xfrm>
            <a:off x="4805548" y="3740727"/>
            <a:ext cx="2580904" cy="523220"/>
          </a:xfrm>
          <a:prstGeom prst="rect">
            <a:avLst/>
          </a:prstGeom>
          <a:noFill/>
        </p:spPr>
        <p:txBody>
          <a:bodyPr wrap="square" rtlCol="0">
            <a:spAutoFit/>
          </a:bodyPr>
          <a:lstStyle/>
          <a:p>
            <a:pPr algn="ctr"/>
            <a:r>
              <a:rPr lang="en-US" sz="2800" b="1" dirty="0" smtClean="0">
                <a:solidFill>
                  <a:schemeClr val="bg1"/>
                </a:solidFill>
              </a:rPr>
              <a:t>PART 2</a:t>
            </a:r>
            <a:endParaRPr lang="en-US" sz="2800" b="1" dirty="0">
              <a:solidFill>
                <a:schemeClr val="bg1"/>
              </a:solidFill>
            </a:endParaRPr>
          </a:p>
        </p:txBody>
      </p:sp>
    </p:spTree>
    <p:extLst>
      <p:ext uri="{BB962C8B-B14F-4D97-AF65-F5344CB8AC3E}">
        <p14:creationId xmlns:p14="http://schemas.microsoft.com/office/powerpoint/2010/main" val="3134119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5462" y="1122363"/>
            <a:ext cx="10937630" cy="2387600"/>
          </a:xfrm>
        </p:spPr>
        <p:txBody>
          <a:bodyPr>
            <a:normAutofit/>
          </a:bodyPr>
          <a:lstStyle/>
          <a:p>
            <a:r>
              <a:rPr lang="en-US" sz="5400" b="1" dirty="0" smtClean="0">
                <a:latin typeface="Algerian" panose="04020705040A02060702" pitchFamily="82" charset="0"/>
              </a:rPr>
              <a:t>We’re </a:t>
            </a:r>
            <a:r>
              <a:rPr lang="en-US" sz="5400" b="1" dirty="0">
                <a:latin typeface="Algerian" panose="04020705040A02060702" pitchFamily="82" charset="0"/>
              </a:rPr>
              <a:t>not going to have that conversation today. </a:t>
            </a:r>
          </a:p>
        </p:txBody>
      </p:sp>
      <p:sp>
        <p:nvSpPr>
          <p:cNvPr id="3" name="Subtitle 2"/>
          <p:cNvSpPr>
            <a:spLocks noGrp="1"/>
          </p:cNvSpPr>
          <p:nvPr>
            <p:ph type="subTitle" idx="1"/>
          </p:nvPr>
        </p:nvSpPr>
        <p:spPr/>
        <p:txBody>
          <a:bodyPr>
            <a:normAutofit/>
          </a:bodyPr>
          <a:lstStyle/>
          <a:p>
            <a:r>
              <a:rPr lang="en-US" sz="3600" dirty="0"/>
              <a:t>That’s the conversation that will take place at the community and school level. </a:t>
            </a:r>
          </a:p>
        </p:txBody>
      </p:sp>
    </p:spTree>
    <p:extLst>
      <p:ext uri="{BB962C8B-B14F-4D97-AF65-F5344CB8AC3E}">
        <p14:creationId xmlns:p14="http://schemas.microsoft.com/office/powerpoint/2010/main" val="194492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5462" y="2928449"/>
            <a:ext cx="10972800" cy="2387600"/>
          </a:xfrm>
        </p:spPr>
        <p:txBody>
          <a:bodyPr>
            <a:normAutofit fontScale="90000"/>
          </a:bodyPr>
          <a:lstStyle/>
          <a:p>
            <a:r>
              <a:rPr lang="en-US" dirty="0" smtClean="0"/>
              <a:t>Our job is to build a </a:t>
            </a:r>
            <a:r>
              <a:rPr lang="en-US" b="1" dirty="0" smtClean="0"/>
              <a:t>strong foundation </a:t>
            </a:r>
            <a:r>
              <a:rPr lang="en-US" dirty="0" smtClean="0"/>
              <a:t>and create the </a:t>
            </a:r>
            <a:r>
              <a:rPr lang="en-US" b="1" dirty="0" smtClean="0"/>
              <a:t>right framework </a:t>
            </a:r>
            <a:r>
              <a:rPr lang="en-US" dirty="0" smtClean="0"/>
              <a:t>for schools and districts to be able to make effective changes.</a:t>
            </a:r>
            <a:endParaRPr lang="en-US" dirty="0"/>
          </a:p>
        </p:txBody>
      </p:sp>
    </p:spTree>
    <p:extLst>
      <p:ext uri="{BB962C8B-B14F-4D97-AF65-F5344CB8AC3E}">
        <p14:creationId xmlns:p14="http://schemas.microsoft.com/office/powerpoint/2010/main" val="2828686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Because the decisions states make about:</a:t>
            </a:r>
            <a:endParaRPr lang="en-US" b="1" dirty="0"/>
          </a:p>
        </p:txBody>
      </p:sp>
      <p:sp>
        <p:nvSpPr>
          <p:cNvPr id="3" name="Content Placeholder 2"/>
          <p:cNvSpPr>
            <a:spLocks noGrp="1"/>
          </p:cNvSpPr>
          <p:nvPr>
            <p:ph idx="1"/>
          </p:nvPr>
        </p:nvSpPr>
        <p:spPr/>
        <p:txBody>
          <a:bodyPr vert="horz" lIns="91440" tIns="45720" rIns="91440" bIns="45720" rtlCol="0" anchor="t">
            <a:normAutofit/>
          </a:bodyPr>
          <a:lstStyle/>
          <a:p>
            <a:r>
              <a:rPr lang="en-US" dirty="0" smtClean="0"/>
              <a:t>Who needs to come to the table;</a:t>
            </a:r>
          </a:p>
          <a:p>
            <a:r>
              <a:rPr lang="en-US" dirty="0" smtClean="0"/>
              <a:t>The content and timelines of the planning process;</a:t>
            </a:r>
          </a:p>
          <a:p>
            <a:r>
              <a:rPr lang="en-US" dirty="0" smtClean="0"/>
              <a:t>The resources available to implement the improvement plan;</a:t>
            </a:r>
          </a:p>
          <a:p>
            <a:r>
              <a:rPr lang="en-US" dirty="0" smtClean="0"/>
              <a:t>The role of districts and states when a school doesn’t improve; </a:t>
            </a:r>
          </a:p>
          <a:p>
            <a:r>
              <a:rPr lang="en-US" dirty="0" smtClean="0"/>
              <a:t>Any protections the state should offer students in low-performing schools …  </a:t>
            </a:r>
            <a:endParaRPr lang="en-US" dirty="0"/>
          </a:p>
        </p:txBody>
      </p:sp>
      <p:sp>
        <p:nvSpPr>
          <p:cNvPr id="4" name="Explosion 2 3"/>
          <p:cNvSpPr/>
          <p:nvPr/>
        </p:nvSpPr>
        <p:spPr>
          <a:xfrm>
            <a:off x="5747063" y="4321356"/>
            <a:ext cx="6052214" cy="237744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rot="21067341">
            <a:off x="7024965" y="5172231"/>
            <a:ext cx="3496408" cy="646331"/>
          </a:xfrm>
          <a:prstGeom prst="rect">
            <a:avLst/>
          </a:prstGeom>
          <a:noFill/>
        </p:spPr>
        <p:txBody>
          <a:bodyPr wrap="square" rtlCol="0">
            <a:spAutoFit/>
          </a:bodyPr>
          <a:lstStyle/>
          <a:p>
            <a:r>
              <a:rPr lang="en-US" sz="3600" b="1" dirty="0" smtClean="0"/>
              <a:t>ARE CRITICAL!!!</a:t>
            </a:r>
            <a:endParaRPr lang="en-US" sz="3600" b="1" dirty="0"/>
          </a:p>
        </p:txBody>
      </p:sp>
    </p:spTree>
    <p:extLst>
      <p:ext uri="{BB962C8B-B14F-4D97-AF65-F5344CB8AC3E}">
        <p14:creationId xmlns:p14="http://schemas.microsoft.com/office/powerpoint/2010/main" val="1292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additive="base">
                                        <p:cTn id="41" dur="500" fill="hold"/>
                                        <p:tgtEl>
                                          <p:spTgt spid="6"/>
                                        </p:tgtEl>
                                        <p:attrNameLst>
                                          <p:attrName>ppt_x</p:attrName>
                                        </p:attrNameLst>
                                      </p:cBhvr>
                                      <p:tavLst>
                                        <p:tav tm="0">
                                          <p:val>
                                            <p:strVal val="#ppt_x"/>
                                          </p:val>
                                        </p:tav>
                                        <p:tav tm="100000">
                                          <p:val>
                                            <p:strVal val="#ppt_x"/>
                                          </p:val>
                                        </p:tav>
                                      </p:tavLst>
                                    </p:anim>
                                    <p:anim calcmode="lin" valueType="num">
                                      <p:cBhvr additive="base">
                                        <p:cTn id="42" dur="500" fill="hold"/>
                                        <p:tgtEl>
                                          <p:spTgt spid="6"/>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6">
                                            <p:txEl>
                                              <p:pRg st="0" end="0"/>
                                            </p:txEl>
                                          </p:spTgt>
                                        </p:tgtEl>
                                        <p:attrNameLst>
                                          <p:attrName>style.visibility</p:attrName>
                                        </p:attrNameLst>
                                      </p:cBhvr>
                                      <p:to>
                                        <p:strVal val="visible"/>
                                      </p:to>
                                    </p:set>
                                    <p:anim calcmode="lin" valueType="num">
                                      <p:cBhvr additive="base">
                                        <p:cTn id="4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77570" y="2418398"/>
            <a:ext cx="10515600" cy="2852737"/>
          </a:xfrm>
        </p:spPr>
        <p:txBody>
          <a:bodyPr>
            <a:normAutofit fontScale="90000"/>
          </a:bodyPr>
          <a:lstStyle/>
          <a:p>
            <a:r>
              <a:rPr lang="en-US" dirty="0" smtClean="0"/>
              <a:t>Past laws were far more prescriptive about school improvement. ESSA lays out a few things and leaves the rest of the decisions up to states and districts.</a:t>
            </a:r>
            <a:endParaRPr lang="en-US" dirty="0"/>
          </a:p>
        </p:txBody>
      </p:sp>
    </p:spTree>
    <p:extLst>
      <p:ext uri="{BB962C8B-B14F-4D97-AF65-F5344CB8AC3E}">
        <p14:creationId xmlns:p14="http://schemas.microsoft.com/office/powerpoint/2010/main" val="14485046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Throughout </a:t>
            </a:r>
            <a:r>
              <a:rPr lang="en-US" dirty="0"/>
              <a:t>today’s conversation, </a:t>
            </a:r>
            <a:r>
              <a:rPr lang="en-US" dirty="0" smtClean="0"/>
              <a:t>you’ll want to keep two different </a:t>
            </a:r>
            <a:r>
              <a:rPr lang="en-US" dirty="0"/>
              <a:t>kinds of </a:t>
            </a:r>
            <a:r>
              <a:rPr lang="en-US" dirty="0" smtClean="0"/>
              <a:t>schools in mind.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Schools rated in the bottom 5% (and schools with low graduation rates), known as </a:t>
            </a:r>
            <a:r>
              <a:rPr lang="en-US" b="1" dirty="0" smtClean="0"/>
              <a:t>“low-performing” </a:t>
            </a:r>
            <a:r>
              <a:rPr lang="en-US" dirty="0" smtClean="0"/>
              <a:t>or “</a:t>
            </a:r>
            <a:r>
              <a:rPr lang="en-US" b="1" dirty="0" smtClean="0"/>
              <a:t>comprehensive support and improvement </a:t>
            </a:r>
            <a:r>
              <a:rPr lang="en-US" b="1" dirty="0"/>
              <a:t>s</a:t>
            </a:r>
            <a:r>
              <a:rPr lang="en-US" b="1" dirty="0" smtClean="0"/>
              <a:t>chools</a:t>
            </a:r>
            <a:r>
              <a:rPr lang="en-US" dirty="0" smtClean="0"/>
              <a:t>;” and,</a:t>
            </a:r>
          </a:p>
          <a:p>
            <a:r>
              <a:rPr lang="en-US" dirty="0" smtClean="0"/>
              <a:t>Schools that have consistent underperformance for one or more groups of students, known as “</a:t>
            </a:r>
            <a:r>
              <a:rPr lang="en-US" b="1" dirty="0"/>
              <a:t>t</a:t>
            </a:r>
            <a:r>
              <a:rPr lang="en-US" b="1" dirty="0" smtClean="0"/>
              <a:t>argeted support and improvement schools</a:t>
            </a:r>
            <a:r>
              <a:rPr lang="en-US" dirty="0" smtClean="0"/>
              <a:t>.”</a:t>
            </a:r>
          </a:p>
          <a:p>
            <a:endParaRPr lang="en-US" dirty="0"/>
          </a:p>
          <a:p>
            <a:pPr marL="0" indent="0">
              <a:buNone/>
            </a:pPr>
            <a:r>
              <a:rPr lang="en-US" i="1" dirty="0"/>
              <a:t>(</a:t>
            </a:r>
            <a:r>
              <a:rPr lang="en-US" i="1" dirty="0" smtClean="0"/>
              <a:t>Note: There is also a subset of </a:t>
            </a:r>
            <a:r>
              <a:rPr lang="en-US" i="1" dirty="0"/>
              <a:t>t</a:t>
            </a:r>
            <a:r>
              <a:rPr lang="en-US" i="1" dirty="0" smtClean="0"/>
              <a:t>argeted support and improvement </a:t>
            </a:r>
            <a:r>
              <a:rPr lang="en-US" i="1" dirty="0"/>
              <a:t>s</a:t>
            </a:r>
            <a:r>
              <a:rPr lang="en-US" i="1" dirty="0" smtClean="0"/>
              <a:t>chools—called </a:t>
            </a:r>
            <a:r>
              <a:rPr lang="en-US" b="1" i="1" dirty="0" smtClean="0"/>
              <a:t>additional </a:t>
            </a:r>
            <a:r>
              <a:rPr lang="en-US" b="1" i="1" dirty="0"/>
              <a:t>t</a:t>
            </a:r>
            <a:r>
              <a:rPr lang="en-US" b="1" i="1" dirty="0" smtClean="0"/>
              <a:t>argeted support and improvement </a:t>
            </a:r>
            <a:r>
              <a:rPr lang="en-US" i="1" dirty="0"/>
              <a:t>s</a:t>
            </a:r>
            <a:r>
              <a:rPr lang="en-US" i="1" dirty="0" smtClean="0"/>
              <a:t>chools—where the performance for any group of students falls below the cut-off for the bottom 5% of Title I schools.)</a:t>
            </a:r>
            <a:endParaRPr lang="en-US" i="1" dirty="0"/>
          </a:p>
        </p:txBody>
      </p:sp>
    </p:spTree>
    <p:extLst>
      <p:ext uri="{BB962C8B-B14F-4D97-AF65-F5344CB8AC3E}">
        <p14:creationId xmlns:p14="http://schemas.microsoft.com/office/powerpoint/2010/main" val="39265651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97877" y="365125"/>
            <a:ext cx="10972800" cy="1325563"/>
          </a:xfrm>
        </p:spPr>
        <p:txBody>
          <a:bodyPr>
            <a:noAutofit/>
          </a:bodyPr>
          <a:lstStyle/>
          <a:p>
            <a:pPr algn="ctr"/>
            <a:r>
              <a:rPr lang="en-US" b="1" dirty="0"/>
              <a:t>States and districts have different responsibilities in relation to different kinds of schools. </a:t>
            </a:r>
          </a:p>
        </p:txBody>
      </p:sp>
      <p:sp>
        <p:nvSpPr>
          <p:cNvPr id="5" name="Content Placeholder 4"/>
          <p:cNvSpPr>
            <a:spLocks noGrp="1"/>
          </p:cNvSpPr>
          <p:nvPr>
            <p:ph idx="1"/>
          </p:nvPr>
        </p:nvSpPr>
        <p:spPr>
          <a:xfrm>
            <a:off x="597877" y="1808480"/>
            <a:ext cx="10972800" cy="4100854"/>
          </a:xfrm>
        </p:spPr>
        <p:txBody>
          <a:bodyPr/>
          <a:lstStyle/>
          <a:p>
            <a:pPr marL="0" indent="0">
              <a:buNone/>
            </a:pPr>
            <a:r>
              <a:rPr lang="en-US" sz="2400" dirty="0"/>
              <a:t>While the basic process is </a:t>
            </a:r>
            <a:r>
              <a:rPr lang="en-US" sz="2400" dirty="0" smtClean="0"/>
              <a:t>almost the </a:t>
            </a:r>
            <a:r>
              <a:rPr lang="en-US" sz="2400" dirty="0"/>
              <a:t>same for all schools flagged under state accountability systems, who is responsible for each stage varies.</a:t>
            </a:r>
          </a:p>
        </p:txBody>
      </p:sp>
      <p:graphicFrame>
        <p:nvGraphicFramePr>
          <p:cNvPr id="2" name="Table 1"/>
          <p:cNvGraphicFramePr>
            <a:graphicFrameLocks noGrp="1"/>
          </p:cNvGraphicFramePr>
          <p:nvPr>
            <p:extLst>
              <p:ext uri="{D42A27DB-BD31-4B8C-83A1-F6EECF244321}">
                <p14:modId xmlns:p14="http://schemas.microsoft.com/office/powerpoint/2010/main" val="2664203323"/>
              </p:ext>
            </p:extLst>
          </p:nvPr>
        </p:nvGraphicFramePr>
        <p:xfrm>
          <a:off x="597877" y="2631829"/>
          <a:ext cx="10972799" cy="3657600"/>
        </p:xfrm>
        <a:graphic>
          <a:graphicData uri="http://schemas.openxmlformats.org/drawingml/2006/table">
            <a:tbl>
              <a:tblPr firstRow="1" bandRow="1">
                <a:tableStyleId>{5C22544A-7EE6-4342-B048-85BDC9FD1C3A}</a:tableStyleId>
              </a:tblPr>
              <a:tblGrid>
                <a:gridCol w="3916811">
                  <a:extLst>
                    <a:ext uri="{9D8B030D-6E8A-4147-A177-3AD203B41FA5}">
                      <a16:colId xmlns="" xmlns:a16="http://schemas.microsoft.com/office/drawing/2014/main" val="20000"/>
                    </a:ext>
                  </a:extLst>
                </a:gridCol>
                <a:gridCol w="1728003">
                  <a:extLst>
                    <a:ext uri="{9D8B030D-6E8A-4147-A177-3AD203B41FA5}">
                      <a16:colId xmlns="" xmlns:a16="http://schemas.microsoft.com/office/drawing/2014/main" val="20001"/>
                    </a:ext>
                  </a:extLst>
                </a:gridCol>
                <a:gridCol w="2188806">
                  <a:extLst>
                    <a:ext uri="{9D8B030D-6E8A-4147-A177-3AD203B41FA5}">
                      <a16:colId xmlns="" xmlns:a16="http://schemas.microsoft.com/office/drawing/2014/main" val="20002"/>
                    </a:ext>
                  </a:extLst>
                </a:gridCol>
                <a:gridCol w="3139179">
                  <a:extLst>
                    <a:ext uri="{9D8B030D-6E8A-4147-A177-3AD203B41FA5}">
                      <a16:colId xmlns="" xmlns:a16="http://schemas.microsoft.com/office/drawing/2014/main" val="20003"/>
                    </a:ext>
                  </a:extLst>
                </a:gridCol>
              </a:tblGrid>
              <a:tr h="464758">
                <a:tc>
                  <a:txBody>
                    <a:bodyPr/>
                    <a:lstStyle/>
                    <a:p>
                      <a:r>
                        <a:rPr lang="en-US" sz="2400" dirty="0"/>
                        <a:t>School type</a:t>
                      </a:r>
                    </a:p>
                  </a:txBody>
                  <a:tcPr/>
                </a:tc>
                <a:tc>
                  <a:txBody>
                    <a:bodyPr/>
                    <a:lstStyle/>
                    <a:p>
                      <a:r>
                        <a:rPr lang="en-US" sz="2400" dirty="0"/>
                        <a:t>Identified</a:t>
                      </a:r>
                      <a:r>
                        <a:rPr lang="en-US" sz="2400" baseline="0" dirty="0"/>
                        <a:t> by</a:t>
                      </a:r>
                      <a:endParaRPr lang="en-US" sz="2400" dirty="0"/>
                    </a:p>
                  </a:txBody>
                  <a:tcPr/>
                </a:tc>
                <a:tc>
                  <a:txBody>
                    <a:bodyPr/>
                    <a:lstStyle/>
                    <a:p>
                      <a:r>
                        <a:rPr lang="en-US" sz="2400" dirty="0"/>
                        <a:t>Plan submitted</a:t>
                      </a:r>
                      <a:r>
                        <a:rPr lang="en-US" sz="2400" baseline="0" dirty="0"/>
                        <a:t> by</a:t>
                      </a:r>
                      <a:endParaRPr lang="en-US" sz="2400" dirty="0"/>
                    </a:p>
                  </a:txBody>
                  <a:tcPr/>
                </a:tc>
                <a:tc>
                  <a:txBody>
                    <a:bodyPr/>
                    <a:lstStyle/>
                    <a:p>
                      <a:r>
                        <a:rPr lang="en-US" sz="2400" dirty="0"/>
                        <a:t>Plan approved by</a:t>
                      </a:r>
                    </a:p>
                  </a:txBody>
                  <a:tcPr/>
                </a:tc>
                <a:extLst>
                  <a:ext uri="{0D108BD9-81ED-4DB2-BD59-A6C34878D82A}">
                    <a16:rowId xmlns="" xmlns:a16="http://schemas.microsoft.com/office/drawing/2014/main" val="10000"/>
                  </a:ext>
                </a:extLst>
              </a:tr>
              <a:tr h="370840">
                <a:tc>
                  <a:txBody>
                    <a:bodyPr/>
                    <a:lstStyle/>
                    <a:p>
                      <a:r>
                        <a:rPr lang="en-US" sz="2400" b="1" dirty="0"/>
                        <a:t>Comprehensive </a:t>
                      </a:r>
                      <a:br>
                        <a:rPr lang="en-US" sz="2400" b="1" dirty="0"/>
                      </a:br>
                      <a:r>
                        <a:rPr lang="en-US" sz="2400" dirty="0"/>
                        <a:t>(bottom 5%)</a:t>
                      </a:r>
                    </a:p>
                  </a:txBody>
                  <a:tcPr/>
                </a:tc>
                <a:tc>
                  <a:txBody>
                    <a:bodyPr/>
                    <a:lstStyle/>
                    <a:p>
                      <a:pPr algn="ctr"/>
                      <a:r>
                        <a:rPr lang="en-US" sz="2400" dirty="0"/>
                        <a:t>state</a:t>
                      </a:r>
                    </a:p>
                  </a:txBody>
                  <a:tcPr/>
                </a:tc>
                <a:tc>
                  <a:txBody>
                    <a:bodyPr/>
                    <a:lstStyle/>
                    <a:p>
                      <a:pPr algn="ctr"/>
                      <a:r>
                        <a:rPr lang="en-US" sz="2400" dirty="0"/>
                        <a:t>district</a:t>
                      </a:r>
                    </a:p>
                  </a:txBody>
                  <a:tcPr/>
                </a:tc>
                <a:tc>
                  <a:txBody>
                    <a:bodyPr/>
                    <a:lstStyle/>
                    <a:p>
                      <a:pPr algn="ctr"/>
                      <a:r>
                        <a:rPr lang="en-US" sz="2400" dirty="0"/>
                        <a:t>state</a:t>
                      </a:r>
                    </a:p>
                  </a:txBody>
                  <a:tcPr/>
                </a:tc>
                <a:extLst>
                  <a:ext uri="{0D108BD9-81ED-4DB2-BD59-A6C34878D82A}">
                    <a16:rowId xmlns="" xmlns:a16="http://schemas.microsoft.com/office/drawing/2014/main" val="10001"/>
                  </a:ext>
                </a:extLst>
              </a:tr>
              <a:tr h="370840">
                <a:tc>
                  <a:txBody>
                    <a:bodyPr/>
                    <a:lstStyle/>
                    <a:p>
                      <a:r>
                        <a:rPr lang="en-US" sz="2400" b="1" dirty="0"/>
                        <a:t>Targeted </a:t>
                      </a:r>
                      <a:br>
                        <a:rPr lang="en-US" sz="2400" b="1" dirty="0"/>
                      </a:br>
                      <a:r>
                        <a:rPr lang="en-US" sz="2400" dirty="0"/>
                        <a:t>(consistently underperforming subgroup)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t>state</a:t>
                      </a:r>
                      <a:endParaRPr lang="en-US" sz="2400" dirty="0"/>
                    </a:p>
                  </a:txBody>
                  <a:tcPr/>
                </a:tc>
                <a:tc>
                  <a:txBody>
                    <a:bodyPr/>
                    <a:lstStyle/>
                    <a:p>
                      <a:pPr algn="ctr"/>
                      <a:r>
                        <a:rPr lang="en-US" sz="2400" dirty="0"/>
                        <a:t>school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district</a:t>
                      </a:r>
                    </a:p>
                    <a:p>
                      <a:pPr algn="ctr"/>
                      <a:endParaRPr lang="en-US" sz="2400" dirty="0"/>
                    </a:p>
                  </a:txBody>
                  <a:tcPr/>
                </a:tc>
                <a:extLst>
                  <a:ext uri="{0D108BD9-81ED-4DB2-BD59-A6C34878D82A}">
                    <a16:rowId xmlns="" xmlns:a16="http://schemas.microsoft.com/office/drawing/2014/main" val="10002"/>
                  </a:ext>
                </a:extLst>
              </a:tr>
              <a:tr h="370840">
                <a:tc>
                  <a:txBody>
                    <a:bodyPr/>
                    <a:lstStyle/>
                    <a:p>
                      <a:r>
                        <a:rPr lang="en-US" sz="2400" b="1" dirty="0"/>
                        <a:t>Additional </a:t>
                      </a:r>
                      <a:r>
                        <a:rPr lang="en-US" sz="2400" b="1" dirty="0" smtClean="0"/>
                        <a:t>targeted </a:t>
                      </a:r>
                      <a:r>
                        <a:rPr lang="en-US" sz="2400" dirty="0"/>
                        <a:t>(</a:t>
                      </a:r>
                      <a:r>
                        <a:rPr lang="en-US" sz="2400" baseline="0" dirty="0"/>
                        <a:t>bottom 5% subgroup)</a:t>
                      </a:r>
                      <a:endParaRPr lang="en-US"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state</a:t>
                      </a:r>
                    </a:p>
                    <a:p>
                      <a:pPr algn="ctr"/>
                      <a:endParaRPr lang="en-US"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school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district</a:t>
                      </a:r>
                    </a:p>
                    <a:p>
                      <a:pPr algn="ctr"/>
                      <a:endParaRPr lang="en-US" sz="2400" dirty="0"/>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3764915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1" name="OTLSHAPE_TB_00000000000000000000000000000000_ElapsedTime" hidden="1"/>
          <p:cNvSpPr/>
          <p:nvPr>
            <p:custDataLst>
              <p:tags r:id="rId2"/>
            </p:custDataLst>
          </p:nvPr>
        </p:nvSpPr>
        <p:spPr>
          <a:xfrm>
            <a:off x="1524000" y="0"/>
            <a:ext cx="0" cy="0"/>
          </a:xfrm>
          <a:prstGeom prst="roundRect">
            <a:avLst>
              <a:gd name="adj" fmla="val 100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02" name="OTLSHAPE_TB_00000000000000000000000000000000_TodayMarkerShape" hidden="1"/>
          <p:cNvSpPr/>
          <p:nvPr>
            <p:custDataLst>
              <p:tags r:id="rId3"/>
            </p:custDataLst>
          </p:nvPr>
        </p:nvSpPr>
        <p:spPr>
          <a:xfrm>
            <a:off x="2467791" y="3295650"/>
            <a:ext cx="108858" cy="127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03" name="OTLSHAPE_TB_00000000000000000000000000000000_TodayMarkerText" hidden="1"/>
          <p:cNvSpPr txBox="1"/>
          <p:nvPr>
            <p:custDataLst>
              <p:tags r:id="rId4"/>
            </p:custDataLst>
          </p:nvPr>
        </p:nvSpPr>
        <p:spPr>
          <a:xfrm>
            <a:off x="2522220" y="3422651"/>
            <a:ext cx="254878" cy="123111"/>
          </a:xfrm>
          <a:prstGeom prst="rect">
            <a:avLst/>
          </a:prstGeom>
          <a:noFill/>
        </p:spPr>
        <p:txBody>
          <a:bodyPr vert="horz" wrap="none" lIns="0" tIns="0" rIns="0" bIns="0" rtlCol="0" anchor="ctr" anchorCtr="0">
            <a:spAutoFit/>
          </a:bodyPr>
          <a:lstStyle/>
          <a:p>
            <a:pPr algn="ctr"/>
            <a:r>
              <a:rPr lang="en-US" sz="800">
                <a:solidFill>
                  <a:schemeClr val="dk1"/>
                </a:solidFill>
                <a:latin typeface="Calibri" panose="020F0502020204030204" pitchFamily="34" charset="0"/>
              </a:rPr>
              <a:t>Today</a:t>
            </a:r>
          </a:p>
        </p:txBody>
      </p:sp>
      <p:sp>
        <p:nvSpPr>
          <p:cNvPr id="9138" name="OTLSHAPE_M_6a283b367375415b92b0e5fc4e16a0cc_Date" hidden="1"/>
          <p:cNvSpPr txBox="1"/>
          <p:nvPr>
            <p:custDataLst>
              <p:tags r:id="rId5"/>
            </p:custDataLst>
          </p:nvPr>
        </p:nvSpPr>
        <p:spPr>
          <a:xfrm>
            <a:off x="7486937" y="2501145"/>
            <a:ext cx="0" cy="492443"/>
          </a:xfrm>
          <a:prstGeom prst="rect">
            <a:avLst/>
          </a:prstGeom>
          <a:noFill/>
        </p:spPr>
        <p:txBody>
          <a:bodyPr vert="horz" wrap="square" lIns="0" tIns="0" rIns="0" bIns="0" rtlCol="0" anchor="ctr" anchorCtr="0">
            <a:spAutoFit/>
          </a:bodyPr>
          <a:lstStyle/>
          <a:p>
            <a:pPr algn="ctr"/>
            <a:r>
              <a:rPr lang="en-US" sz="800">
                <a:solidFill>
                  <a:srgbClr val="D1282E"/>
                </a:solidFill>
                <a:latin typeface="Calibri" panose="020F0502020204030204" pitchFamily="34" charset="0"/>
              </a:rPr>
              <a:t>Nov 7</a:t>
            </a:r>
          </a:p>
        </p:txBody>
      </p:sp>
      <p:sp>
        <p:nvSpPr>
          <p:cNvPr id="9141" name="OTLSHAPE_M_7b0996464ffd4cd3a3b383ab1ba22438_Date" hidden="1"/>
          <p:cNvSpPr txBox="1"/>
          <p:nvPr>
            <p:custDataLst>
              <p:tags r:id="rId6"/>
            </p:custDataLst>
          </p:nvPr>
        </p:nvSpPr>
        <p:spPr>
          <a:xfrm>
            <a:off x="8604648" y="2792220"/>
            <a:ext cx="0" cy="615553"/>
          </a:xfrm>
          <a:prstGeom prst="rect">
            <a:avLst/>
          </a:prstGeom>
          <a:noFill/>
        </p:spPr>
        <p:txBody>
          <a:bodyPr vert="horz" wrap="square" lIns="0" tIns="0" rIns="0" bIns="0" rtlCol="0" anchor="ctr" anchorCtr="0">
            <a:spAutoFit/>
          </a:bodyPr>
          <a:lstStyle/>
          <a:p>
            <a:pPr algn="ctr"/>
            <a:r>
              <a:rPr lang="en-US" sz="800">
                <a:solidFill>
                  <a:srgbClr val="D1282E"/>
                </a:solidFill>
                <a:latin typeface="Calibri" panose="020F0502020204030204" pitchFamily="34" charset="0"/>
              </a:rPr>
              <a:t>Dec 20</a:t>
            </a:r>
          </a:p>
        </p:txBody>
      </p:sp>
      <p:sp>
        <p:nvSpPr>
          <p:cNvPr id="9147" name="OTLSHAPE_T_7c518fb37f2142bb8e0445920d0403b5_ShapePercentage" hidden="1"/>
          <p:cNvSpPr/>
          <p:nvPr>
            <p:custDataLst>
              <p:tags r:id="rId7"/>
            </p:custDataLst>
          </p:nvPr>
        </p:nvSpPr>
        <p:spPr>
          <a:xfrm>
            <a:off x="4731649" y="34988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48" name="OTLSHAPE_T_7c518fb37f2142bb8e0445920d0403b5_Duration" hidden="1"/>
          <p:cNvSpPr txBox="1"/>
          <p:nvPr>
            <p:custDataLst>
              <p:tags r:id="rId8"/>
            </p:custDataLst>
          </p:nvPr>
        </p:nvSpPr>
        <p:spPr>
          <a:xfrm>
            <a:off x="1524000" y="3498851"/>
            <a:ext cx="330200" cy="155025"/>
          </a:xfrm>
          <a:prstGeom prst="rect">
            <a:avLst/>
          </a:prstGeom>
          <a:noFill/>
        </p:spPr>
        <p:txBody>
          <a:bodyPr vert="horz" wrap="square" lIns="0" tIns="0" rIns="0" bIns="0" rtlCol="0" anchor="ctr" anchorCtr="0">
            <a:spAutoFit/>
          </a:bodyPr>
          <a:lstStyle/>
          <a:p>
            <a:pPr algn="ctr"/>
            <a:r>
              <a:rPr lang="en-US" sz="1000">
                <a:solidFill>
                  <a:srgbClr val="C0504D"/>
                </a:solidFill>
                <a:latin typeface="Calibri" panose="020F0502020204030204" pitchFamily="34" charset="0"/>
              </a:rPr>
              <a:t>6 days</a:t>
            </a:r>
          </a:p>
        </p:txBody>
      </p:sp>
      <p:sp>
        <p:nvSpPr>
          <p:cNvPr id="9149" name="OTLSHAPE_T_7c518fb37f2142bb8e0445920d0403b5_TextPercentage" hidden="1"/>
          <p:cNvSpPr txBox="1"/>
          <p:nvPr>
            <p:custDataLst>
              <p:tags r:id="rId9"/>
            </p:custDataLst>
          </p:nvPr>
        </p:nvSpPr>
        <p:spPr>
          <a:xfrm>
            <a:off x="1524000" y="3653875"/>
            <a:ext cx="0" cy="153888"/>
          </a:xfrm>
          <a:prstGeom prst="rect">
            <a:avLst/>
          </a:prstGeom>
          <a:noFill/>
        </p:spPr>
        <p:txBody>
          <a:bodyPr vert="horz" wrap="square" lIns="0" tIns="0" rIns="0" bIns="0" rtlCol="0" anchor="ctr" anchorCtr="0">
            <a:spAutoFit/>
          </a:bodyPr>
          <a:lstStyle/>
          <a:p>
            <a:pPr algn="ctr"/>
            <a:endParaRPr lang="en-US" sz="1000">
              <a:solidFill>
                <a:srgbClr val="C0504D"/>
              </a:solidFill>
              <a:latin typeface="Calibri" panose="020F0502020204030204" pitchFamily="34" charset="0"/>
            </a:endParaRPr>
          </a:p>
        </p:txBody>
      </p:sp>
      <p:sp>
        <p:nvSpPr>
          <p:cNvPr id="9150" name="OTLSHAPE_T_7c518fb37f2142bb8e0445920d0403b5_StartDate" hidden="1"/>
          <p:cNvSpPr txBox="1"/>
          <p:nvPr>
            <p:custDataLst>
              <p:tags r:id="rId10"/>
            </p:custDataLst>
          </p:nvPr>
        </p:nvSpPr>
        <p:spPr>
          <a:xfrm>
            <a:off x="1524000" y="36538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51" name="OTLSHAPE_T_7c518fb37f2142bb8e0445920d0403b5_EndDate" hidden="1"/>
          <p:cNvSpPr txBox="1"/>
          <p:nvPr>
            <p:custDataLst>
              <p:tags r:id="rId11"/>
            </p:custDataLst>
          </p:nvPr>
        </p:nvSpPr>
        <p:spPr>
          <a:xfrm>
            <a:off x="1524000" y="36538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55" name="OTLSHAPE_T_be3ae38f60b3402d8a13f1e91eec41f5_ShapePercentage" hidden="1"/>
          <p:cNvSpPr/>
          <p:nvPr>
            <p:custDataLst>
              <p:tags r:id="rId12"/>
            </p:custDataLst>
          </p:nvPr>
        </p:nvSpPr>
        <p:spPr>
          <a:xfrm>
            <a:off x="5277508" y="37655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56" name="OTLSHAPE_T_be3ae38f60b3402d8a13f1e91eec41f5_Duration" hidden="1"/>
          <p:cNvSpPr txBox="1"/>
          <p:nvPr>
            <p:custDataLst>
              <p:tags r:id="rId13"/>
            </p:custDataLst>
          </p:nvPr>
        </p:nvSpPr>
        <p:spPr>
          <a:xfrm>
            <a:off x="1524000" y="3765551"/>
            <a:ext cx="393700" cy="155025"/>
          </a:xfrm>
          <a:prstGeom prst="rect">
            <a:avLst/>
          </a:prstGeom>
          <a:noFill/>
        </p:spPr>
        <p:txBody>
          <a:bodyPr vert="horz" wrap="square" lIns="0" tIns="0" rIns="0" bIns="0" rtlCol="0" anchor="ctr" anchorCtr="0">
            <a:spAutoFit/>
          </a:bodyPr>
          <a:lstStyle/>
          <a:p>
            <a:pPr algn="ctr"/>
            <a:r>
              <a:rPr lang="en-US" sz="1000">
                <a:solidFill>
                  <a:srgbClr val="C0504D"/>
                </a:solidFill>
                <a:latin typeface="Calibri" panose="020F0502020204030204" pitchFamily="34" charset="0"/>
              </a:rPr>
              <a:t>18 days</a:t>
            </a:r>
          </a:p>
        </p:txBody>
      </p:sp>
      <p:sp>
        <p:nvSpPr>
          <p:cNvPr id="9157" name="OTLSHAPE_T_be3ae38f60b3402d8a13f1e91eec41f5_TextPercentage" hidden="1"/>
          <p:cNvSpPr txBox="1"/>
          <p:nvPr>
            <p:custDataLst>
              <p:tags r:id="rId14"/>
            </p:custDataLst>
          </p:nvPr>
        </p:nvSpPr>
        <p:spPr>
          <a:xfrm>
            <a:off x="1524000" y="3920575"/>
            <a:ext cx="0" cy="153888"/>
          </a:xfrm>
          <a:prstGeom prst="rect">
            <a:avLst/>
          </a:prstGeom>
          <a:noFill/>
        </p:spPr>
        <p:txBody>
          <a:bodyPr vert="horz" wrap="square" lIns="0" tIns="0" rIns="0" bIns="0" rtlCol="0" anchor="ctr" anchorCtr="0">
            <a:spAutoFit/>
          </a:bodyPr>
          <a:lstStyle/>
          <a:p>
            <a:pPr algn="ctr"/>
            <a:endParaRPr lang="en-US" sz="1000">
              <a:solidFill>
                <a:srgbClr val="C0504D"/>
              </a:solidFill>
              <a:latin typeface="Calibri" panose="020F0502020204030204" pitchFamily="34" charset="0"/>
            </a:endParaRPr>
          </a:p>
        </p:txBody>
      </p:sp>
      <p:sp>
        <p:nvSpPr>
          <p:cNvPr id="9158" name="OTLSHAPE_T_be3ae38f60b3402d8a13f1e91eec41f5_StartDate" hidden="1"/>
          <p:cNvSpPr txBox="1"/>
          <p:nvPr>
            <p:custDataLst>
              <p:tags r:id="rId15"/>
            </p:custDataLst>
          </p:nvPr>
        </p:nvSpPr>
        <p:spPr>
          <a:xfrm>
            <a:off x="1524000" y="39205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59" name="OTLSHAPE_T_be3ae38f60b3402d8a13f1e91eec41f5_EndDate" hidden="1"/>
          <p:cNvSpPr txBox="1"/>
          <p:nvPr>
            <p:custDataLst>
              <p:tags r:id="rId16"/>
            </p:custDataLst>
          </p:nvPr>
        </p:nvSpPr>
        <p:spPr>
          <a:xfrm>
            <a:off x="1524000" y="39205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63" name="OTLSHAPE_T_9aa183d65df24b0c8fecd0a002471583_ShapePercentage" hidden="1"/>
          <p:cNvSpPr/>
          <p:nvPr>
            <p:custDataLst>
              <p:tags r:id="rId17"/>
            </p:custDataLst>
          </p:nvPr>
        </p:nvSpPr>
        <p:spPr>
          <a:xfrm>
            <a:off x="5277508" y="40322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64" name="OTLSHAPE_T_9aa183d65df24b0c8fecd0a002471583_Duration" hidden="1"/>
          <p:cNvSpPr txBox="1"/>
          <p:nvPr>
            <p:custDataLst>
              <p:tags r:id="rId18"/>
            </p:custDataLst>
          </p:nvPr>
        </p:nvSpPr>
        <p:spPr>
          <a:xfrm>
            <a:off x="1524000" y="4032251"/>
            <a:ext cx="393700" cy="155025"/>
          </a:xfrm>
          <a:prstGeom prst="rect">
            <a:avLst/>
          </a:prstGeom>
          <a:noFill/>
        </p:spPr>
        <p:txBody>
          <a:bodyPr vert="horz" wrap="square" lIns="0" tIns="0" rIns="0" bIns="0" rtlCol="0" anchor="ctr" anchorCtr="0">
            <a:spAutoFit/>
          </a:bodyPr>
          <a:lstStyle/>
          <a:p>
            <a:pPr algn="ctr"/>
            <a:r>
              <a:rPr lang="en-US" sz="1000">
                <a:solidFill>
                  <a:srgbClr val="C0504D"/>
                </a:solidFill>
                <a:latin typeface="Calibri" panose="020F0502020204030204" pitchFamily="34" charset="0"/>
              </a:rPr>
              <a:t>25 days</a:t>
            </a:r>
          </a:p>
        </p:txBody>
      </p:sp>
      <p:sp>
        <p:nvSpPr>
          <p:cNvPr id="9165" name="OTLSHAPE_T_9aa183d65df24b0c8fecd0a002471583_TextPercentage" hidden="1"/>
          <p:cNvSpPr txBox="1"/>
          <p:nvPr>
            <p:custDataLst>
              <p:tags r:id="rId19"/>
            </p:custDataLst>
          </p:nvPr>
        </p:nvSpPr>
        <p:spPr>
          <a:xfrm>
            <a:off x="1524000" y="4187275"/>
            <a:ext cx="0" cy="153888"/>
          </a:xfrm>
          <a:prstGeom prst="rect">
            <a:avLst/>
          </a:prstGeom>
          <a:noFill/>
        </p:spPr>
        <p:txBody>
          <a:bodyPr vert="horz" wrap="square" lIns="0" tIns="0" rIns="0" bIns="0" rtlCol="0" anchor="ctr" anchorCtr="0">
            <a:spAutoFit/>
          </a:bodyPr>
          <a:lstStyle/>
          <a:p>
            <a:pPr algn="ctr"/>
            <a:endParaRPr lang="en-US" sz="1000">
              <a:solidFill>
                <a:srgbClr val="C0504D"/>
              </a:solidFill>
              <a:latin typeface="Calibri" panose="020F0502020204030204" pitchFamily="34" charset="0"/>
            </a:endParaRPr>
          </a:p>
        </p:txBody>
      </p:sp>
      <p:sp>
        <p:nvSpPr>
          <p:cNvPr id="9166" name="OTLSHAPE_T_9aa183d65df24b0c8fecd0a002471583_StartDate" hidden="1"/>
          <p:cNvSpPr txBox="1"/>
          <p:nvPr>
            <p:custDataLst>
              <p:tags r:id="rId20"/>
            </p:custDataLst>
          </p:nvPr>
        </p:nvSpPr>
        <p:spPr>
          <a:xfrm>
            <a:off x="1524000" y="41872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67" name="OTLSHAPE_T_9aa183d65df24b0c8fecd0a002471583_EndDate" hidden="1"/>
          <p:cNvSpPr txBox="1"/>
          <p:nvPr>
            <p:custDataLst>
              <p:tags r:id="rId21"/>
            </p:custDataLst>
          </p:nvPr>
        </p:nvSpPr>
        <p:spPr>
          <a:xfrm>
            <a:off x="1524000" y="41872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68" name="OTLSHAPE_T_9aa183d65df24b0c8fecd0a002471583_Title"/>
          <p:cNvSpPr txBox="1"/>
          <p:nvPr>
            <p:custDataLst>
              <p:tags r:id="rId22"/>
            </p:custDataLst>
          </p:nvPr>
        </p:nvSpPr>
        <p:spPr>
          <a:xfrm>
            <a:off x="3168608" y="2745506"/>
            <a:ext cx="1236852" cy="369332"/>
          </a:xfrm>
          <a:prstGeom prst="rect">
            <a:avLst/>
          </a:prstGeom>
          <a:noFill/>
        </p:spPr>
        <p:txBody>
          <a:bodyPr vert="horz" wrap="square" lIns="0" tIns="0" rIns="0" bIns="0" rtlCol="0" anchor="ctr" anchorCtr="0">
            <a:spAutoFit/>
          </a:bodyPr>
          <a:lstStyle/>
          <a:p>
            <a:r>
              <a:rPr lang="en-US" sz="1200" b="1" spc="-8">
                <a:latin typeface="Calibri" panose="020F0502020204030204" pitchFamily="34" charset="0"/>
              </a:rPr>
              <a:t>New accountability system in place</a:t>
            </a:r>
          </a:p>
        </p:txBody>
      </p:sp>
      <p:sp>
        <p:nvSpPr>
          <p:cNvPr id="9171" name="OTLSHAPE_T_06a6a20021ea4acdac20b41f7b37b0dd_ShapePercentage" hidden="1"/>
          <p:cNvSpPr/>
          <p:nvPr>
            <p:custDataLst>
              <p:tags r:id="rId23"/>
            </p:custDataLst>
          </p:nvPr>
        </p:nvSpPr>
        <p:spPr>
          <a:xfrm>
            <a:off x="5901346" y="42989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72" name="OTLSHAPE_T_06a6a20021ea4acdac20b41f7b37b0dd_Duration" hidden="1"/>
          <p:cNvSpPr txBox="1"/>
          <p:nvPr>
            <p:custDataLst>
              <p:tags r:id="rId24"/>
            </p:custDataLst>
          </p:nvPr>
        </p:nvSpPr>
        <p:spPr>
          <a:xfrm>
            <a:off x="1524000" y="4298951"/>
            <a:ext cx="393700" cy="155025"/>
          </a:xfrm>
          <a:prstGeom prst="rect">
            <a:avLst/>
          </a:prstGeom>
          <a:noFill/>
        </p:spPr>
        <p:txBody>
          <a:bodyPr vert="horz" wrap="square" lIns="0" tIns="0" rIns="0" bIns="0" rtlCol="0" anchor="ctr" anchorCtr="0">
            <a:spAutoFit/>
          </a:bodyPr>
          <a:lstStyle/>
          <a:p>
            <a:pPr algn="ctr"/>
            <a:r>
              <a:rPr lang="en-US" sz="1000">
                <a:solidFill>
                  <a:srgbClr val="C0504D"/>
                </a:solidFill>
                <a:latin typeface="Calibri" panose="020F0502020204030204" pitchFamily="34" charset="0"/>
              </a:rPr>
              <a:t>17 days</a:t>
            </a:r>
          </a:p>
        </p:txBody>
      </p:sp>
      <p:sp>
        <p:nvSpPr>
          <p:cNvPr id="9173" name="OTLSHAPE_T_06a6a20021ea4acdac20b41f7b37b0dd_TextPercentage" hidden="1"/>
          <p:cNvSpPr txBox="1"/>
          <p:nvPr>
            <p:custDataLst>
              <p:tags r:id="rId25"/>
            </p:custDataLst>
          </p:nvPr>
        </p:nvSpPr>
        <p:spPr>
          <a:xfrm>
            <a:off x="1524000" y="4453975"/>
            <a:ext cx="0" cy="153888"/>
          </a:xfrm>
          <a:prstGeom prst="rect">
            <a:avLst/>
          </a:prstGeom>
          <a:noFill/>
        </p:spPr>
        <p:txBody>
          <a:bodyPr vert="horz" wrap="square" lIns="0" tIns="0" rIns="0" bIns="0" rtlCol="0" anchor="ctr" anchorCtr="0">
            <a:spAutoFit/>
          </a:bodyPr>
          <a:lstStyle/>
          <a:p>
            <a:pPr algn="ctr"/>
            <a:endParaRPr lang="en-US" sz="1000">
              <a:solidFill>
                <a:srgbClr val="C0504D"/>
              </a:solidFill>
              <a:latin typeface="Calibri" panose="020F0502020204030204" pitchFamily="34" charset="0"/>
            </a:endParaRPr>
          </a:p>
        </p:txBody>
      </p:sp>
      <p:sp>
        <p:nvSpPr>
          <p:cNvPr id="9174" name="OTLSHAPE_T_06a6a20021ea4acdac20b41f7b37b0dd_StartDate" hidden="1"/>
          <p:cNvSpPr txBox="1"/>
          <p:nvPr>
            <p:custDataLst>
              <p:tags r:id="rId26"/>
            </p:custDataLst>
          </p:nvPr>
        </p:nvSpPr>
        <p:spPr>
          <a:xfrm>
            <a:off x="1524000" y="44539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75" name="OTLSHAPE_T_06a6a20021ea4acdac20b41f7b37b0dd_EndDate" hidden="1"/>
          <p:cNvSpPr txBox="1"/>
          <p:nvPr>
            <p:custDataLst>
              <p:tags r:id="rId27"/>
            </p:custDataLst>
          </p:nvPr>
        </p:nvSpPr>
        <p:spPr>
          <a:xfrm>
            <a:off x="1524000" y="44539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79" name="OTLSHAPE_T_e6f5c918bdd649a1ac919cf22468a23b_ShapePercentage" hidden="1"/>
          <p:cNvSpPr/>
          <p:nvPr>
            <p:custDataLst>
              <p:tags r:id="rId28"/>
            </p:custDataLst>
          </p:nvPr>
        </p:nvSpPr>
        <p:spPr>
          <a:xfrm>
            <a:off x="6577172" y="45656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80" name="OTLSHAPE_T_e6f5c918bdd649a1ac919cf22468a23b_Duration" hidden="1"/>
          <p:cNvSpPr txBox="1"/>
          <p:nvPr>
            <p:custDataLst>
              <p:tags r:id="rId29"/>
            </p:custDataLst>
          </p:nvPr>
        </p:nvSpPr>
        <p:spPr>
          <a:xfrm>
            <a:off x="1524000" y="4565651"/>
            <a:ext cx="393700" cy="155025"/>
          </a:xfrm>
          <a:prstGeom prst="rect">
            <a:avLst/>
          </a:prstGeom>
          <a:noFill/>
        </p:spPr>
        <p:txBody>
          <a:bodyPr vert="horz" wrap="square" lIns="0" tIns="0" rIns="0" bIns="0" rtlCol="0" anchor="ctr" anchorCtr="0">
            <a:spAutoFit/>
          </a:bodyPr>
          <a:lstStyle/>
          <a:p>
            <a:pPr algn="ctr"/>
            <a:r>
              <a:rPr lang="en-US" sz="1000">
                <a:solidFill>
                  <a:srgbClr val="C0504D"/>
                </a:solidFill>
                <a:latin typeface="Calibri" panose="020F0502020204030204" pitchFamily="34" charset="0"/>
              </a:rPr>
              <a:t>25 days</a:t>
            </a:r>
          </a:p>
        </p:txBody>
      </p:sp>
      <p:sp>
        <p:nvSpPr>
          <p:cNvPr id="9181" name="OTLSHAPE_T_e6f5c918bdd649a1ac919cf22468a23b_TextPercentage" hidden="1"/>
          <p:cNvSpPr txBox="1"/>
          <p:nvPr>
            <p:custDataLst>
              <p:tags r:id="rId30"/>
            </p:custDataLst>
          </p:nvPr>
        </p:nvSpPr>
        <p:spPr>
          <a:xfrm>
            <a:off x="1524000" y="4720675"/>
            <a:ext cx="0" cy="153888"/>
          </a:xfrm>
          <a:prstGeom prst="rect">
            <a:avLst/>
          </a:prstGeom>
          <a:noFill/>
        </p:spPr>
        <p:txBody>
          <a:bodyPr vert="horz" wrap="square" lIns="0" tIns="0" rIns="0" bIns="0" rtlCol="0" anchor="ctr" anchorCtr="0">
            <a:spAutoFit/>
          </a:bodyPr>
          <a:lstStyle/>
          <a:p>
            <a:pPr algn="ctr"/>
            <a:endParaRPr lang="en-US" sz="1000">
              <a:solidFill>
                <a:srgbClr val="C0504D"/>
              </a:solidFill>
              <a:latin typeface="Calibri" panose="020F0502020204030204" pitchFamily="34" charset="0"/>
            </a:endParaRPr>
          </a:p>
        </p:txBody>
      </p:sp>
      <p:sp>
        <p:nvSpPr>
          <p:cNvPr id="9182" name="OTLSHAPE_T_e6f5c918bdd649a1ac919cf22468a23b_StartDate" hidden="1"/>
          <p:cNvSpPr txBox="1"/>
          <p:nvPr>
            <p:custDataLst>
              <p:tags r:id="rId31"/>
            </p:custDataLst>
          </p:nvPr>
        </p:nvSpPr>
        <p:spPr>
          <a:xfrm>
            <a:off x="1524000" y="47206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83" name="OTLSHAPE_T_e6f5c918bdd649a1ac919cf22468a23b_EndDate" hidden="1"/>
          <p:cNvSpPr txBox="1"/>
          <p:nvPr>
            <p:custDataLst>
              <p:tags r:id="rId32"/>
            </p:custDataLst>
          </p:nvPr>
        </p:nvSpPr>
        <p:spPr>
          <a:xfrm>
            <a:off x="1524000" y="47206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grpSp>
        <p:nvGrpSpPr>
          <p:cNvPr id="2" name="Group 1"/>
          <p:cNvGrpSpPr/>
          <p:nvPr/>
        </p:nvGrpSpPr>
        <p:grpSpPr>
          <a:xfrm>
            <a:off x="3048594" y="4243448"/>
            <a:ext cx="6542535" cy="792103"/>
            <a:chOff x="876893" y="2914650"/>
            <a:chExt cx="6542535" cy="381000"/>
          </a:xfrm>
        </p:grpSpPr>
        <p:sp>
          <p:nvSpPr>
            <p:cNvPr id="9100" name="OTLSHAPE_TB_00000000000000000000000000000000_ScaleContainer"/>
            <p:cNvSpPr/>
            <p:nvPr>
              <p:custDataLst>
                <p:tags r:id="rId56"/>
              </p:custDataLst>
            </p:nvPr>
          </p:nvSpPr>
          <p:spPr>
            <a:xfrm>
              <a:off x="876893" y="2914650"/>
              <a:ext cx="6527352" cy="381000"/>
            </a:xfrm>
            <a:prstGeom prst="roundRect">
              <a:avLst>
                <a:gd name="adj" fmla="val 100000"/>
              </a:avLst>
            </a:prstGeom>
            <a:gradFill flip="none" rotWithShape="1">
              <a:gsLst>
                <a:gs pos="0">
                  <a:srgbClr val="44546A"/>
                </a:gs>
                <a:gs pos="0">
                  <a:schemeClr val="dk2"/>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04" name="OTLSHAPE_TB_00000000000000000000000000000000_TimescaleInterval1"/>
            <p:cNvSpPr txBox="1"/>
            <p:nvPr>
              <p:custDataLst>
                <p:tags r:id="rId57"/>
              </p:custDataLst>
            </p:nvPr>
          </p:nvSpPr>
          <p:spPr>
            <a:xfrm>
              <a:off x="1288524" y="2997579"/>
              <a:ext cx="268150" cy="186055"/>
            </a:xfrm>
            <a:prstGeom prst="rect">
              <a:avLst/>
            </a:prstGeom>
            <a:noFill/>
          </p:spPr>
          <p:txBody>
            <a:bodyPr vert="horz" wrap="none" lIns="0" tIns="0" rIns="0" bIns="0" rtlCol="0" anchor="ctr" anchorCtr="0">
              <a:noAutofit/>
            </a:bodyPr>
            <a:lstStyle/>
            <a:p>
              <a:r>
                <a:rPr lang="en-US" sz="1200" spc="-18" dirty="0">
                  <a:solidFill>
                    <a:schemeClr val="lt2"/>
                  </a:solidFill>
                  <a:latin typeface="Calibri" panose="020F0502020204030204" pitchFamily="34" charset="0"/>
                </a:rPr>
                <a:t>Now	</a:t>
              </a:r>
            </a:p>
          </p:txBody>
        </p:sp>
        <p:cxnSp>
          <p:nvCxnSpPr>
            <p:cNvPr id="9105" name="OTLSHAPE_TB_00000000000000000000000000000000_Separator1"/>
            <p:cNvCxnSpPr/>
            <p:nvPr>
              <p:custDataLst>
                <p:tags r:id="rId58"/>
              </p:custDataLst>
            </p:nvPr>
          </p:nvCxnSpPr>
          <p:spPr>
            <a:xfrm>
              <a:off x="2736130" y="2952750"/>
              <a:ext cx="0" cy="254000"/>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06" name="OTLSHAPE_TB_00000000000000000000000000000000_TimescaleInterval2"/>
            <p:cNvSpPr txBox="1"/>
            <p:nvPr>
              <p:custDataLst>
                <p:tags r:id="rId59"/>
              </p:custDataLst>
            </p:nvPr>
          </p:nvSpPr>
          <p:spPr>
            <a:xfrm>
              <a:off x="2142025" y="3004851"/>
              <a:ext cx="206916" cy="186055"/>
            </a:xfrm>
            <a:prstGeom prst="rect">
              <a:avLst/>
            </a:prstGeom>
            <a:noFill/>
          </p:spPr>
          <p:txBody>
            <a:bodyPr vert="horz" wrap="none" lIns="0" tIns="0" rIns="0" bIns="0" rtlCol="0" anchor="ctr" anchorCtr="0">
              <a:noAutofit/>
            </a:bodyPr>
            <a:lstStyle/>
            <a:p>
              <a:r>
                <a:rPr lang="en-US" sz="1200" spc="-18" dirty="0">
                  <a:solidFill>
                    <a:schemeClr val="lt2"/>
                  </a:solidFill>
                  <a:latin typeface="Calibri" panose="020F0502020204030204" pitchFamily="34" charset="0"/>
                </a:rPr>
                <a:t>Year 0	</a:t>
              </a:r>
            </a:p>
          </p:txBody>
        </p:sp>
        <p:cxnSp>
          <p:nvCxnSpPr>
            <p:cNvPr id="9107" name="OTLSHAPE_TB_00000000000000000000000000000000_Separator2"/>
            <p:cNvCxnSpPr/>
            <p:nvPr>
              <p:custDataLst>
                <p:tags r:id="rId60"/>
              </p:custDataLst>
            </p:nvPr>
          </p:nvCxnSpPr>
          <p:spPr>
            <a:xfrm>
              <a:off x="3701521" y="2978150"/>
              <a:ext cx="0" cy="254000"/>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08" name="OTLSHAPE_TB_00000000000000000000000000000000_TimescaleInterval3"/>
            <p:cNvSpPr txBox="1"/>
            <p:nvPr>
              <p:custDataLst>
                <p:tags r:id="rId61"/>
              </p:custDataLst>
            </p:nvPr>
          </p:nvSpPr>
          <p:spPr>
            <a:xfrm>
              <a:off x="3078222" y="3026352"/>
              <a:ext cx="475409" cy="186055"/>
            </a:xfrm>
            <a:prstGeom prst="rect">
              <a:avLst/>
            </a:prstGeom>
            <a:noFill/>
          </p:spPr>
          <p:txBody>
            <a:bodyPr vert="horz" wrap="none" lIns="0" tIns="0" rIns="0" bIns="0" rtlCol="0" anchor="ctr" anchorCtr="0">
              <a:noAutofit/>
            </a:bodyPr>
            <a:lstStyle/>
            <a:p>
              <a:r>
                <a:rPr lang="en-US" sz="1200" spc="-20" dirty="0">
                  <a:solidFill>
                    <a:schemeClr val="lt2"/>
                  </a:solidFill>
                  <a:latin typeface="Calibri" panose="020F0502020204030204" pitchFamily="34" charset="0"/>
                </a:rPr>
                <a:t>Year 1		</a:t>
              </a:r>
            </a:p>
          </p:txBody>
        </p:sp>
        <p:cxnSp>
          <p:nvCxnSpPr>
            <p:cNvPr id="9109" name="OTLSHAPE_TB_00000000000000000000000000000000_Separator3"/>
            <p:cNvCxnSpPr/>
            <p:nvPr>
              <p:custDataLst>
                <p:tags r:id="rId62"/>
              </p:custDataLst>
            </p:nvPr>
          </p:nvCxnSpPr>
          <p:spPr>
            <a:xfrm>
              <a:off x="4641210" y="2944178"/>
              <a:ext cx="0" cy="254000"/>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10" name="OTLSHAPE_TB_00000000000000000000000000000000_TimescaleInterval4"/>
            <p:cNvSpPr txBox="1"/>
            <p:nvPr>
              <p:custDataLst>
                <p:tags r:id="rId63"/>
              </p:custDataLst>
            </p:nvPr>
          </p:nvSpPr>
          <p:spPr>
            <a:xfrm>
              <a:off x="4020985" y="3004851"/>
              <a:ext cx="241300" cy="186055"/>
            </a:xfrm>
            <a:prstGeom prst="rect">
              <a:avLst/>
            </a:prstGeom>
            <a:noFill/>
          </p:spPr>
          <p:txBody>
            <a:bodyPr vert="horz" wrap="none" lIns="0" tIns="0" rIns="0" bIns="0" rtlCol="0" anchor="ctr" anchorCtr="0">
              <a:noAutofit/>
            </a:bodyPr>
            <a:lstStyle/>
            <a:p>
              <a:r>
                <a:rPr lang="en-US" sz="1200" spc="-20" dirty="0">
                  <a:solidFill>
                    <a:schemeClr val="lt2"/>
                  </a:solidFill>
                  <a:latin typeface="Calibri" panose="020F0502020204030204" pitchFamily="34" charset="0"/>
                </a:rPr>
                <a:t>Year 2	</a:t>
              </a:r>
            </a:p>
          </p:txBody>
        </p:sp>
        <p:cxnSp>
          <p:nvCxnSpPr>
            <p:cNvPr id="9111" name="OTLSHAPE_TB_00000000000000000000000000000000_Separator4"/>
            <p:cNvCxnSpPr/>
            <p:nvPr>
              <p:custDataLst>
                <p:tags r:id="rId64"/>
              </p:custDataLst>
            </p:nvPr>
          </p:nvCxnSpPr>
          <p:spPr>
            <a:xfrm>
              <a:off x="5488179" y="2978150"/>
              <a:ext cx="0" cy="254000"/>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12" name="OTLSHAPE_TB_00000000000000000000000000000000_TimescaleInterval5"/>
            <p:cNvSpPr txBox="1"/>
            <p:nvPr>
              <p:custDataLst>
                <p:tags r:id="rId65"/>
              </p:custDataLst>
            </p:nvPr>
          </p:nvSpPr>
          <p:spPr>
            <a:xfrm>
              <a:off x="4902977" y="2997579"/>
              <a:ext cx="228600" cy="186055"/>
            </a:xfrm>
            <a:prstGeom prst="rect">
              <a:avLst/>
            </a:prstGeom>
            <a:noFill/>
          </p:spPr>
          <p:txBody>
            <a:bodyPr vert="horz" wrap="none" lIns="0" tIns="0" rIns="0" bIns="0" rtlCol="0" anchor="ctr" anchorCtr="0">
              <a:noAutofit/>
            </a:bodyPr>
            <a:lstStyle/>
            <a:p>
              <a:r>
                <a:rPr lang="en-US" sz="1200" spc="-18" dirty="0">
                  <a:solidFill>
                    <a:schemeClr val="lt2"/>
                  </a:solidFill>
                  <a:latin typeface="Calibri" panose="020F0502020204030204" pitchFamily="34" charset="0"/>
                </a:rPr>
                <a:t>Year 3	</a:t>
              </a:r>
            </a:p>
          </p:txBody>
        </p:sp>
        <p:cxnSp>
          <p:nvCxnSpPr>
            <p:cNvPr id="9113" name="OTLSHAPE_TB_00000000000000000000000000000000_Separator5"/>
            <p:cNvCxnSpPr/>
            <p:nvPr>
              <p:custDataLst>
                <p:tags r:id="rId66"/>
              </p:custDataLst>
            </p:nvPr>
          </p:nvCxnSpPr>
          <p:spPr>
            <a:xfrm>
              <a:off x="6422992" y="2978150"/>
              <a:ext cx="0" cy="254000"/>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14" name="OTLSHAPE_TB_00000000000000000000000000000000_TimescaleInterval6"/>
            <p:cNvSpPr txBox="1"/>
            <p:nvPr>
              <p:custDataLst>
                <p:tags r:id="rId67"/>
              </p:custDataLst>
            </p:nvPr>
          </p:nvSpPr>
          <p:spPr>
            <a:xfrm>
              <a:off x="5812195" y="3004851"/>
              <a:ext cx="211148" cy="186055"/>
            </a:xfrm>
            <a:prstGeom prst="rect">
              <a:avLst/>
            </a:prstGeom>
            <a:noFill/>
          </p:spPr>
          <p:txBody>
            <a:bodyPr vert="horz" wrap="none" lIns="0" tIns="0" rIns="0" bIns="0" rtlCol="0" anchor="ctr" anchorCtr="0">
              <a:noAutofit/>
            </a:bodyPr>
            <a:lstStyle/>
            <a:p>
              <a:r>
                <a:rPr lang="en-US" sz="1200" spc="-22" dirty="0">
                  <a:solidFill>
                    <a:schemeClr val="lt2"/>
                  </a:solidFill>
                  <a:latin typeface="Calibri" panose="020F0502020204030204" pitchFamily="34" charset="0"/>
                </a:rPr>
                <a:t>Year 4		</a:t>
              </a:r>
            </a:p>
          </p:txBody>
        </p:sp>
        <p:cxnSp>
          <p:nvCxnSpPr>
            <p:cNvPr id="9115" name="OTLSHAPE_TB_00000000000000000000000000000000_Separator6"/>
            <p:cNvCxnSpPr/>
            <p:nvPr>
              <p:custDataLst>
                <p:tags r:id="rId68"/>
              </p:custDataLst>
            </p:nvPr>
          </p:nvCxnSpPr>
          <p:spPr>
            <a:xfrm>
              <a:off x="7419428" y="2944178"/>
              <a:ext cx="0" cy="254000"/>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 name="OTLSHAPE_TB_00000000000000000000000000000000_Separator5"/>
            <p:cNvCxnSpPr/>
            <p:nvPr>
              <p:custDataLst>
                <p:tags r:id="rId69"/>
              </p:custDataLst>
            </p:nvPr>
          </p:nvCxnSpPr>
          <p:spPr>
            <a:xfrm>
              <a:off x="1839145" y="2974023"/>
              <a:ext cx="0" cy="254000"/>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 name="OTLSHAPE_TB_00000000000000000000000000000000_TimescaleInterval6"/>
            <p:cNvSpPr txBox="1"/>
            <p:nvPr>
              <p:custDataLst>
                <p:tags r:id="rId70"/>
              </p:custDataLst>
            </p:nvPr>
          </p:nvSpPr>
          <p:spPr>
            <a:xfrm>
              <a:off x="6698775" y="3003007"/>
              <a:ext cx="211148" cy="186055"/>
            </a:xfrm>
            <a:prstGeom prst="rect">
              <a:avLst/>
            </a:prstGeom>
            <a:noFill/>
          </p:spPr>
          <p:txBody>
            <a:bodyPr vert="horz" wrap="none" lIns="0" tIns="0" rIns="0" bIns="0" rtlCol="0" anchor="ctr" anchorCtr="0">
              <a:noAutofit/>
            </a:bodyPr>
            <a:lstStyle/>
            <a:p>
              <a:r>
                <a:rPr lang="en-US" sz="1200" spc="-22" dirty="0">
                  <a:solidFill>
                    <a:schemeClr val="lt2"/>
                  </a:solidFill>
                  <a:latin typeface="Calibri" panose="020F0502020204030204" pitchFamily="34" charset="0"/>
                </a:rPr>
                <a:t>Year 5	</a:t>
              </a:r>
            </a:p>
          </p:txBody>
        </p:sp>
      </p:grpSp>
      <p:grpSp>
        <p:nvGrpSpPr>
          <p:cNvPr id="94" name="Group 93"/>
          <p:cNvGrpSpPr/>
          <p:nvPr/>
        </p:nvGrpSpPr>
        <p:grpSpPr>
          <a:xfrm>
            <a:off x="4003647" y="3176557"/>
            <a:ext cx="182508" cy="1066891"/>
            <a:chOff x="2486845" y="1436656"/>
            <a:chExt cx="182508" cy="1066891"/>
          </a:xfrm>
        </p:grpSpPr>
        <p:cxnSp>
          <p:nvCxnSpPr>
            <p:cNvPr id="95" name="OTLSHAPE_M_a58f29487c0343c08abcf41913e40cae_Connector1"/>
            <p:cNvCxnSpPr/>
            <p:nvPr>
              <p:custDataLst>
                <p:tags r:id="rId54"/>
              </p:custDataLst>
            </p:nvPr>
          </p:nvCxnSpPr>
          <p:spPr>
            <a:xfrm>
              <a:off x="2486845" y="1436656"/>
              <a:ext cx="0" cy="1066891"/>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6" name="OTLSHAPE_M_52743de8bb6d4044896f473898fe9da7_Shape"/>
            <p:cNvSpPr/>
            <p:nvPr>
              <p:custDataLst>
                <p:tags r:id="rId55"/>
              </p:custDataLst>
            </p:nvPr>
          </p:nvSpPr>
          <p:spPr>
            <a:xfrm rot="16200000">
              <a:off x="2504253" y="1436656"/>
              <a:ext cx="165100" cy="165100"/>
            </a:xfrm>
            <a:prstGeom prst="flowChartMerge">
              <a:avLst/>
            </a:prstGeom>
            <a:solidFill>
              <a:srgbClr val="087FC3"/>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8" name="OTLSHAPE_T_9aa183d65df24b0c8fecd0a002471583_Shape"/>
          <p:cNvSpPr/>
          <p:nvPr>
            <p:custDataLst>
              <p:tags r:id="rId33"/>
            </p:custDataLst>
          </p:nvPr>
        </p:nvSpPr>
        <p:spPr>
          <a:xfrm>
            <a:off x="4018830" y="3978529"/>
            <a:ext cx="889000" cy="203200"/>
          </a:xfrm>
          <a:prstGeom prst="roundRect">
            <a:avLst>
              <a:gd name="adj" fmla="val 100000"/>
            </a:avLst>
          </a:prstGeom>
          <a:solidFill>
            <a:srgbClr val="7030A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Transition</a:t>
            </a:r>
          </a:p>
        </p:txBody>
      </p:sp>
      <p:sp>
        <p:nvSpPr>
          <p:cNvPr id="56" name="OTLSHAPE_T_9aa183d65df24b0c8fecd0a002471583_Shape"/>
          <p:cNvSpPr/>
          <p:nvPr>
            <p:custDataLst>
              <p:tags r:id="rId34"/>
            </p:custDataLst>
          </p:nvPr>
        </p:nvSpPr>
        <p:spPr>
          <a:xfrm>
            <a:off x="5916315" y="3973034"/>
            <a:ext cx="2721471" cy="204405"/>
          </a:xfrm>
          <a:prstGeom prst="roundRect">
            <a:avLst>
              <a:gd name="adj" fmla="val 100000"/>
            </a:avLst>
          </a:prstGeom>
          <a:solidFill>
            <a:srgbClr val="00B05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Support, Assistance, and Monitoring</a:t>
            </a:r>
          </a:p>
        </p:txBody>
      </p:sp>
      <p:sp>
        <p:nvSpPr>
          <p:cNvPr id="57" name="OTLSHAPE_T_9aa183d65df24b0c8fecd0a002471583_Shape"/>
          <p:cNvSpPr/>
          <p:nvPr>
            <p:custDataLst>
              <p:tags r:id="rId35"/>
            </p:custDataLst>
          </p:nvPr>
        </p:nvSpPr>
        <p:spPr>
          <a:xfrm>
            <a:off x="8634664" y="3969254"/>
            <a:ext cx="1141239" cy="208185"/>
          </a:xfrm>
          <a:prstGeom prst="roundRect">
            <a:avLst>
              <a:gd name="adj" fmla="val 100000"/>
            </a:avLst>
          </a:prstGeom>
          <a:solidFill>
            <a:srgbClr val="C0000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Intensification</a:t>
            </a:r>
          </a:p>
        </p:txBody>
      </p:sp>
      <p:sp>
        <p:nvSpPr>
          <p:cNvPr id="61" name="OTLSHAPE_T_9aa183d65df24b0c8fecd0a002471583_Title"/>
          <p:cNvSpPr txBox="1"/>
          <p:nvPr>
            <p:custDataLst>
              <p:tags r:id="rId36"/>
            </p:custDataLst>
          </p:nvPr>
        </p:nvSpPr>
        <p:spPr>
          <a:xfrm>
            <a:off x="4549118" y="2930172"/>
            <a:ext cx="1047624" cy="184666"/>
          </a:xfrm>
          <a:prstGeom prst="rect">
            <a:avLst/>
          </a:prstGeom>
          <a:noFill/>
        </p:spPr>
        <p:txBody>
          <a:bodyPr vert="horz" wrap="square" lIns="0" tIns="0" rIns="0" bIns="0" rtlCol="0" anchor="ctr" anchorCtr="0">
            <a:spAutoFit/>
          </a:bodyPr>
          <a:lstStyle/>
          <a:p>
            <a:pPr algn="r"/>
            <a:r>
              <a:rPr lang="en-US" sz="1200" b="1" spc="-8">
                <a:latin typeface="Calibri" panose="020F0502020204030204" pitchFamily="34" charset="0"/>
              </a:rPr>
              <a:t>State IDs school</a:t>
            </a:r>
          </a:p>
        </p:txBody>
      </p:sp>
      <p:grpSp>
        <p:nvGrpSpPr>
          <p:cNvPr id="62" name="Group 61"/>
          <p:cNvGrpSpPr/>
          <p:nvPr/>
        </p:nvGrpSpPr>
        <p:grpSpPr>
          <a:xfrm>
            <a:off x="5716856" y="3176473"/>
            <a:ext cx="182508" cy="1066891"/>
            <a:chOff x="2486845" y="1436656"/>
            <a:chExt cx="182508" cy="1066891"/>
          </a:xfrm>
        </p:grpSpPr>
        <p:cxnSp>
          <p:nvCxnSpPr>
            <p:cNvPr id="63" name="OTLSHAPE_M_a58f29487c0343c08abcf41913e40cae_Connector1"/>
            <p:cNvCxnSpPr/>
            <p:nvPr>
              <p:custDataLst>
                <p:tags r:id="rId52"/>
              </p:custDataLst>
            </p:nvPr>
          </p:nvCxnSpPr>
          <p:spPr>
            <a:xfrm>
              <a:off x="2486845" y="1436656"/>
              <a:ext cx="0" cy="1066891"/>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4" name="OTLSHAPE_M_52743de8bb6d4044896f473898fe9da7_Shape"/>
            <p:cNvSpPr/>
            <p:nvPr>
              <p:custDataLst>
                <p:tags r:id="rId53"/>
              </p:custDataLst>
            </p:nvPr>
          </p:nvSpPr>
          <p:spPr>
            <a:xfrm rot="16200000">
              <a:off x="2504253" y="1436656"/>
              <a:ext cx="165100" cy="165100"/>
            </a:xfrm>
            <a:prstGeom prst="flowChartMerge">
              <a:avLst/>
            </a:prstGeom>
            <a:solidFill>
              <a:srgbClr val="087FC3"/>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OTLSHAPE_T_9aa183d65df24b0c8fecd0a002471583_Title"/>
          <p:cNvSpPr txBox="1"/>
          <p:nvPr>
            <p:custDataLst>
              <p:tags r:id="rId37"/>
            </p:custDataLst>
          </p:nvPr>
        </p:nvSpPr>
        <p:spPr>
          <a:xfrm>
            <a:off x="5572972" y="2265106"/>
            <a:ext cx="1047624" cy="553998"/>
          </a:xfrm>
          <a:prstGeom prst="rect">
            <a:avLst/>
          </a:prstGeom>
          <a:noFill/>
        </p:spPr>
        <p:txBody>
          <a:bodyPr vert="horz" wrap="square" lIns="0" tIns="0" rIns="0" bIns="0" rtlCol="0" anchor="ctr" anchorCtr="0">
            <a:spAutoFit/>
          </a:bodyPr>
          <a:lstStyle/>
          <a:p>
            <a:r>
              <a:rPr lang="en-US" sz="1200" b="1" spc="-8">
                <a:latin typeface="Calibri" panose="020F0502020204030204" pitchFamily="34" charset="0"/>
              </a:rPr>
              <a:t>District submits improvement plan</a:t>
            </a:r>
          </a:p>
        </p:txBody>
      </p:sp>
      <p:sp>
        <p:nvSpPr>
          <p:cNvPr id="5" name="Title 4"/>
          <p:cNvSpPr>
            <a:spLocks noGrp="1"/>
          </p:cNvSpPr>
          <p:nvPr>
            <p:ph type="title"/>
          </p:nvPr>
        </p:nvSpPr>
        <p:spPr>
          <a:xfrm>
            <a:off x="1793280" y="365126"/>
            <a:ext cx="8630880" cy="1325563"/>
          </a:xfrm>
        </p:spPr>
        <p:txBody>
          <a:bodyPr>
            <a:normAutofit fontScale="90000"/>
          </a:bodyPr>
          <a:lstStyle/>
          <a:p>
            <a:pPr algn="ctr"/>
            <a:r>
              <a:rPr lang="en-US" dirty="0" smtClean="0"/>
              <a:t>ESSA School </a:t>
            </a:r>
            <a:r>
              <a:rPr lang="en-US" dirty="0"/>
              <a:t>Improvement Timeline: </a:t>
            </a:r>
            <a:r>
              <a:rPr lang="en-US" dirty="0" smtClean="0"/>
              <a:t/>
            </a:r>
            <a:br>
              <a:rPr lang="en-US" dirty="0" smtClean="0"/>
            </a:br>
            <a:r>
              <a:rPr lang="en-US" dirty="0" smtClean="0"/>
              <a:t>Schools in Bottom 5% (“Comprehensive”)</a:t>
            </a:r>
            <a:endParaRPr lang="en-US" sz="3100" dirty="0"/>
          </a:p>
        </p:txBody>
      </p:sp>
      <p:grpSp>
        <p:nvGrpSpPr>
          <p:cNvPr id="70" name="Group 69"/>
          <p:cNvGrpSpPr/>
          <p:nvPr/>
        </p:nvGrpSpPr>
        <p:grpSpPr>
          <a:xfrm>
            <a:off x="8609925" y="3161571"/>
            <a:ext cx="182508" cy="1066891"/>
            <a:chOff x="2486845" y="1436656"/>
            <a:chExt cx="182508" cy="1066891"/>
          </a:xfrm>
        </p:grpSpPr>
        <p:cxnSp>
          <p:nvCxnSpPr>
            <p:cNvPr id="71" name="OTLSHAPE_M_a58f29487c0343c08abcf41913e40cae_Connector1"/>
            <p:cNvCxnSpPr/>
            <p:nvPr>
              <p:custDataLst>
                <p:tags r:id="rId50"/>
              </p:custDataLst>
            </p:nvPr>
          </p:nvCxnSpPr>
          <p:spPr>
            <a:xfrm>
              <a:off x="2486845" y="1436656"/>
              <a:ext cx="0" cy="1066891"/>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2" name="OTLSHAPE_M_52743de8bb6d4044896f473898fe9da7_Shape"/>
            <p:cNvSpPr/>
            <p:nvPr>
              <p:custDataLst>
                <p:tags r:id="rId51"/>
              </p:custDataLst>
            </p:nvPr>
          </p:nvSpPr>
          <p:spPr>
            <a:xfrm rot="16200000">
              <a:off x="2504253" y="1436656"/>
              <a:ext cx="165100" cy="165100"/>
            </a:xfrm>
            <a:prstGeom prst="flowChartMerge">
              <a:avLst/>
            </a:prstGeom>
            <a:solidFill>
              <a:srgbClr val="087FC3"/>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3" name="OTLSHAPE_T_9aa183d65df24b0c8fecd0a002471583_Title"/>
          <p:cNvSpPr txBox="1"/>
          <p:nvPr>
            <p:custDataLst>
              <p:tags r:id="rId38"/>
            </p:custDataLst>
          </p:nvPr>
        </p:nvSpPr>
        <p:spPr>
          <a:xfrm>
            <a:off x="8594068" y="2583134"/>
            <a:ext cx="1299232" cy="553998"/>
          </a:xfrm>
          <a:prstGeom prst="rect">
            <a:avLst/>
          </a:prstGeom>
          <a:noFill/>
        </p:spPr>
        <p:txBody>
          <a:bodyPr vert="horz" wrap="square" lIns="0" tIns="0" rIns="0" bIns="0" rtlCol="0" anchor="ctr" anchorCtr="0">
            <a:spAutoFit/>
          </a:bodyPr>
          <a:lstStyle/>
          <a:p>
            <a:r>
              <a:rPr lang="en-US" sz="1200" b="1" spc="-8">
                <a:latin typeface="Calibri" panose="020F0502020204030204" pitchFamily="34" charset="0"/>
              </a:rPr>
              <a:t>State assesses school’s progress against exit criteria</a:t>
            </a:r>
          </a:p>
        </p:txBody>
      </p:sp>
      <p:sp>
        <p:nvSpPr>
          <p:cNvPr id="74" name="OTLSHAPE_T_9aa183d65df24b0c8fecd0a002471583_Title"/>
          <p:cNvSpPr txBox="1"/>
          <p:nvPr>
            <p:custDataLst>
              <p:tags r:id="rId39"/>
            </p:custDataLst>
          </p:nvPr>
        </p:nvSpPr>
        <p:spPr>
          <a:xfrm>
            <a:off x="5873832" y="3571591"/>
            <a:ext cx="2700338" cy="369332"/>
          </a:xfrm>
          <a:prstGeom prst="rect">
            <a:avLst/>
          </a:prstGeom>
          <a:noFill/>
        </p:spPr>
        <p:txBody>
          <a:bodyPr vert="horz" wrap="square" lIns="0" tIns="0" rIns="0" bIns="0" rtlCol="0" anchor="ctr" anchorCtr="0">
            <a:spAutoFit/>
          </a:bodyPr>
          <a:lstStyle/>
          <a:p>
            <a:pPr algn="ctr"/>
            <a:r>
              <a:rPr lang="en-US" sz="1200" b="1" spc="-8">
                <a:latin typeface="Calibri" panose="020F0502020204030204" pitchFamily="34" charset="0"/>
              </a:rPr>
              <a:t>School implements plan with district support, revising as needed</a:t>
            </a:r>
          </a:p>
        </p:txBody>
      </p:sp>
      <p:sp>
        <p:nvSpPr>
          <p:cNvPr id="7" name="5-Point Star 6"/>
          <p:cNvSpPr/>
          <p:nvPr/>
        </p:nvSpPr>
        <p:spPr>
          <a:xfrm>
            <a:off x="7511987" y="4859308"/>
            <a:ext cx="295784" cy="295784"/>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TLSHAPE_T_9aa183d65df24b0c8fecd0a002471583_Title"/>
          <p:cNvSpPr txBox="1"/>
          <p:nvPr>
            <p:custDataLst>
              <p:tags r:id="rId40"/>
            </p:custDataLst>
          </p:nvPr>
        </p:nvSpPr>
        <p:spPr>
          <a:xfrm>
            <a:off x="7856483" y="5042680"/>
            <a:ext cx="2697217" cy="369332"/>
          </a:xfrm>
          <a:prstGeom prst="rect">
            <a:avLst/>
          </a:prstGeom>
          <a:noFill/>
        </p:spPr>
        <p:txBody>
          <a:bodyPr vert="horz" wrap="square" lIns="0" tIns="0" rIns="0" bIns="0" rtlCol="0" anchor="ctr" anchorCtr="0">
            <a:spAutoFit/>
          </a:bodyPr>
          <a:lstStyle/>
          <a:p>
            <a:r>
              <a:rPr lang="en-US" sz="1200" i="1" spc="-8">
                <a:latin typeface="Calibri" panose="020F0502020204030204" pitchFamily="34" charset="0"/>
              </a:rPr>
              <a:t>State IDs next cohort of Comprehensive Support and Improvement schools </a:t>
            </a:r>
          </a:p>
        </p:txBody>
      </p:sp>
      <p:grpSp>
        <p:nvGrpSpPr>
          <p:cNvPr id="58" name="Group 57"/>
          <p:cNvGrpSpPr/>
          <p:nvPr/>
        </p:nvGrpSpPr>
        <p:grpSpPr>
          <a:xfrm>
            <a:off x="4935583" y="3176557"/>
            <a:ext cx="182508" cy="1066891"/>
            <a:chOff x="2486845" y="1436656"/>
            <a:chExt cx="182508" cy="1066891"/>
          </a:xfrm>
        </p:grpSpPr>
        <p:cxnSp>
          <p:nvCxnSpPr>
            <p:cNvPr id="59" name="OTLSHAPE_M_a58f29487c0343c08abcf41913e40cae_Connector1"/>
            <p:cNvCxnSpPr/>
            <p:nvPr>
              <p:custDataLst>
                <p:tags r:id="rId48"/>
              </p:custDataLst>
            </p:nvPr>
          </p:nvCxnSpPr>
          <p:spPr>
            <a:xfrm>
              <a:off x="2486845" y="1436656"/>
              <a:ext cx="0" cy="1066891"/>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OTLSHAPE_M_52743de8bb6d4044896f473898fe9da7_Shape"/>
            <p:cNvSpPr/>
            <p:nvPr>
              <p:custDataLst>
                <p:tags r:id="rId49"/>
              </p:custDataLst>
            </p:nvPr>
          </p:nvSpPr>
          <p:spPr>
            <a:xfrm rot="16200000">
              <a:off x="2504253" y="1436656"/>
              <a:ext cx="165100" cy="165100"/>
            </a:xfrm>
            <a:prstGeom prst="flowChartMerge">
              <a:avLst/>
            </a:prstGeom>
            <a:solidFill>
              <a:srgbClr val="087FC3"/>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9" name="OTLSHAPE_T_9aa183d65df24b0c8fecd0a002471583_Shape"/>
          <p:cNvSpPr/>
          <p:nvPr>
            <p:custDataLst>
              <p:tags r:id="rId41"/>
            </p:custDataLst>
          </p:nvPr>
        </p:nvSpPr>
        <p:spPr>
          <a:xfrm>
            <a:off x="4971330" y="3978529"/>
            <a:ext cx="889000" cy="203200"/>
          </a:xfrm>
          <a:prstGeom prst="roundRect">
            <a:avLst>
              <a:gd name="adj" fmla="val 100000"/>
            </a:avLst>
          </a:prstGeom>
          <a:solidFill>
            <a:srgbClr val="00B05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Planning</a:t>
            </a:r>
          </a:p>
        </p:txBody>
      </p:sp>
      <p:sp>
        <p:nvSpPr>
          <p:cNvPr id="101" name="OTLSHAPE_T_9aa183d65df24b0c8fecd0a002471583_Shape"/>
          <p:cNvSpPr/>
          <p:nvPr>
            <p:custDataLst>
              <p:tags r:id="rId42"/>
            </p:custDataLst>
          </p:nvPr>
        </p:nvSpPr>
        <p:spPr>
          <a:xfrm>
            <a:off x="4844330" y="3749929"/>
            <a:ext cx="889000" cy="203200"/>
          </a:xfrm>
          <a:prstGeom prst="roundRect">
            <a:avLst>
              <a:gd name="adj" fmla="val 100000"/>
            </a:avLst>
          </a:prstGeom>
          <a:solidFill>
            <a:srgbClr val="00B05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Diagnosis</a:t>
            </a:r>
          </a:p>
        </p:txBody>
      </p:sp>
      <p:sp>
        <p:nvSpPr>
          <p:cNvPr id="75" name="OTLSHAPE_T_9aa183d65df24b0c8fecd0a002471583_Shape"/>
          <p:cNvSpPr/>
          <p:nvPr>
            <p:custDataLst>
              <p:tags r:id="rId43"/>
            </p:custDataLst>
          </p:nvPr>
        </p:nvSpPr>
        <p:spPr>
          <a:xfrm>
            <a:off x="3015720" y="3979863"/>
            <a:ext cx="980019" cy="203200"/>
          </a:xfrm>
          <a:prstGeom prst="roundRect">
            <a:avLst>
              <a:gd name="adj" fmla="val 100000"/>
            </a:avLst>
          </a:prstGeom>
          <a:solidFill>
            <a:schemeClr val="tx2">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000000"/>
                </a:solidFill>
              </a:rPr>
              <a:t>Status Quo</a:t>
            </a:r>
            <a:endParaRPr lang="en-US" sz="1200"/>
          </a:p>
        </p:txBody>
      </p:sp>
      <p:grpSp>
        <p:nvGrpSpPr>
          <p:cNvPr id="77" name="Group 76"/>
          <p:cNvGrpSpPr/>
          <p:nvPr/>
        </p:nvGrpSpPr>
        <p:grpSpPr>
          <a:xfrm>
            <a:off x="5917171" y="3178380"/>
            <a:ext cx="182508" cy="1066891"/>
            <a:chOff x="2486845" y="1436656"/>
            <a:chExt cx="182508" cy="1066891"/>
          </a:xfrm>
        </p:grpSpPr>
        <p:cxnSp>
          <p:nvCxnSpPr>
            <p:cNvPr id="78" name="OTLSHAPE_M_a58f29487c0343c08abcf41913e40cae_Connector1"/>
            <p:cNvCxnSpPr/>
            <p:nvPr>
              <p:custDataLst>
                <p:tags r:id="rId46"/>
              </p:custDataLst>
            </p:nvPr>
          </p:nvCxnSpPr>
          <p:spPr>
            <a:xfrm>
              <a:off x="2486845" y="1436656"/>
              <a:ext cx="0" cy="1066891"/>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9" name="OTLSHAPE_M_52743de8bb6d4044896f473898fe9da7_Shape"/>
            <p:cNvSpPr/>
            <p:nvPr>
              <p:custDataLst>
                <p:tags r:id="rId47"/>
              </p:custDataLst>
            </p:nvPr>
          </p:nvSpPr>
          <p:spPr>
            <a:xfrm rot="16200000">
              <a:off x="2504253" y="1436656"/>
              <a:ext cx="165100" cy="165100"/>
            </a:xfrm>
            <a:prstGeom prst="flowChartMerge">
              <a:avLst/>
            </a:prstGeom>
            <a:solidFill>
              <a:srgbClr val="087FC3"/>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0" name="OTLSHAPE_T_9aa183d65df24b0c8fecd0a002471583_Title"/>
          <p:cNvSpPr txBox="1"/>
          <p:nvPr>
            <p:custDataLst>
              <p:tags r:id="rId44"/>
            </p:custDataLst>
          </p:nvPr>
        </p:nvSpPr>
        <p:spPr>
          <a:xfrm>
            <a:off x="394757" y="6071828"/>
            <a:ext cx="5241925" cy="184666"/>
          </a:xfrm>
          <a:prstGeom prst="rect">
            <a:avLst/>
          </a:prstGeom>
          <a:noFill/>
        </p:spPr>
        <p:txBody>
          <a:bodyPr vert="horz" wrap="square" lIns="0" tIns="0" rIns="0" bIns="0" rtlCol="0" anchor="ctr" anchorCtr="0">
            <a:spAutoFit/>
          </a:bodyPr>
          <a:lstStyle/>
          <a:p>
            <a:r>
              <a:rPr lang="en-US" sz="1200" i="1" spc="-8" dirty="0">
                <a:latin typeface="Calibri" panose="020F0502020204030204" pitchFamily="34" charset="0"/>
              </a:rPr>
              <a:t>NOTE: This timeline is based on ESSA and our best guess about the final regulations. </a:t>
            </a:r>
          </a:p>
        </p:txBody>
      </p:sp>
      <p:sp>
        <p:nvSpPr>
          <p:cNvPr id="81" name="OTLSHAPE_T_9aa183d65df24b0c8fecd0a002471583_Title"/>
          <p:cNvSpPr txBox="1"/>
          <p:nvPr>
            <p:custDataLst>
              <p:tags r:id="rId45"/>
            </p:custDataLst>
          </p:nvPr>
        </p:nvSpPr>
        <p:spPr>
          <a:xfrm>
            <a:off x="5917171" y="2745506"/>
            <a:ext cx="1047624" cy="369332"/>
          </a:xfrm>
          <a:prstGeom prst="rect">
            <a:avLst/>
          </a:prstGeom>
          <a:noFill/>
        </p:spPr>
        <p:txBody>
          <a:bodyPr vert="horz" wrap="square" lIns="0" tIns="0" rIns="0" bIns="0" rtlCol="0" anchor="ctr" anchorCtr="0">
            <a:spAutoFit/>
          </a:bodyPr>
          <a:lstStyle/>
          <a:p>
            <a:r>
              <a:rPr lang="en-US" sz="1200" b="1" spc="-8">
                <a:latin typeface="Calibri" panose="020F0502020204030204" pitchFamily="34" charset="0"/>
              </a:rPr>
              <a:t>State approves plan</a:t>
            </a:r>
          </a:p>
        </p:txBody>
      </p:sp>
    </p:spTree>
    <p:custDataLst>
      <p:tags r:id="rId1"/>
    </p:custDataLst>
    <p:extLst>
      <p:ext uri="{BB962C8B-B14F-4D97-AF65-F5344CB8AC3E}">
        <p14:creationId xmlns:p14="http://schemas.microsoft.com/office/powerpoint/2010/main" val="3146219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1" name="OTLSHAPE_TB_00000000000000000000000000000000_ElapsedTime" hidden="1"/>
          <p:cNvSpPr/>
          <p:nvPr>
            <p:custDataLst>
              <p:tags r:id="rId2"/>
            </p:custDataLst>
          </p:nvPr>
        </p:nvSpPr>
        <p:spPr>
          <a:xfrm>
            <a:off x="1524000" y="0"/>
            <a:ext cx="0" cy="0"/>
          </a:xfrm>
          <a:prstGeom prst="roundRect">
            <a:avLst>
              <a:gd name="adj" fmla="val 100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02" name="OTLSHAPE_TB_00000000000000000000000000000000_TodayMarkerShape" hidden="1"/>
          <p:cNvSpPr/>
          <p:nvPr>
            <p:custDataLst>
              <p:tags r:id="rId3"/>
            </p:custDataLst>
          </p:nvPr>
        </p:nvSpPr>
        <p:spPr>
          <a:xfrm>
            <a:off x="2467791" y="3295650"/>
            <a:ext cx="108858" cy="127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03" name="OTLSHAPE_TB_00000000000000000000000000000000_TodayMarkerText" hidden="1"/>
          <p:cNvSpPr txBox="1"/>
          <p:nvPr>
            <p:custDataLst>
              <p:tags r:id="rId4"/>
            </p:custDataLst>
          </p:nvPr>
        </p:nvSpPr>
        <p:spPr>
          <a:xfrm>
            <a:off x="2522220" y="3422651"/>
            <a:ext cx="254878" cy="123111"/>
          </a:xfrm>
          <a:prstGeom prst="rect">
            <a:avLst/>
          </a:prstGeom>
          <a:noFill/>
        </p:spPr>
        <p:txBody>
          <a:bodyPr vert="horz" wrap="none" lIns="0" tIns="0" rIns="0" bIns="0" rtlCol="0" anchor="ctr" anchorCtr="0">
            <a:spAutoFit/>
          </a:bodyPr>
          <a:lstStyle/>
          <a:p>
            <a:pPr algn="ctr"/>
            <a:r>
              <a:rPr lang="en-US" sz="800">
                <a:solidFill>
                  <a:schemeClr val="dk1"/>
                </a:solidFill>
                <a:latin typeface="Calibri" panose="020F0502020204030204" pitchFamily="34" charset="0"/>
              </a:rPr>
              <a:t>Today</a:t>
            </a:r>
          </a:p>
        </p:txBody>
      </p:sp>
      <p:sp>
        <p:nvSpPr>
          <p:cNvPr id="9138" name="OTLSHAPE_M_6a283b367375415b92b0e5fc4e16a0cc_Date" hidden="1"/>
          <p:cNvSpPr txBox="1"/>
          <p:nvPr>
            <p:custDataLst>
              <p:tags r:id="rId5"/>
            </p:custDataLst>
          </p:nvPr>
        </p:nvSpPr>
        <p:spPr>
          <a:xfrm>
            <a:off x="7486937" y="2501145"/>
            <a:ext cx="0" cy="492443"/>
          </a:xfrm>
          <a:prstGeom prst="rect">
            <a:avLst/>
          </a:prstGeom>
          <a:noFill/>
        </p:spPr>
        <p:txBody>
          <a:bodyPr vert="horz" wrap="square" lIns="0" tIns="0" rIns="0" bIns="0" rtlCol="0" anchor="ctr" anchorCtr="0">
            <a:spAutoFit/>
          </a:bodyPr>
          <a:lstStyle/>
          <a:p>
            <a:pPr algn="ctr"/>
            <a:r>
              <a:rPr lang="en-US" sz="800">
                <a:solidFill>
                  <a:srgbClr val="D1282E"/>
                </a:solidFill>
                <a:latin typeface="Calibri" panose="020F0502020204030204" pitchFamily="34" charset="0"/>
              </a:rPr>
              <a:t>Nov 7</a:t>
            </a:r>
          </a:p>
        </p:txBody>
      </p:sp>
      <p:sp>
        <p:nvSpPr>
          <p:cNvPr id="9141" name="OTLSHAPE_M_7b0996464ffd4cd3a3b383ab1ba22438_Date" hidden="1"/>
          <p:cNvSpPr txBox="1"/>
          <p:nvPr>
            <p:custDataLst>
              <p:tags r:id="rId6"/>
            </p:custDataLst>
          </p:nvPr>
        </p:nvSpPr>
        <p:spPr>
          <a:xfrm>
            <a:off x="8604648" y="2792220"/>
            <a:ext cx="0" cy="615553"/>
          </a:xfrm>
          <a:prstGeom prst="rect">
            <a:avLst/>
          </a:prstGeom>
          <a:noFill/>
        </p:spPr>
        <p:txBody>
          <a:bodyPr vert="horz" wrap="square" lIns="0" tIns="0" rIns="0" bIns="0" rtlCol="0" anchor="ctr" anchorCtr="0">
            <a:spAutoFit/>
          </a:bodyPr>
          <a:lstStyle/>
          <a:p>
            <a:pPr algn="ctr"/>
            <a:r>
              <a:rPr lang="en-US" sz="800">
                <a:solidFill>
                  <a:srgbClr val="D1282E"/>
                </a:solidFill>
                <a:latin typeface="Calibri" panose="020F0502020204030204" pitchFamily="34" charset="0"/>
              </a:rPr>
              <a:t>Dec 20</a:t>
            </a:r>
          </a:p>
        </p:txBody>
      </p:sp>
      <p:sp>
        <p:nvSpPr>
          <p:cNvPr id="9147" name="OTLSHAPE_T_7c518fb37f2142bb8e0445920d0403b5_ShapePercentage" hidden="1"/>
          <p:cNvSpPr/>
          <p:nvPr>
            <p:custDataLst>
              <p:tags r:id="rId7"/>
            </p:custDataLst>
          </p:nvPr>
        </p:nvSpPr>
        <p:spPr>
          <a:xfrm>
            <a:off x="4731649" y="34988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48" name="OTLSHAPE_T_7c518fb37f2142bb8e0445920d0403b5_Duration" hidden="1"/>
          <p:cNvSpPr txBox="1"/>
          <p:nvPr>
            <p:custDataLst>
              <p:tags r:id="rId8"/>
            </p:custDataLst>
          </p:nvPr>
        </p:nvSpPr>
        <p:spPr>
          <a:xfrm>
            <a:off x="1524000" y="3498851"/>
            <a:ext cx="330200" cy="155025"/>
          </a:xfrm>
          <a:prstGeom prst="rect">
            <a:avLst/>
          </a:prstGeom>
          <a:noFill/>
        </p:spPr>
        <p:txBody>
          <a:bodyPr vert="horz" wrap="square" lIns="0" tIns="0" rIns="0" bIns="0" rtlCol="0" anchor="ctr" anchorCtr="0">
            <a:spAutoFit/>
          </a:bodyPr>
          <a:lstStyle/>
          <a:p>
            <a:pPr algn="ctr"/>
            <a:r>
              <a:rPr lang="en-US" sz="1000">
                <a:solidFill>
                  <a:srgbClr val="C0504D"/>
                </a:solidFill>
                <a:latin typeface="Calibri" panose="020F0502020204030204" pitchFamily="34" charset="0"/>
              </a:rPr>
              <a:t>6 days</a:t>
            </a:r>
          </a:p>
        </p:txBody>
      </p:sp>
      <p:sp>
        <p:nvSpPr>
          <p:cNvPr id="9149" name="OTLSHAPE_T_7c518fb37f2142bb8e0445920d0403b5_TextPercentage" hidden="1"/>
          <p:cNvSpPr txBox="1"/>
          <p:nvPr>
            <p:custDataLst>
              <p:tags r:id="rId9"/>
            </p:custDataLst>
          </p:nvPr>
        </p:nvSpPr>
        <p:spPr>
          <a:xfrm>
            <a:off x="1524000" y="3653875"/>
            <a:ext cx="0" cy="153888"/>
          </a:xfrm>
          <a:prstGeom prst="rect">
            <a:avLst/>
          </a:prstGeom>
          <a:noFill/>
        </p:spPr>
        <p:txBody>
          <a:bodyPr vert="horz" wrap="square" lIns="0" tIns="0" rIns="0" bIns="0" rtlCol="0" anchor="ctr" anchorCtr="0">
            <a:spAutoFit/>
          </a:bodyPr>
          <a:lstStyle/>
          <a:p>
            <a:pPr algn="ctr"/>
            <a:endParaRPr lang="en-US" sz="1000">
              <a:solidFill>
                <a:srgbClr val="C0504D"/>
              </a:solidFill>
              <a:latin typeface="Calibri" panose="020F0502020204030204" pitchFamily="34" charset="0"/>
            </a:endParaRPr>
          </a:p>
        </p:txBody>
      </p:sp>
      <p:sp>
        <p:nvSpPr>
          <p:cNvPr id="9150" name="OTLSHAPE_T_7c518fb37f2142bb8e0445920d0403b5_StartDate" hidden="1"/>
          <p:cNvSpPr txBox="1"/>
          <p:nvPr>
            <p:custDataLst>
              <p:tags r:id="rId10"/>
            </p:custDataLst>
          </p:nvPr>
        </p:nvSpPr>
        <p:spPr>
          <a:xfrm>
            <a:off x="1524000" y="36538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51" name="OTLSHAPE_T_7c518fb37f2142bb8e0445920d0403b5_EndDate" hidden="1"/>
          <p:cNvSpPr txBox="1"/>
          <p:nvPr>
            <p:custDataLst>
              <p:tags r:id="rId11"/>
            </p:custDataLst>
          </p:nvPr>
        </p:nvSpPr>
        <p:spPr>
          <a:xfrm>
            <a:off x="1524000" y="36538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55" name="OTLSHAPE_T_be3ae38f60b3402d8a13f1e91eec41f5_ShapePercentage" hidden="1"/>
          <p:cNvSpPr/>
          <p:nvPr>
            <p:custDataLst>
              <p:tags r:id="rId12"/>
            </p:custDataLst>
          </p:nvPr>
        </p:nvSpPr>
        <p:spPr>
          <a:xfrm>
            <a:off x="5277508" y="37655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56" name="OTLSHAPE_T_be3ae38f60b3402d8a13f1e91eec41f5_Duration" hidden="1"/>
          <p:cNvSpPr txBox="1"/>
          <p:nvPr>
            <p:custDataLst>
              <p:tags r:id="rId13"/>
            </p:custDataLst>
          </p:nvPr>
        </p:nvSpPr>
        <p:spPr>
          <a:xfrm>
            <a:off x="1524000" y="3765551"/>
            <a:ext cx="393700" cy="155025"/>
          </a:xfrm>
          <a:prstGeom prst="rect">
            <a:avLst/>
          </a:prstGeom>
          <a:noFill/>
        </p:spPr>
        <p:txBody>
          <a:bodyPr vert="horz" wrap="square" lIns="0" tIns="0" rIns="0" bIns="0" rtlCol="0" anchor="ctr" anchorCtr="0">
            <a:spAutoFit/>
          </a:bodyPr>
          <a:lstStyle/>
          <a:p>
            <a:pPr algn="ctr"/>
            <a:r>
              <a:rPr lang="en-US" sz="1000">
                <a:solidFill>
                  <a:srgbClr val="C0504D"/>
                </a:solidFill>
                <a:latin typeface="Calibri" panose="020F0502020204030204" pitchFamily="34" charset="0"/>
              </a:rPr>
              <a:t>18 days</a:t>
            </a:r>
          </a:p>
        </p:txBody>
      </p:sp>
      <p:sp>
        <p:nvSpPr>
          <p:cNvPr id="9157" name="OTLSHAPE_T_be3ae38f60b3402d8a13f1e91eec41f5_TextPercentage" hidden="1"/>
          <p:cNvSpPr txBox="1"/>
          <p:nvPr>
            <p:custDataLst>
              <p:tags r:id="rId14"/>
            </p:custDataLst>
          </p:nvPr>
        </p:nvSpPr>
        <p:spPr>
          <a:xfrm>
            <a:off x="1524000" y="3920575"/>
            <a:ext cx="0" cy="153888"/>
          </a:xfrm>
          <a:prstGeom prst="rect">
            <a:avLst/>
          </a:prstGeom>
          <a:noFill/>
        </p:spPr>
        <p:txBody>
          <a:bodyPr vert="horz" wrap="square" lIns="0" tIns="0" rIns="0" bIns="0" rtlCol="0" anchor="ctr" anchorCtr="0">
            <a:spAutoFit/>
          </a:bodyPr>
          <a:lstStyle/>
          <a:p>
            <a:pPr algn="ctr"/>
            <a:endParaRPr lang="en-US" sz="1000">
              <a:solidFill>
                <a:srgbClr val="C0504D"/>
              </a:solidFill>
              <a:latin typeface="Calibri" panose="020F0502020204030204" pitchFamily="34" charset="0"/>
            </a:endParaRPr>
          </a:p>
        </p:txBody>
      </p:sp>
      <p:sp>
        <p:nvSpPr>
          <p:cNvPr id="9158" name="OTLSHAPE_T_be3ae38f60b3402d8a13f1e91eec41f5_StartDate" hidden="1"/>
          <p:cNvSpPr txBox="1"/>
          <p:nvPr>
            <p:custDataLst>
              <p:tags r:id="rId15"/>
            </p:custDataLst>
          </p:nvPr>
        </p:nvSpPr>
        <p:spPr>
          <a:xfrm>
            <a:off x="1524000" y="39205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59" name="OTLSHAPE_T_be3ae38f60b3402d8a13f1e91eec41f5_EndDate" hidden="1"/>
          <p:cNvSpPr txBox="1"/>
          <p:nvPr>
            <p:custDataLst>
              <p:tags r:id="rId16"/>
            </p:custDataLst>
          </p:nvPr>
        </p:nvSpPr>
        <p:spPr>
          <a:xfrm>
            <a:off x="1524000" y="39205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63" name="OTLSHAPE_T_9aa183d65df24b0c8fecd0a002471583_ShapePercentage" hidden="1"/>
          <p:cNvSpPr/>
          <p:nvPr>
            <p:custDataLst>
              <p:tags r:id="rId17"/>
            </p:custDataLst>
          </p:nvPr>
        </p:nvSpPr>
        <p:spPr>
          <a:xfrm>
            <a:off x="5277508" y="40322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64" name="OTLSHAPE_T_9aa183d65df24b0c8fecd0a002471583_Duration" hidden="1"/>
          <p:cNvSpPr txBox="1"/>
          <p:nvPr>
            <p:custDataLst>
              <p:tags r:id="rId18"/>
            </p:custDataLst>
          </p:nvPr>
        </p:nvSpPr>
        <p:spPr>
          <a:xfrm>
            <a:off x="1524000" y="4032251"/>
            <a:ext cx="393700" cy="155025"/>
          </a:xfrm>
          <a:prstGeom prst="rect">
            <a:avLst/>
          </a:prstGeom>
          <a:noFill/>
        </p:spPr>
        <p:txBody>
          <a:bodyPr vert="horz" wrap="square" lIns="0" tIns="0" rIns="0" bIns="0" rtlCol="0" anchor="ctr" anchorCtr="0">
            <a:spAutoFit/>
          </a:bodyPr>
          <a:lstStyle/>
          <a:p>
            <a:pPr algn="ctr"/>
            <a:r>
              <a:rPr lang="en-US" sz="1000">
                <a:solidFill>
                  <a:srgbClr val="C0504D"/>
                </a:solidFill>
                <a:latin typeface="Calibri" panose="020F0502020204030204" pitchFamily="34" charset="0"/>
              </a:rPr>
              <a:t>25 days</a:t>
            </a:r>
          </a:p>
        </p:txBody>
      </p:sp>
      <p:sp>
        <p:nvSpPr>
          <p:cNvPr id="9165" name="OTLSHAPE_T_9aa183d65df24b0c8fecd0a002471583_TextPercentage" hidden="1"/>
          <p:cNvSpPr txBox="1"/>
          <p:nvPr>
            <p:custDataLst>
              <p:tags r:id="rId19"/>
            </p:custDataLst>
          </p:nvPr>
        </p:nvSpPr>
        <p:spPr>
          <a:xfrm>
            <a:off x="1524000" y="4187275"/>
            <a:ext cx="0" cy="153888"/>
          </a:xfrm>
          <a:prstGeom prst="rect">
            <a:avLst/>
          </a:prstGeom>
          <a:noFill/>
        </p:spPr>
        <p:txBody>
          <a:bodyPr vert="horz" wrap="square" lIns="0" tIns="0" rIns="0" bIns="0" rtlCol="0" anchor="ctr" anchorCtr="0">
            <a:spAutoFit/>
          </a:bodyPr>
          <a:lstStyle/>
          <a:p>
            <a:pPr algn="ctr"/>
            <a:endParaRPr lang="en-US" sz="1000">
              <a:solidFill>
                <a:srgbClr val="C0504D"/>
              </a:solidFill>
              <a:latin typeface="Calibri" panose="020F0502020204030204" pitchFamily="34" charset="0"/>
            </a:endParaRPr>
          </a:p>
        </p:txBody>
      </p:sp>
      <p:sp>
        <p:nvSpPr>
          <p:cNvPr id="9166" name="OTLSHAPE_T_9aa183d65df24b0c8fecd0a002471583_StartDate" hidden="1"/>
          <p:cNvSpPr txBox="1"/>
          <p:nvPr>
            <p:custDataLst>
              <p:tags r:id="rId20"/>
            </p:custDataLst>
          </p:nvPr>
        </p:nvSpPr>
        <p:spPr>
          <a:xfrm>
            <a:off x="1524000" y="41872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67" name="OTLSHAPE_T_9aa183d65df24b0c8fecd0a002471583_EndDate" hidden="1"/>
          <p:cNvSpPr txBox="1"/>
          <p:nvPr>
            <p:custDataLst>
              <p:tags r:id="rId21"/>
            </p:custDataLst>
          </p:nvPr>
        </p:nvSpPr>
        <p:spPr>
          <a:xfrm>
            <a:off x="1524000" y="41872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68" name="OTLSHAPE_T_9aa183d65df24b0c8fecd0a002471583_Title"/>
          <p:cNvSpPr txBox="1"/>
          <p:nvPr>
            <p:custDataLst>
              <p:tags r:id="rId22"/>
            </p:custDataLst>
          </p:nvPr>
        </p:nvSpPr>
        <p:spPr>
          <a:xfrm>
            <a:off x="2494051" y="2864593"/>
            <a:ext cx="1236852" cy="369332"/>
          </a:xfrm>
          <a:prstGeom prst="rect">
            <a:avLst/>
          </a:prstGeom>
          <a:noFill/>
        </p:spPr>
        <p:txBody>
          <a:bodyPr vert="horz" wrap="square" lIns="0" tIns="0" rIns="0" bIns="0" rtlCol="0" anchor="ctr" anchorCtr="0">
            <a:spAutoFit/>
          </a:bodyPr>
          <a:lstStyle/>
          <a:p>
            <a:r>
              <a:rPr lang="en-US" sz="1200" b="1" spc="-8">
                <a:latin typeface="Calibri" panose="020F0502020204030204" pitchFamily="34" charset="0"/>
              </a:rPr>
              <a:t>New accountability system in place</a:t>
            </a:r>
          </a:p>
        </p:txBody>
      </p:sp>
      <p:sp>
        <p:nvSpPr>
          <p:cNvPr id="9171" name="OTLSHAPE_T_06a6a20021ea4acdac20b41f7b37b0dd_ShapePercentage" hidden="1"/>
          <p:cNvSpPr/>
          <p:nvPr>
            <p:custDataLst>
              <p:tags r:id="rId23"/>
            </p:custDataLst>
          </p:nvPr>
        </p:nvSpPr>
        <p:spPr>
          <a:xfrm>
            <a:off x="5901346" y="42989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72" name="OTLSHAPE_T_06a6a20021ea4acdac20b41f7b37b0dd_Duration" hidden="1"/>
          <p:cNvSpPr txBox="1"/>
          <p:nvPr>
            <p:custDataLst>
              <p:tags r:id="rId24"/>
            </p:custDataLst>
          </p:nvPr>
        </p:nvSpPr>
        <p:spPr>
          <a:xfrm>
            <a:off x="1524000" y="4298951"/>
            <a:ext cx="393700" cy="155025"/>
          </a:xfrm>
          <a:prstGeom prst="rect">
            <a:avLst/>
          </a:prstGeom>
          <a:noFill/>
        </p:spPr>
        <p:txBody>
          <a:bodyPr vert="horz" wrap="square" lIns="0" tIns="0" rIns="0" bIns="0" rtlCol="0" anchor="ctr" anchorCtr="0">
            <a:spAutoFit/>
          </a:bodyPr>
          <a:lstStyle/>
          <a:p>
            <a:pPr algn="ctr"/>
            <a:r>
              <a:rPr lang="en-US" sz="1000">
                <a:solidFill>
                  <a:srgbClr val="C0504D"/>
                </a:solidFill>
                <a:latin typeface="Calibri" panose="020F0502020204030204" pitchFamily="34" charset="0"/>
              </a:rPr>
              <a:t>17 days</a:t>
            </a:r>
          </a:p>
        </p:txBody>
      </p:sp>
      <p:sp>
        <p:nvSpPr>
          <p:cNvPr id="9173" name="OTLSHAPE_T_06a6a20021ea4acdac20b41f7b37b0dd_TextPercentage" hidden="1"/>
          <p:cNvSpPr txBox="1"/>
          <p:nvPr>
            <p:custDataLst>
              <p:tags r:id="rId25"/>
            </p:custDataLst>
          </p:nvPr>
        </p:nvSpPr>
        <p:spPr>
          <a:xfrm>
            <a:off x="1524000" y="4453975"/>
            <a:ext cx="0" cy="153888"/>
          </a:xfrm>
          <a:prstGeom prst="rect">
            <a:avLst/>
          </a:prstGeom>
          <a:noFill/>
        </p:spPr>
        <p:txBody>
          <a:bodyPr vert="horz" wrap="square" lIns="0" tIns="0" rIns="0" bIns="0" rtlCol="0" anchor="ctr" anchorCtr="0">
            <a:spAutoFit/>
          </a:bodyPr>
          <a:lstStyle/>
          <a:p>
            <a:pPr algn="ctr"/>
            <a:endParaRPr lang="en-US" sz="1000">
              <a:solidFill>
                <a:srgbClr val="C0504D"/>
              </a:solidFill>
              <a:latin typeface="Calibri" panose="020F0502020204030204" pitchFamily="34" charset="0"/>
            </a:endParaRPr>
          </a:p>
        </p:txBody>
      </p:sp>
      <p:sp>
        <p:nvSpPr>
          <p:cNvPr id="9174" name="OTLSHAPE_T_06a6a20021ea4acdac20b41f7b37b0dd_StartDate" hidden="1"/>
          <p:cNvSpPr txBox="1"/>
          <p:nvPr>
            <p:custDataLst>
              <p:tags r:id="rId26"/>
            </p:custDataLst>
          </p:nvPr>
        </p:nvSpPr>
        <p:spPr>
          <a:xfrm>
            <a:off x="1524000" y="44539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75" name="OTLSHAPE_T_06a6a20021ea4acdac20b41f7b37b0dd_EndDate" hidden="1"/>
          <p:cNvSpPr txBox="1"/>
          <p:nvPr>
            <p:custDataLst>
              <p:tags r:id="rId27"/>
            </p:custDataLst>
          </p:nvPr>
        </p:nvSpPr>
        <p:spPr>
          <a:xfrm>
            <a:off x="1524000" y="44539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79" name="OTLSHAPE_T_e6f5c918bdd649a1ac919cf22468a23b_ShapePercentage" hidden="1"/>
          <p:cNvSpPr/>
          <p:nvPr>
            <p:custDataLst>
              <p:tags r:id="rId28"/>
            </p:custDataLst>
          </p:nvPr>
        </p:nvSpPr>
        <p:spPr>
          <a:xfrm>
            <a:off x="6577172" y="45656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80" name="OTLSHAPE_T_e6f5c918bdd649a1ac919cf22468a23b_Duration" hidden="1"/>
          <p:cNvSpPr txBox="1"/>
          <p:nvPr>
            <p:custDataLst>
              <p:tags r:id="rId29"/>
            </p:custDataLst>
          </p:nvPr>
        </p:nvSpPr>
        <p:spPr>
          <a:xfrm>
            <a:off x="1524000" y="4565651"/>
            <a:ext cx="393700" cy="155025"/>
          </a:xfrm>
          <a:prstGeom prst="rect">
            <a:avLst/>
          </a:prstGeom>
          <a:noFill/>
        </p:spPr>
        <p:txBody>
          <a:bodyPr vert="horz" wrap="square" lIns="0" tIns="0" rIns="0" bIns="0" rtlCol="0" anchor="ctr" anchorCtr="0">
            <a:spAutoFit/>
          </a:bodyPr>
          <a:lstStyle/>
          <a:p>
            <a:pPr algn="ctr"/>
            <a:r>
              <a:rPr lang="en-US" sz="1000">
                <a:solidFill>
                  <a:srgbClr val="C0504D"/>
                </a:solidFill>
                <a:latin typeface="Calibri" panose="020F0502020204030204" pitchFamily="34" charset="0"/>
              </a:rPr>
              <a:t>25 days</a:t>
            </a:r>
          </a:p>
        </p:txBody>
      </p:sp>
      <p:sp>
        <p:nvSpPr>
          <p:cNvPr id="9181" name="OTLSHAPE_T_e6f5c918bdd649a1ac919cf22468a23b_TextPercentage" hidden="1"/>
          <p:cNvSpPr txBox="1"/>
          <p:nvPr>
            <p:custDataLst>
              <p:tags r:id="rId30"/>
            </p:custDataLst>
          </p:nvPr>
        </p:nvSpPr>
        <p:spPr>
          <a:xfrm>
            <a:off x="1524000" y="4720675"/>
            <a:ext cx="0" cy="153888"/>
          </a:xfrm>
          <a:prstGeom prst="rect">
            <a:avLst/>
          </a:prstGeom>
          <a:noFill/>
        </p:spPr>
        <p:txBody>
          <a:bodyPr vert="horz" wrap="square" lIns="0" tIns="0" rIns="0" bIns="0" rtlCol="0" anchor="ctr" anchorCtr="0">
            <a:spAutoFit/>
          </a:bodyPr>
          <a:lstStyle/>
          <a:p>
            <a:pPr algn="ctr"/>
            <a:endParaRPr lang="en-US" sz="1000">
              <a:solidFill>
                <a:srgbClr val="C0504D"/>
              </a:solidFill>
              <a:latin typeface="Calibri" panose="020F0502020204030204" pitchFamily="34" charset="0"/>
            </a:endParaRPr>
          </a:p>
        </p:txBody>
      </p:sp>
      <p:sp>
        <p:nvSpPr>
          <p:cNvPr id="9182" name="OTLSHAPE_T_e6f5c918bdd649a1ac919cf22468a23b_StartDate" hidden="1"/>
          <p:cNvSpPr txBox="1"/>
          <p:nvPr>
            <p:custDataLst>
              <p:tags r:id="rId31"/>
            </p:custDataLst>
          </p:nvPr>
        </p:nvSpPr>
        <p:spPr>
          <a:xfrm>
            <a:off x="1524000" y="47206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83" name="OTLSHAPE_T_e6f5c918bdd649a1ac919cf22468a23b_EndDate" hidden="1"/>
          <p:cNvSpPr txBox="1"/>
          <p:nvPr>
            <p:custDataLst>
              <p:tags r:id="rId32"/>
            </p:custDataLst>
          </p:nvPr>
        </p:nvSpPr>
        <p:spPr>
          <a:xfrm>
            <a:off x="1524000" y="47206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grpSp>
        <p:nvGrpSpPr>
          <p:cNvPr id="2" name="Group 1"/>
          <p:cNvGrpSpPr/>
          <p:nvPr/>
        </p:nvGrpSpPr>
        <p:grpSpPr>
          <a:xfrm>
            <a:off x="2374037" y="4362535"/>
            <a:ext cx="6542535" cy="792103"/>
            <a:chOff x="876893" y="2914650"/>
            <a:chExt cx="6542535" cy="381000"/>
          </a:xfrm>
        </p:grpSpPr>
        <p:sp>
          <p:nvSpPr>
            <p:cNvPr id="9100" name="OTLSHAPE_TB_00000000000000000000000000000000_ScaleContainer"/>
            <p:cNvSpPr/>
            <p:nvPr>
              <p:custDataLst>
                <p:tags r:id="rId58"/>
              </p:custDataLst>
            </p:nvPr>
          </p:nvSpPr>
          <p:spPr>
            <a:xfrm>
              <a:off x="876893" y="2914650"/>
              <a:ext cx="6527352" cy="381000"/>
            </a:xfrm>
            <a:prstGeom prst="roundRect">
              <a:avLst>
                <a:gd name="adj" fmla="val 100000"/>
              </a:avLst>
            </a:prstGeom>
            <a:gradFill flip="none" rotWithShape="1">
              <a:gsLst>
                <a:gs pos="0">
                  <a:srgbClr val="44546A"/>
                </a:gs>
                <a:gs pos="0">
                  <a:schemeClr val="dk2"/>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04" name="OTLSHAPE_TB_00000000000000000000000000000000_TimescaleInterval1"/>
            <p:cNvSpPr txBox="1"/>
            <p:nvPr>
              <p:custDataLst>
                <p:tags r:id="rId59"/>
              </p:custDataLst>
            </p:nvPr>
          </p:nvSpPr>
          <p:spPr>
            <a:xfrm>
              <a:off x="1061720" y="3012123"/>
              <a:ext cx="268150" cy="186055"/>
            </a:xfrm>
            <a:prstGeom prst="rect">
              <a:avLst/>
            </a:prstGeom>
            <a:noFill/>
          </p:spPr>
          <p:txBody>
            <a:bodyPr vert="horz" wrap="none" lIns="0" tIns="0" rIns="0" bIns="0" rtlCol="0" anchor="ctr" anchorCtr="0">
              <a:noAutofit/>
            </a:bodyPr>
            <a:lstStyle/>
            <a:p>
              <a:r>
                <a:rPr lang="en-US" sz="1200" spc="-18">
                  <a:solidFill>
                    <a:schemeClr val="lt2"/>
                  </a:solidFill>
                  <a:latin typeface="Calibri" panose="020F0502020204030204" pitchFamily="34" charset="0"/>
                </a:rPr>
                <a:t>Now</a:t>
              </a:r>
            </a:p>
          </p:txBody>
        </p:sp>
        <p:cxnSp>
          <p:nvCxnSpPr>
            <p:cNvPr id="9105" name="OTLSHAPE_TB_00000000000000000000000000000000_Separator1"/>
            <p:cNvCxnSpPr/>
            <p:nvPr>
              <p:custDataLst>
                <p:tags r:id="rId60"/>
              </p:custDataLst>
            </p:nvPr>
          </p:nvCxnSpPr>
          <p:spPr>
            <a:xfrm>
              <a:off x="2736130" y="2952750"/>
              <a:ext cx="0" cy="254000"/>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06" name="OTLSHAPE_TB_00000000000000000000000000000000_TimescaleInterval2"/>
            <p:cNvSpPr txBox="1"/>
            <p:nvPr>
              <p:custDataLst>
                <p:tags r:id="rId61"/>
              </p:custDataLst>
            </p:nvPr>
          </p:nvSpPr>
          <p:spPr>
            <a:xfrm>
              <a:off x="2005942" y="3012123"/>
              <a:ext cx="206916" cy="186055"/>
            </a:xfrm>
            <a:prstGeom prst="rect">
              <a:avLst/>
            </a:prstGeom>
            <a:noFill/>
          </p:spPr>
          <p:txBody>
            <a:bodyPr vert="horz" wrap="none" lIns="0" tIns="0" rIns="0" bIns="0" rtlCol="0" anchor="ctr" anchorCtr="0">
              <a:noAutofit/>
            </a:bodyPr>
            <a:lstStyle/>
            <a:p>
              <a:r>
                <a:rPr lang="en-US" sz="1200" spc="-18">
                  <a:solidFill>
                    <a:schemeClr val="lt2"/>
                  </a:solidFill>
                  <a:latin typeface="Calibri" panose="020F0502020204030204" pitchFamily="34" charset="0"/>
                </a:rPr>
                <a:t>Year 0	</a:t>
              </a:r>
            </a:p>
          </p:txBody>
        </p:sp>
        <p:cxnSp>
          <p:nvCxnSpPr>
            <p:cNvPr id="9107" name="OTLSHAPE_TB_00000000000000000000000000000000_Separator2"/>
            <p:cNvCxnSpPr/>
            <p:nvPr>
              <p:custDataLst>
                <p:tags r:id="rId62"/>
              </p:custDataLst>
            </p:nvPr>
          </p:nvCxnSpPr>
          <p:spPr>
            <a:xfrm>
              <a:off x="3701521" y="2978150"/>
              <a:ext cx="0" cy="254000"/>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08" name="OTLSHAPE_TB_00000000000000000000000000000000_TimescaleInterval3"/>
            <p:cNvSpPr txBox="1"/>
            <p:nvPr>
              <p:custDataLst>
                <p:tags r:id="rId63"/>
              </p:custDataLst>
            </p:nvPr>
          </p:nvSpPr>
          <p:spPr>
            <a:xfrm>
              <a:off x="2914010" y="3012123"/>
              <a:ext cx="158185" cy="186055"/>
            </a:xfrm>
            <a:prstGeom prst="rect">
              <a:avLst/>
            </a:prstGeom>
            <a:noFill/>
          </p:spPr>
          <p:txBody>
            <a:bodyPr vert="horz" wrap="none" lIns="0" tIns="0" rIns="0" bIns="0" rtlCol="0" anchor="ctr" anchorCtr="0">
              <a:noAutofit/>
            </a:bodyPr>
            <a:lstStyle/>
            <a:p>
              <a:r>
                <a:rPr lang="en-US" sz="1200" spc="-20">
                  <a:solidFill>
                    <a:schemeClr val="lt2"/>
                  </a:solidFill>
                  <a:latin typeface="Calibri" panose="020F0502020204030204" pitchFamily="34" charset="0"/>
                </a:rPr>
                <a:t>Year 1	</a:t>
              </a:r>
            </a:p>
          </p:txBody>
        </p:sp>
        <p:cxnSp>
          <p:nvCxnSpPr>
            <p:cNvPr id="9109" name="OTLSHAPE_TB_00000000000000000000000000000000_Separator3"/>
            <p:cNvCxnSpPr/>
            <p:nvPr>
              <p:custDataLst>
                <p:tags r:id="rId64"/>
              </p:custDataLst>
            </p:nvPr>
          </p:nvCxnSpPr>
          <p:spPr>
            <a:xfrm>
              <a:off x="4641210" y="2944178"/>
              <a:ext cx="0" cy="254000"/>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10" name="OTLSHAPE_TB_00000000000000000000000000000000_TimescaleInterval4"/>
            <p:cNvSpPr txBox="1"/>
            <p:nvPr>
              <p:custDataLst>
                <p:tags r:id="rId65"/>
              </p:custDataLst>
            </p:nvPr>
          </p:nvSpPr>
          <p:spPr>
            <a:xfrm>
              <a:off x="3884902" y="3012123"/>
              <a:ext cx="241300" cy="186055"/>
            </a:xfrm>
            <a:prstGeom prst="rect">
              <a:avLst/>
            </a:prstGeom>
            <a:noFill/>
          </p:spPr>
          <p:txBody>
            <a:bodyPr vert="horz" wrap="none" lIns="0" tIns="0" rIns="0" bIns="0" rtlCol="0" anchor="ctr" anchorCtr="0">
              <a:noAutofit/>
            </a:bodyPr>
            <a:lstStyle/>
            <a:p>
              <a:r>
                <a:rPr lang="en-US" sz="1200" spc="-20">
                  <a:solidFill>
                    <a:schemeClr val="lt2"/>
                  </a:solidFill>
                  <a:latin typeface="Calibri" panose="020F0502020204030204" pitchFamily="34" charset="0"/>
                </a:rPr>
                <a:t>Year 2	</a:t>
              </a:r>
            </a:p>
          </p:txBody>
        </p:sp>
        <p:cxnSp>
          <p:nvCxnSpPr>
            <p:cNvPr id="9111" name="OTLSHAPE_TB_00000000000000000000000000000000_Separator4"/>
            <p:cNvCxnSpPr/>
            <p:nvPr>
              <p:custDataLst>
                <p:tags r:id="rId66"/>
              </p:custDataLst>
            </p:nvPr>
          </p:nvCxnSpPr>
          <p:spPr>
            <a:xfrm>
              <a:off x="5488179" y="2978150"/>
              <a:ext cx="0" cy="254000"/>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12" name="OTLSHAPE_TB_00000000000000000000000000000000_TimescaleInterval5"/>
            <p:cNvSpPr txBox="1"/>
            <p:nvPr>
              <p:custDataLst>
                <p:tags r:id="rId67"/>
              </p:custDataLst>
            </p:nvPr>
          </p:nvSpPr>
          <p:spPr>
            <a:xfrm>
              <a:off x="4766894" y="3012123"/>
              <a:ext cx="228600" cy="186055"/>
            </a:xfrm>
            <a:prstGeom prst="rect">
              <a:avLst/>
            </a:prstGeom>
            <a:noFill/>
          </p:spPr>
          <p:txBody>
            <a:bodyPr vert="horz" wrap="none" lIns="0" tIns="0" rIns="0" bIns="0" rtlCol="0" anchor="ctr" anchorCtr="0">
              <a:noAutofit/>
            </a:bodyPr>
            <a:lstStyle/>
            <a:p>
              <a:r>
                <a:rPr lang="en-US" sz="1200" spc="-18">
                  <a:solidFill>
                    <a:schemeClr val="lt2"/>
                  </a:solidFill>
                  <a:latin typeface="Calibri" panose="020F0502020204030204" pitchFamily="34" charset="0"/>
                </a:rPr>
                <a:t>Year 3	</a:t>
              </a:r>
            </a:p>
          </p:txBody>
        </p:sp>
        <p:cxnSp>
          <p:nvCxnSpPr>
            <p:cNvPr id="9113" name="OTLSHAPE_TB_00000000000000000000000000000000_Separator5"/>
            <p:cNvCxnSpPr/>
            <p:nvPr>
              <p:custDataLst>
                <p:tags r:id="rId68"/>
              </p:custDataLst>
            </p:nvPr>
          </p:nvCxnSpPr>
          <p:spPr>
            <a:xfrm>
              <a:off x="6422992" y="2978150"/>
              <a:ext cx="0" cy="254000"/>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14" name="OTLSHAPE_TB_00000000000000000000000000000000_TimescaleInterval6"/>
            <p:cNvSpPr txBox="1"/>
            <p:nvPr>
              <p:custDataLst>
                <p:tags r:id="rId69"/>
              </p:custDataLst>
            </p:nvPr>
          </p:nvSpPr>
          <p:spPr>
            <a:xfrm>
              <a:off x="5660992" y="3012123"/>
              <a:ext cx="211148" cy="186055"/>
            </a:xfrm>
            <a:prstGeom prst="rect">
              <a:avLst/>
            </a:prstGeom>
            <a:noFill/>
          </p:spPr>
          <p:txBody>
            <a:bodyPr vert="horz" wrap="none" lIns="0" tIns="0" rIns="0" bIns="0" rtlCol="0" anchor="ctr" anchorCtr="0">
              <a:noAutofit/>
            </a:bodyPr>
            <a:lstStyle/>
            <a:p>
              <a:r>
                <a:rPr lang="en-US" sz="1200" spc="-22">
                  <a:solidFill>
                    <a:schemeClr val="lt2"/>
                  </a:solidFill>
                  <a:latin typeface="Calibri" panose="020F0502020204030204" pitchFamily="34" charset="0"/>
                </a:rPr>
                <a:t>Year 4	</a:t>
              </a:r>
            </a:p>
          </p:txBody>
        </p:sp>
        <p:cxnSp>
          <p:nvCxnSpPr>
            <p:cNvPr id="9115" name="OTLSHAPE_TB_00000000000000000000000000000000_Separator6"/>
            <p:cNvCxnSpPr/>
            <p:nvPr>
              <p:custDataLst>
                <p:tags r:id="rId70"/>
              </p:custDataLst>
            </p:nvPr>
          </p:nvCxnSpPr>
          <p:spPr>
            <a:xfrm>
              <a:off x="7419428" y="2944178"/>
              <a:ext cx="0" cy="254000"/>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 name="OTLSHAPE_TB_00000000000000000000000000000000_Separator5"/>
            <p:cNvCxnSpPr/>
            <p:nvPr>
              <p:custDataLst>
                <p:tags r:id="rId71"/>
              </p:custDataLst>
            </p:nvPr>
          </p:nvCxnSpPr>
          <p:spPr>
            <a:xfrm>
              <a:off x="1839145" y="2974023"/>
              <a:ext cx="0" cy="254000"/>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 name="OTLSHAPE_TB_00000000000000000000000000000000_TimescaleInterval6"/>
            <p:cNvSpPr txBox="1"/>
            <p:nvPr>
              <p:custDataLst>
                <p:tags r:id="rId72"/>
              </p:custDataLst>
            </p:nvPr>
          </p:nvSpPr>
          <p:spPr>
            <a:xfrm>
              <a:off x="6562692" y="3024823"/>
              <a:ext cx="211148" cy="186055"/>
            </a:xfrm>
            <a:prstGeom prst="rect">
              <a:avLst/>
            </a:prstGeom>
            <a:noFill/>
          </p:spPr>
          <p:txBody>
            <a:bodyPr vert="horz" wrap="none" lIns="0" tIns="0" rIns="0" bIns="0" rtlCol="0" anchor="ctr" anchorCtr="0">
              <a:noAutofit/>
            </a:bodyPr>
            <a:lstStyle/>
            <a:p>
              <a:r>
                <a:rPr lang="en-US" sz="1200" spc="-22">
                  <a:solidFill>
                    <a:schemeClr val="lt2"/>
                  </a:solidFill>
                  <a:latin typeface="Calibri" panose="020F0502020204030204" pitchFamily="34" charset="0"/>
                </a:rPr>
                <a:t>Year 5</a:t>
              </a:r>
            </a:p>
          </p:txBody>
        </p:sp>
      </p:grpSp>
      <p:grpSp>
        <p:nvGrpSpPr>
          <p:cNvPr id="94" name="Group 93"/>
          <p:cNvGrpSpPr/>
          <p:nvPr/>
        </p:nvGrpSpPr>
        <p:grpSpPr>
          <a:xfrm>
            <a:off x="3329090" y="3295644"/>
            <a:ext cx="182508" cy="1066891"/>
            <a:chOff x="2486845" y="1436656"/>
            <a:chExt cx="182508" cy="1066891"/>
          </a:xfrm>
        </p:grpSpPr>
        <p:cxnSp>
          <p:nvCxnSpPr>
            <p:cNvPr id="95" name="OTLSHAPE_M_a58f29487c0343c08abcf41913e40cae_Connector1"/>
            <p:cNvCxnSpPr/>
            <p:nvPr>
              <p:custDataLst>
                <p:tags r:id="rId56"/>
              </p:custDataLst>
            </p:nvPr>
          </p:nvCxnSpPr>
          <p:spPr>
            <a:xfrm>
              <a:off x="2486845" y="1436656"/>
              <a:ext cx="0" cy="1066891"/>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6" name="OTLSHAPE_M_52743de8bb6d4044896f473898fe9da7_Shape"/>
            <p:cNvSpPr/>
            <p:nvPr>
              <p:custDataLst>
                <p:tags r:id="rId57"/>
              </p:custDataLst>
            </p:nvPr>
          </p:nvSpPr>
          <p:spPr>
            <a:xfrm rot="16200000">
              <a:off x="2504253" y="1436656"/>
              <a:ext cx="165100" cy="165100"/>
            </a:xfrm>
            <a:prstGeom prst="flowChartMerge">
              <a:avLst/>
            </a:prstGeom>
            <a:solidFill>
              <a:srgbClr val="087FC3"/>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8" name="OTLSHAPE_T_9aa183d65df24b0c8fecd0a002471583_Shape"/>
          <p:cNvSpPr/>
          <p:nvPr>
            <p:custDataLst>
              <p:tags r:id="rId33"/>
            </p:custDataLst>
          </p:nvPr>
        </p:nvSpPr>
        <p:spPr>
          <a:xfrm>
            <a:off x="3344273" y="4097616"/>
            <a:ext cx="889000" cy="203200"/>
          </a:xfrm>
          <a:prstGeom prst="roundRect">
            <a:avLst>
              <a:gd name="adj" fmla="val 100000"/>
            </a:avLst>
          </a:prstGeom>
          <a:solidFill>
            <a:srgbClr val="7030A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Transition</a:t>
            </a:r>
          </a:p>
        </p:txBody>
      </p:sp>
      <p:sp>
        <p:nvSpPr>
          <p:cNvPr id="56" name="OTLSHAPE_T_9aa183d65df24b0c8fecd0a002471583_Shape"/>
          <p:cNvSpPr/>
          <p:nvPr>
            <p:custDataLst>
              <p:tags r:id="rId34"/>
            </p:custDataLst>
          </p:nvPr>
        </p:nvSpPr>
        <p:spPr>
          <a:xfrm>
            <a:off x="5285730" y="4056890"/>
            <a:ext cx="2658362" cy="246847"/>
          </a:xfrm>
          <a:prstGeom prst="roundRect">
            <a:avLst>
              <a:gd name="adj" fmla="val 100000"/>
            </a:avLst>
          </a:prstGeom>
          <a:solidFill>
            <a:srgbClr val="00B05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Support, Monitoring, and Assistance</a:t>
            </a:r>
          </a:p>
        </p:txBody>
      </p:sp>
      <p:grpSp>
        <p:nvGrpSpPr>
          <p:cNvPr id="58" name="Group 57"/>
          <p:cNvGrpSpPr/>
          <p:nvPr/>
        </p:nvGrpSpPr>
        <p:grpSpPr>
          <a:xfrm>
            <a:off x="4261026" y="3295644"/>
            <a:ext cx="182508" cy="1066891"/>
            <a:chOff x="2486845" y="1436656"/>
            <a:chExt cx="182508" cy="1066891"/>
          </a:xfrm>
        </p:grpSpPr>
        <p:cxnSp>
          <p:nvCxnSpPr>
            <p:cNvPr id="59" name="OTLSHAPE_M_a58f29487c0343c08abcf41913e40cae_Connector1"/>
            <p:cNvCxnSpPr/>
            <p:nvPr>
              <p:custDataLst>
                <p:tags r:id="rId54"/>
              </p:custDataLst>
            </p:nvPr>
          </p:nvCxnSpPr>
          <p:spPr>
            <a:xfrm>
              <a:off x="2486845" y="1436656"/>
              <a:ext cx="0" cy="1066891"/>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OTLSHAPE_M_52743de8bb6d4044896f473898fe9da7_Shape"/>
            <p:cNvSpPr/>
            <p:nvPr>
              <p:custDataLst>
                <p:tags r:id="rId55"/>
              </p:custDataLst>
            </p:nvPr>
          </p:nvSpPr>
          <p:spPr>
            <a:xfrm rot="16200000">
              <a:off x="2504253" y="1436656"/>
              <a:ext cx="165100" cy="165100"/>
            </a:xfrm>
            <a:prstGeom prst="flowChartMerge">
              <a:avLst/>
            </a:prstGeom>
            <a:solidFill>
              <a:srgbClr val="087FC3"/>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OTLSHAPE_T_9aa183d65df24b0c8fecd0a002471583_Title"/>
          <p:cNvSpPr txBox="1"/>
          <p:nvPr>
            <p:custDataLst>
              <p:tags r:id="rId35"/>
            </p:custDataLst>
          </p:nvPr>
        </p:nvSpPr>
        <p:spPr>
          <a:xfrm>
            <a:off x="3874561" y="3049259"/>
            <a:ext cx="1047624" cy="184666"/>
          </a:xfrm>
          <a:prstGeom prst="rect">
            <a:avLst/>
          </a:prstGeom>
          <a:noFill/>
        </p:spPr>
        <p:txBody>
          <a:bodyPr vert="horz" wrap="square" lIns="0" tIns="0" rIns="0" bIns="0" rtlCol="0" anchor="ctr" anchorCtr="0">
            <a:spAutoFit/>
          </a:bodyPr>
          <a:lstStyle/>
          <a:p>
            <a:pPr algn="r"/>
            <a:r>
              <a:rPr lang="en-US" sz="1200" b="1" spc="-8">
                <a:latin typeface="Calibri" panose="020F0502020204030204" pitchFamily="34" charset="0"/>
              </a:rPr>
              <a:t>State IDs school</a:t>
            </a:r>
          </a:p>
        </p:txBody>
      </p:sp>
      <p:grpSp>
        <p:nvGrpSpPr>
          <p:cNvPr id="62" name="Group 61"/>
          <p:cNvGrpSpPr/>
          <p:nvPr/>
        </p:nvGrpSpPr>
        <p:grpSpPr>
          <a:xfrm>
            <a:off x="5073945" y="3280435"/>
            <a:ext cx="182508" cy="1066891"/>
            <a:chOff x="2486845" y="1436656"/>
            <a:chExt cx="182508" cy="1066891"/>
          </a:xfrm>
        </p:grpSpPr>
        <p:cxnSp>
          <p:nvCxnSpPr>
            <p:cNvPr id="63" name="OTLSHAPE_M_a58f29487c0343c08abcf41913e40cae_Connector1"/>
            <p:cNvCxnSpPr/>
            <p:nvPr>
              <p:custDataLst>
                <p:tags r:id="rId52"/>
              </p:custDataLst>
            </p:nvPr>
          </p:nvCxnSpPr>
          <p:spPr>
            <a:xfrm>
              <a:off x="2486845" y="1436656"/>
              <a:ext cx="0" cy="1066891"/>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4" name="OTLSHAPE_M_52743de8bb6d4044896f473898fe9da7_Shape"/>
            <p:cNvSpPr/>
            <p:nvPr>
              <p:custDataLst>
                <p:tags r:id="rId53"/>
              </p:custDataLst>
            </p:nvPr>
          </p:nvSpPr>
          <p:spPr>
            <a:xfrm rot="16200000">
              <a:off x="2504253" y="1436656"/>
              <a:ext cx="165100" cy="165100"/>
            </a:xfrm>
            <a:prstGeom prst="flowChartMerge">
              <a:avLst/>
            </a:prstGeom>
            <a:solidFill>
              <a:srgbClr val="087FC3"/>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OTLSHAPE_T_9aa183d65df24b0c8fecd0a002471583_Title"/>
          <p:cNvSpPr txBox="1"/>
          <p:nvPr>
            <p:custDataLst>
              <p:tags r:id="rId36"/>
            </p:custDataLst>
          </p:nvPr>
        </p:nvSpPr>
        <p:spPr>
          <a:xfrm>
            <a:off x="5255786" y="2826556"/>
            <a:ext cx="1047624" cy="369332"/>
          </a:xfrm>
          <a:prstGeom prst="rect">
            <a:avLst/>
          </a:prstGeom>
          <a:noFill/>
        </p:spPr>
        <p:txBody>
          <a:bodyPr vert="horz" wrap="square" lIns="0" tIns="0" rIns="0" bIns="0" rtlCol="0" anchor="ctr" anchorCtr="0">
            <a:spAutoFit/>
          </a:bodyPr>
          <a:lstStyle/>
          <a:p>
            <a:r>
              <a:rPr lang="en-US" sz="1200" b="1" spc="-8">
                <a:latin typeface="Calibri" panose="020F0502020204030204" pitchFamily="34" charset="0"/>
              </a:rPr>
              <a:t>District approves plan</a:t>
            </a:r>
          </a:p>
        </p:txBody>
      </p:sp>
      <p:sp>
        <p:nvSpPr>
          <p:cNvPr id="5" name="Title 4"/>
          <p:cNvSpPr>
            <a:spLocks noGrp="1"/>
          </p:cNvSpPr>
          <p:nvPr>
            <p:ph type="title"/>
          </p:nvPr>
        </p:nvSpPr>
        <p:spPr/>
        <p:txBody>
          <a:bodyPr>
            <a:normAutofit fontScale="90000"/>
          </a:bodyPr>
          <a:lstStyle/>
          <a:p>
            <a:pPr algn="ctr"/>
            <a:r>
              <a:rPr lang="en-US" dirty="0" smtClean="0"/>
              <a:t>ESSA School </a:t>
            </a:r>
            <a:r>
              <a:rPr lang="en-US" dirty="0"/>
              <a:t>Improvement Timeline: </a:t>
            </a:r>
            <a:br>
              <a:rPr lang="en-US" dirty="0"/>
            </a:br>
            <a:r>
              <a:rPr lang="en-US" sz="2800" dirty="0">
                <a:solidFill>
                  <a:srgbClr val="000000"/>
                </a:solidFill>
                <a:latin typeface="Calibri Light"/>
              </a:rPr>
              <a:t>Targeted and Additional Targeted Support and Improvement </a:t>
            </a:r>
            <a:r>
              <a:rPr lang="en-US" dirty="0"/>
              <a:t/>
            </a:r>
            <a:br>
              <a:rPr lang="en-US" dirty="0"/>
            </a:br>
            <a:r>
              <a:rPr lang="en-US" sz="2800" dirty="0">
                <a:solidFill>
                  <a:srgbClr val="000000"/>
                </a:solidFill>
                <a:latin typeface="Calibri Light"/>
              </a:rPr>
              <a:t>(subgroup schools)</a:t>
            </a:r>
            <a:endParaRPr lang="en-US" sz="2800" dirty="0">
              <a:latin typeface="Calibri Light"/>
            </a:endParaRPr>
          </a:p>
        </p:txBody>
      </p:sp>
      <p:sp>
        <p:nvSpPr>
          <p:cNvPr id="74" name="OTLSHAPE_T_9aa183d65df24b0c8fecd0a002471583_Title"/>
          <p:cNvSpPr txBox="1"/>
          <p:nvPr>
            <p:custDataLst>
              <p:tags r:id="rId37"/>
            </p:custDataLst>
          </p:nvPr>
        </p:nvSpPr>
        <p:spPr>
          <a:xfrm>
            <a:off x="5308643" y="3622933"/>
            <a:ext cx="2688306" cy="369332"/>
          </a:xfrm>
          <a:prstGeom prst="rect">
            <a:avLst/>
          </a:prstGeom>
          <a:noFill/>
        </p:spPr>
        <p:txBody>
          <a:bodyPr vert="horz" wrap="square" lIns="0" tIns="0" rIns="0" bIns="0" rtlCol="0" anchor="ctr" anchorCtr="0">
            <a:spAutoFit/>
          </a:bodyPr>
          <a:lstStyle/>
          <a:p>
            <a:pPr algn="ctr"/>
            <a:r>
              <a:rPr lang="en-US" sz="1200" b="1" spc="-8">
                <a:latin typeface="Calibri" panose="020F0502020204030204" pitchFamily="34" charset="0"/>
              </a:rPr>
              <a:t>School implements plan with district support, revising as needed</a:t>
            </a:r>
          </a:p>
        </p:txBody>
      </p:sp>
      <p:sp>
        <p:nvSpPr>
          <p:cNvPr id="75" name="5-Point Star 74"/>
          <p:cNvSpPr/>
          <p:nvPr/>
        </p:nvSpPr>
        <p:spPr>
          <a:xfrm>
            <a:off x="6837430" y="4978395"/>
            <a:ext cx="295784" cy="295784"/>
          </a:xfrm>
          <a:prstGeom prst="star5">
            <a:avLst/>
          </a:prstGeom>
          <a:solidFill>
            <a:srgbClr val="FF00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TLSHAPE_T_9aa183d65df24b0c8fecd0a002471583_Shape"/>
          <p:cNvSpPr/>
          <p:nvPr>
            <p:custDataLst>
              <p:tags r:id="rId38"/>
            </p:custDataLst>
          </p:nvPr>
        </p:nvSpPr>
        <p:spPr>
          <a:xfrm>
            <a:off x="4296773" y="4097616"/>
            <a:ext cx="889000" cy="203200"/>
          </a:xfrm>
          <a:prstGeom prst="roundRect">
            <a:avLst>
              <a:gd name="adj" fmla="val 100000"/>
            </a:avLst>
          </a:prstGeom>
          <a:solidFill>
            <a:srgbClr val="00B05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Planning</a:t>
            </a:r>
          </a:p>
        </p:txBody>
      </p:sp>
      <p:sp>
        <p:nvSpPr>
          <p:cNvPr id="101" name="OTLSHAPE_T_9aa183d65df24b0c8fecd0a002471583_Shape"/>
          <p:cNvSpPr/>
          <p:nvPr>
            <p:custDataLst>
              <p:tags r:id="rId39"/>
            </p:custDataLst>
          </p:nvPr>
        </p:nvSpPr>
        <p:spPr>
          <a:xfrm>
            <a:off x="4169773" y="3869016"/>
            <a:ext cx="889000" cy="203200"/>
          </a:xfrm>
          <a:prstGeom prst="roundRect">
            <a:avLst>
              <a:gd name="adj" fmla="val 100000"/>
            </a:avLst>
          </a:prstGeom>
          <a:solidFill>
            <a:srgbClr val="00B05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Diagnosis</a:t>
            </a:r>
          </a:p>
        </p:txBody>
      </p:sp>
      <p:sp>
        <p:nvSpPr>
          <p:cNvPr id="76" name="5-Point Star 75"/>
          <p:cNvSpPr/>
          <p:nvPr/>
        </p:nvSpPr>
        <p:spPr>
          <a:xfrm>
            <a:off x="5058773" y="5016615"/>
            <a:ext cx="295784" cy="295784"/>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5-Point Star 76"/>
          <p:cNvSpPr/>
          <p:nvPr/>
        </p:nvSpPr>
        <p:spPr>
          <a:xfrm>
            <a:off x="6010265" y="5016615"/>
            <a:ext cx="295784" cy="295784"/>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5-Point Star 77"/>
          <p:cNvSpPr/>
          <p:nvPr/>
        </p:nvSpPr>
        <p:spPr>
          <a:xfrm>
            <a:off x="7753002" y="4990870"/>
            <a:ext cx="295784" cy="295784"/>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5-Point Star 78"/>
          <p:cNvSpPr/>
          <p:nvPr/>
        </p:nvSpPr>
        <p:spPr>
          <a:xfrm>
            <a:off x="6962038" y="6079876"/>
            <a:ext cx="295784" cy="295784"/>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OTLSHAPE_T_9aa183d65df24b0c8fecd0a002471583_Title"/>
          <p:cNvSpPr txBox="1"/>
          <p:nvPr>
            <p:custDataLst>
              <p:tags r:id="rId40"/>
            </p:custDataLst>
          </p:nvPr>
        </p:nvSpPr>
        <p:spPr>
          <a:xfrm>
            <a:off x="7207313" y="5997741"/>
            <a:ext cx="1799115" cy="369332"/>
          </a:xfrm>
          <a:prstGeom prst="rect">
            <a:avLst/>
          </a:prstGeom>
          <a:noFill/>
        </p:spPr>
        <p:txBody>
          <a:bodyPr vert="horz" wrap="square" lIns="0" tIns="0" rIns="0" bIns="0" rtlCol="0" anchor="ctr" anchorCtr="0">
            <a:spAutoFit/>
          </a:bodyPr>
          <a:lstStyle/>
          <a:p>
            <a:pPr algn="ctr"/>
            <a:r>
              <a:rPr lang="en-US" sz="1200" i="1" spc="-8" dirty="0">
                <a:latin typeface="Calibri" panose="020F0502020204030204" pitchFamily="34" charset="0"/>
              </a:rPr>
              <a:t>State IDs new cohort of Targeted schools annually</a:t>
            </a:r>
          </a:p>
        </p:txBody>
      </p:sp>
      <p:sp>
        <p:nvSpPr>
          <p:cNvPr id="3" name="Curved Left Arrow 2"/>
          <p:cNvSpPr/>
          <p:nvPr/>
        </p:nvSpPr>
        <p:spPr>
          <a:xfrm>
            <a:off x="9951767" y="3141592"/>
            <a:ext cx="298450" cy="910918"/>
          </a:xfrm>
          <a:prstGeom prst="curved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1" name="OTLSHAPE_T_9aa183d65df24b0c8fecd0a002471583_Title"/>
          <p:cNvSpPr txBox="1"/>
          <p:nvPr>
            <p:custDataLst>
              <p:tags r:id="rId41"/>
            </p:custDataLst>
          </p:nvPr>
        </p:nvSpPr>
        <p:spPr>
          <a:xfrm>
            <a:off x="8461262" y="1328013"/>
            <a:ext cx="1994769" cy="1846659"/>
          </a:xfrm>
          <a:prstGeom prst="rect">
            <a:avLst/>
          </a:prstGeom>
          <a:noFill/>
        </p:spPr>
        <p:txBody>
          <a:bodyPr vert="horz" wrap="square" lIns="0" tIns="0" rIns="0" bIns="0" rtlCol="0" anchor="ctr" anchorCtr="0">
            <a:spAutoFit/>
          </a:bodyPr>
          <a:lstStyle/>
          <a:p>
            <a:pPr algn="ctr"/>
            <a:r>
              <a:rPr lang="en-US" sz="1200" i="1" spc="-8">
                <a:latin typeface="Calibri" panose="020F0502020204030204" pitchFamily="34" charset="0"/>
              </a:rPr>
              <a:t>If Targeted schools fail to improve within district-determined number of years, district has to require additional action. For Additional Targeted schools, the State determines number of years school has to meet exit criteria before being IDed for comprehensive support.</a:t>
            </a:r>
          </a:p>
          <a:p>
            <a:pPr algn="ctr"/>
            <a:r>
              <a:rPr lang="en-US" sz="1200" i="1" spc="-8">
                <a:latin typeface="Calibri" panose="020F0502020204030204" pitchFamily="34" charset="0"/>
              </a:rPr>
              <a:t>.</a:t>
            </a:r>
          </a:p>
        </p:txBody>
      </p:sp>
      <p:sp>
        <p:nvSpPr>
          <p:cNvPr id="84" name="OTLSHAPE_T_9aa183d65df24b0c8fecd0a002471583_Title"/>
          <p:cNvSpPr txBox="1"/>
          <p:nvPr>
            <p:custDataLst>
              <p:tags r:id="rId42"/>
            </p:custDataLst>
          </p:nvPr>
        </p:nvSpPr>
        <p:spPr>
          <a:xfrm>
            <a:off x="490720" y="6110114"/>
            <a:ext cx="5243513" cy="184666"/>
          </a:xfrm>
          <a:prstGeom prst="rect">
            <a:avLst/>
          </a:prstGeom>
          <a:noFill/>
        </p:spPr>
        <p:txBody>
          <a:bodyPr vert="horz" wrap="square" lIns="0" tIns="0" rIns="0" bIns="0" rtlCol="0" anchor="ctr" anchorCtr="0">
            <a:spAutoFit/>
          </a:bodyPr>
          <a:lstStyle/>
          <a:p>
            <a:r>
              <a:rPr lang="en-US" sz="1200" i="1" spc="-8" dirty="0">
                <a:latin typeface="Calibri" panose="020F0502020204030204" pitchFamily="34" charset="0"/>
              </a:rPr>
              <a:t>NOTE: This timeline is based on ESSA and our best guess about the final regulations. </a:t>
            </a:r>
          </a:p>
        </p:txBody>
      </p:sp>
      <p:sp>
        <p:nvSpPr>
          <p:cNvPr id="82" name="OTLSHAPE_T_9aa183d65df24b0c8fecd0a002471583_Shape"/>
          <p:cNvSpPr/>
          <p:nvPr>
            <p:custDataLst>
              <p:tags r:id="rId43"/>
            </p:custDataLst>
          </p:nvPr>
        </p:nvSpPr>
        <p:spPr>
          <a:xfrm>
            <a:off x="2330148" y="4093609"/>
            <a:ext cx="980019" cy="203200"/>
          </a:xfrm>
          <a:prstGeom prst="roundRect">
            <a:avLst>
              <a:gd name="adj" fmla="val 100000"/>
            </a:avLst>
          </a:prstGeom>
          <a:solidFill>
            <a:schemeClr val="tx2">
              <a:lumMod val="40000"/>
              <a:lumOff val="6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000000"/>
                </a:solidFill>
              </a:rPr>
              <a:t>Status Quo</a:t>
            </a:r>
            <a:endParaRPr lang="en-US" sz="1200"/>
          </a:p>
        </p:txBody>
      </p:sp>
      <p:grpSp>
        <p:nvGrpSpPr>
          <p:cNvPr id="83" name="Group 82"/>
          <p:cNvGrpSpPr/>
          <p:nvPr/>
        </p:nvGrpSpPr>
        <p:grpSpPr>
          <a:xfrm>
            <a:off x="5255786" y="3267446"/>
            <a:ext cx="182508" cy="1066891"/>
            <a:chOff x="2486845" y="1436656"/>
            <a:chExt cx="182508" cy="1066891"/>
          </a:xfrm>
        </p:grpSpPr>
        <p:cxnSp>
          <p:nvCxnSpPr>
            <p:cNvPr id="85" name="OTLSHAPE_M_a58f29487c0343c08abcf41913e40cae_Connector1"/>
            <p:cNvCxnSpPr/>
            <p:nvPr>
              <p:custDataLst>
                <p:tags r:id="rId50"/>
              </p:custDataLst>
            </p:nvPr>
          </p:nvCxnSpPr>
          <p:spPr>
            <a:xfrm>
              <a:off x="2486845" y="1436656"/>
              <a:ext cx="0" cy="1066891"/>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6" name="OTLSHAPE_M_52743de8bb6d4044896f473898fe9da7_Shape"/>
            <p:cNvSpPr/>
            <p:nvPr>
              <p:custDataLst>
                <p:tags r:id="rId51"/>
              </p:custDataLst>
            </p:nvPr>
          </p:nvSpPr>
          <p:spPr>
            <a:xfrm rot="16200000">
              <a:off x="2504253" y="1436656"/>
              <a:ext cx="165100" cy="165100"/>
            </a:xfrm>
            <a:prstGeom prst="flowChartMerge">
              <a:avLst/>
            </a:prstGeom>
            <a:solidFill>
              <a:srgbClr val="087FC3"/>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2" name="OTLSHAPE_T_9aa183d65df24b0c8fecd0a002471583_Title"/>
          <p:cNvSpPr txBox="1"/>
          <p:nvPr>
            <p:custDataLst>
              <p:tags r:id="rId44"/>
            </p:custDataLst>
          </p:nvPr>
        </p:nvSpPr>
        <p:spPr>
          <a:xfrm>
            <a:off x="4966264" y="2313907"/>
            <a:ext cx="1047624" cy="553998"/>
          </a:xfrm>
          <a:prstGeom prst="rect">
            <a:avLst/>
          </a:prstGeom>
          <a:noFill/>
        </p:spPr>
        <p:txBody>
          <a:bodyPr vert="horz" wrap="square" lIns="0" tIns="0" rIns="0" bIns="0" rtlCol="0" anchor="ctr" anchorCtr="0">
            <a:spAutoFit/>
          </a:bodyPr>
          <a:lstStyle/>
          <a:p>
            <a:r>
              <a:rPr lang="en-US" sz="1200" b="1" spc="-8">
                <a:latin typeface="Calibri" panose="020F0502020204030204" pitchFamily="34" charset="0"/>
              </a:rPr>
              <a:t>School submits improvement plan</a:t>
            </a:r>
          </a:p>
        </p:txBody>
      </p:sp>
      <p:sp>
        <p:nvSpPr>
          <p:cNvPr id="87" name="OTLSHAPE_T_9aa183d65df24b0c8fecd0a002471583_Title"/>
          <p:cNvSpPr txBox="1"/>
          <p:nvPr>
            <p:custDataLst>
              <p:tags r:id="rId45"/>
            </p:custDataLst>
          </p:nvPr>
        </p:nvSpPr>
        <p:spPr>
          <a:xfrm>
            <a:off x="6960287" y="5330370"/>
            <a:ext cx="2697217" cy="369332"/>
          </a:xfrm>
          <a:prstGeom prst="rect">
            <a:avLst/>
          </a:prstGeom>
          <a:noFill/>
        </p:spPr>
        <p:txBody>
          <a:bodyPr vert="horz" wrap="square" lIns="0" tIns="0" rIns="0" bIns="0" rtlCol="0" anchor="ctr" anchorCtr="0">
            <a:spAutoFit/>
          </a:bodyPr>
          <a:lstStyle/>
          <a:p>
            <a:r>
              <a:rPr lang="en-US" sz="1200" i="1" spc="-8">
                <a:latin typeface="Calibri" panose="020F0502020204030204" pitchFamily="34" charset="0"/>
              </a:rPr>
              <a:t>State IDs next cohort of Comprehensive Support and Improvement schools </a:t>
            </a:r>
          </a:p>
        </p:txBody>
      </p:sp>
      <p:sp>
        <p:nvSpPr>
          <p:cNvPr id="88" name="OTLSHAPE_T_9aa183d65df24b0c8fecd0a002471583_Shape"/>
          <p:cNvSpPr/>
          <p:nvPr>
            <p:custDataLst>
              <p:tags r:id="rId46"/>
            </p:custDataLst>
          </p:nvPr>
        </p:nvSpPr>
        <p:spPr>
          <a:xfrm>
            <a:off x="7960379" y="3758141"/>
            <a:ext cx="1873476" cy="541797"/>
          </a:xfrm>
          <a:prstGeom prst="roundRect">
            <a:avLst>
              <a:gd name="adj" fmla="val 100000"/>
            </a:avLst>
          </a:prstGeom>
          <a:solidFill>
            <a:srgbClr val="C0000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Intensification/ Comprehensive Support</a:t>
            </a:r>
          </a:p>
        </p:txBody>
      </p:sp>
      <p:grpSp>
        <p:nvGrpSpPr>
          <p:cNvPr id="89" name="Group 88"/>
          <p:cNvGrpSpPr/>
          <p:nvPr/>
        </p:nvGrpSpPr>
        <p:grpSpPr>
          <a:xfrm>
            <a:off x="7932353" y="3267446"/>
            <a:ext cx="182508" cy="1066891"/>
            <a:chOff x="2486845" y="1436656"/>
            <a:chExt cx="182508" cy="1066891"/>
          </a:xfrm>
        </p:grpSpPr>
        <p:cxnSp>
          <p:nvCxnSpPr>
            <p:cNvPr id="92" name="OTLSHAPE_M_a58f29487c0343c08abcf41913e40cae_Connector1"/>
            <p:cNvCxnSpPr/>
            <p:nvPr>
              <p:custDataLst>
                <p:tags r:id="rId48"/>
              </p:custDataLst>
            </p:nvPr>
          </p:nvCxnSpPr>
          <p:spPr>
            <a:xfrm>
              <a:off x="2486845" y="1436656"/>
              <a:ext cx="0" cy="1066891"/>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3" name="OTLSHAPE_M_52743de8bb6d4044896f473898fe9da7_Shape"/>
            <p:cNvSpPr/>
            <p:nvPr>
              <p:custDataLst>
                <p:tags r:id="rId49"/>
              </p:custDataLst>
            </p:nvPr>
          </p:nvSpPr>
          <p:spPr>
            <a:xfrm rot="16200000">
              <a:off x="2504253" y="1436656"/>
              <a:ext cx="165100" cy="165100"/>
            </a:xfrm>
            <a:prstGeom prst="flowChartMerge">
              <a:avLst/>
            </a:prstGeom>
            <a:solidFill>
              <a:srgbClr val="087FC3"/>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7" name="OTLSHAPE_T_9aa183d65df24b0c8fecd0a002471583_Title"/>
          <p:cNvSpPr txBox="1"/>
          <p:nvPr>
            <p:custDataLst>
              <p:tags r:id="rId47"/>
            </p:custDataLst>
          </p:nvPr>
        </p:nvSpPr>
        <p:spPr>
          <a:xfrm>
            <a:off x="7103386" y="2540869"/>
            <a:ext cx="1299232" cy="738664"/>
          </a:xfrm>
          <a:prstGeom prst="rect">
            <a:avLst/>
          </a:prstGeom>
          <a:noFill/>
        </p:spPr>
        <p:txBody>
          <a:bodyPr vert="horz" wrap="square" lIns="0" tIns="0" rIns="0" bIns="0" rtlCol="0" anchor="ctr" anchorCtr="0">
            <a:spAutoFit/>
          </a:bodyPr>
          <a:lstStyle/>
          <a:p>
            <a:r>
              <a:rPr lang="en-US" sz="1200" b="1" spc="-8">
                <a:latin typeface="Calibri" panose="020F0502020204030204" pitchFamily="34" charset="0"/>
              </a:rPr>
              <a:t>District/state assesses school’s progress against exit criteria</a:t>
            </a:r>
          </a:p>
        </p:txBody>
      </p:sp>
    </p:spTree>
    <p:custDataLst>
      <p:tags r:id="rId1"/>
    </p:custDataLst>
    <p:extLst>
      <p:ext uri="{BB962C8B-B14F-4D97-AF65-F5344CB8AC3E}">
        <p14:creationId xmlns:p14="http://schemas.microsoft.com/office/powerpoint/2010/main" val="764984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We’re going to focus today—at least initially—on what happens during that planning year.  </a:t>
            </a:r>
            <a:endParaRPr lang="en-US" b="1" dirty="0"/>
          </a:p>
        </p:txBody>
      </p:sp>
      <p:sp>
        <p:nvSpPr>
          <p:cNvPr id="3" name="Text Placeholder 2"/>
          <p:cNvSpPr>
            <a:spLocks noGrp="1"/>
          </p:cNvSpPr>
          <p:nvPr>
            <p:ph type="body" idx="1"/>
          </p:nvPr>
        </p:nvSpPr>
        <p:spPr/>
        <p:txBody>
          <a:bodyPr>
            <a:normAutofit lnSpcReduction="10000"/>
          </a:bodyPr>
          <a:lstStyle/>
          <a:p>
            <a:endParaRPr lang="en-US" sz="3200" b="1" dirty="0" smtClean="0"/>
          </a:p>
          <a:p>
            <a:pPr algn="ctr"/>
            <a:r>
              <a:rPr lang="en-US" sz="3200" b="1" dirty="0" smtClean="0"/>
              <a:t>But </a:t>
            </a:r>
            <a:r>
              <a:rPr lang="en-US" sz="3200" b="1" dirty="0"/>
              <a:t>first, let’s think about what a coherent school improvement process looks like.</a:t>
            </a:r>
            <a:endParaRPr lang="en-US" sz="3200" dirty="0"/>
          </a:p>
        </p:txBody>
      </p:sp>
    </p:spTree>
    <p:extLst>
      <p:ext uri="{BB962C8B-B14F-4D97-AF65-F5344CB8AC3E}">
        <p14:creationId xmlns:p14="http://schemas.microsoft.com/office/powerpoint/2010/main" val="4248691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Improvement Process</a:t>
            </a:r>
          </a:p>
        </p:txBody>
      </p:sp>
      <p:graphicFrame>
        <p:nvGraphicFramePr>
          <p:cNvPr id="4" name="Content Placeholder 3"/>
          <p:cNvGraphicFramePr>
            <a:graphicFrameLocks noGrp="1"/>
          </p:cNvGraphicFramePr>
          <p:nvPr>
            <p:ph idx="1"/>
            <p:extLst/>
          </p:nvPr>
        </p:nvGraphicFramePr>
        <p:xfrm>
          <a:off x="2790988" y="2190547"/>
          <a:ext cx="6032743" cy="35310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val 2"/>
          <p:cNvSpPr/>
          <p:nvPr/>
        </p:nvSpPr>
        <p:spPr>
          <a:xfrm>
            <a:off x="2418092" y="3722479"/>
            <a:ext cx="323304" cy="306897"/>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5" name="TextBox 4"/>
          <p:cNvSpPr txBox="1"/>
          <p:nvPr/>
        </p:nvSpPr>
        <p:spPr>
          <a:xfrm rot="16200000">
            <a:off x="1095376" y="3700912"/>
            <a:ext cx="2283813" cy="369332"/>
          </a:xfrm>
          <a:prstGeom prst="rect">
            <a:avLst/>
          </a:prstGeom>
        </p:spPr>
        <p:txBody>
          <a:bodyPr rtlCol="0">
            <a:spAutoFit/>
          </a:bodyPr>
          <a:lstStyle/>
          <a:p>
            <a:pPr algn="ctr"/>
            <a:r>
              <a:rPr lang="en-US" dirty="0"/>
              <a:t>School Ratings</a:t>
            </a:r>
          </a:p>
        </p:txBody>
      </p:sp>
      <p:sp>
        <p:nvSpPr>
          <p:cNvPr id="6" name="Arrow: Right 5"/>
          <p:cNvSpPr/>
          <p:nvPr/>
        </p:nvSpPr>
        <p:spPr>
          <a:xfrm rot="-2340000">
            <a:off x="8629650" y="2729230"/>
            <a:ext cx="978408" cy="484632"/>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p:cNvSpPr/>
          <p:nvPr/>
        </p:nvSpPr>
        <p:spPr>
          <a:xfrm rot="2400000">
            <a:off x="8696325" y="4572000"/>
            <a:ext cx="978408" cy="484632"/>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rot="-2280000">
            <a:off x="7372350" y="2426179"/>
            <a:ext cx="2743200" cy="369332"/>
          </a:xfrm>
          <a:prstGeom prst="rect">
            <a:avLst/>
          </a:prstGeom>
        </p:spPr>
        <p:txBody>
          <a:bodyPr rtlCol="0">
            <a:spAutoFit/>
          </a:bodyPr>
          <a:lstStyle/>
          <a:p>
            <a:pPr algn="ctr"/>
            <a:r>
              <a:rPr lang="en-US" dirty="0"/>
              <a:t>Improvement</a:t>
            </a:r>
          </a:p>
        </p:txBody>
      </p:sp>
      <p:sp>
        <p:nvSpPr>
          <p:cNvPr id="9" name="TextBox 8"/>
          <p:cNvSpPr txBox="1"/>
          <p:nvPr/>
        </p:nvSpPr>
        <p:spPr>
          <a:xfrm rot="2400000">
            <a:off x="7337275" y="4828374"/>
            <a:ext cx="2743200" cy="646331"/>
          </a:xfrm>
          <a:prstGeom prst="rect">
            <a:avLst/>
          </a:prstGeom>
        </p:spPr>
        <p:txBody>
          <a:bodyPr rtlCol="0">
            <a:spAutoFit/>
          </a:bodyPr>
          <a:lstStyle/>
          <a:p>
            <a:pPr algn="ctr"/>
            <a:r>
              <a:rPr lang="en-US" dirty="0"/>
              <a:t>Insufficient </a:t>
            </a:r>
          </a:p>
          <a:p>
            <a:pPr algn="ctr"/>
            <a:r>
              <a:rPr lang="en-US" dirty="0"/>
              <a:t>Improvement</a:t>
            </a:r>
          </a:p>
        </p:txBody>
      </p:sp>
      <p:sp>
        <p:nvSpPr>
          <p:cNvPr id="10" name="Oval 9"/>
          <p:cNvSpPr/>
          <p:nvPr/>
        </p:nvSpPr>
        <p:spPr>
          <a:xfrm>
            <a:off x="9945899" y="5154284"/>
            <a:ext cx="323304" cy="306897"/>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11" name="TextBox 10"/>
          <p:cNvSpPr txBox="1"/>
          <p:nvPr/>
        </p:nvSpPr>
        <p:spPr>
          <a:xfrm rot="-60000">
            <a:off x="8667751" y="5419859"/>
            <a:ext cx="2743200" cy="369332"/>
          </a:xfrm>
          <a:prstGeom prst="rect">
            <a:avLst/>
          </a:prstGeom>
        </p:spPr>
        <p:txBody>
          <a:bodyPr rtlCol="0">
            <a:spAutoFit/>
          </a:bodyPr>
          <a:lstStyle/>
          <a:p>
            <a:pPr algn="ctr"/>
            <a:r>
              <a:rPr lang="en-US" dirty="0"/>
              <a:t>Intensification</a:t>
            </a:r>
          </a:p>
        </p:txBody>
      </p:sp>
      <p:sp>
        <p:nvSpPr>
          <p:cNvPr id="12" name="Oval 11"/>
          <p:cNvSpPr/>
          <p:nvPr/>
        </p:nvSpPr>
        <p:spPr>
          <a:xfrm>
            <a:off x="4889388" y="3795216"/>
            <a:ext cx="323304" cy="306897"/>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13" name="TextBox 12"/>
          <p:cNvSpPr txBox="1"/>
          <p:nvPr/>
        </p:nvSpPr>
        <p:spPr>
          <a:xfrm>
            <a:off x="3716594" y="4340552"/>
            <a:ext cx="2743200" cy="307777"/>
          </a:xfrm>
          <a:prstGeom prst="rect">
            <a:avLst/>
          </a:prstGeom>
        </p:spPr>
        <p:txBody>
          <a:bodyPr rtlCol="0">
            <a:spAutoFit/>
          </a:bodyPr>
          <a:lstStyle/>
          <a:p>
            <a:pPr algn="ctr"/>
            <a:r>
              <a:rPr lang="en-US" sz="1400" b="1" dirty="0">
                <a:solidFill>
                  <a:srgbClr val="002060"/>
                </a:solidFill>
              </a:rPr>
              <a:t>Plan Approval</a:t>
            </a:r>
          </a:p>
        </p:txBody>
      </p:sp>
      <p:sp>
        <p:nvSpPr>
          <p:cNvPr id="15" name="Curved Down Arrow 14"/>
          <p:cNvSpPr/>
          <p:nvPr/>
        </p:nvSpPr>
        <p:spPr>
          <a:xfrm>
            <a:off x="5930960" y="3533477"/>
            <a:ext cx="1217587" cy="28425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Curved Down Arrow 15"/>
          <p:cNvSpPr/>
          <p:nvPr/>
        </p:nvSpPr>
        <p:spPr>
          <a:xfrm rot="10800000">
            <a:off x="5876218" y="3997572"/>
            <a:ext cx="1272328" cy="28425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Oval 16"/>
          <p:cNvSpPr/>
          <p:nvPr/>
        </p:nvSpPr>
        <p:spPr>
          <a:xfrm>
            <a:off x="4194732" y="3771374"/>
            <a:ext cx="353100" cy="353100"/>
          </a:xfrm>
          <a:prstGeom prst="ellipse">
            <a:avLst/>
          </a:prstGeom>
          <a:blipFill rotWithShape="0">
            <a:blip r:embed="rId8"/>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18" name="Group 17"/>
          <p:cNvGrpSpPr/>
          <p:nvPr/>
        </p:nvGrpSpPr>
        <p:grpSpPr>
          <a:xfrm>
            <a:off x="3779102" y="2188024"/>
            <a:ext cx="2864450" cy="1947177"/>
            <a:chOff x="-1597208" y="-534776"/>
            <a:chExt cx="2864450" cy="1947177"/>
          </a:xfrm>
        </p:grpSpPr>
        <p:sp>
          <p:nvSpPr>
            <p:cNvPr id="19" name="Rectangle 18"/>
            <p:cNvSpPr/>
            <p:nvPr/>
          </p:nvSpPr>
          <p:spPr>
            <a:xfrm>
              <a:off x="172138" y="0"/>
              <a:ext cx="1095104" cy="141240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Rectangle 19"/>
            <p:cNvSpPr/>
            <p:nvPr/>
          </p:nvSpPr>
          <p:spPr>
            <a:xfrm>
              <a:off x="-1597208" y="-534776"/>
              <a:ext cx="1244442" cy="141240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algn="ctr" defTabSz="622300">
                <a:lnSpc>
                  <a:spcPct val="90000"/>
                </a:lnSpc>
                <a:spcBef>
                  <a:spcPct val="0"/>
                </a:spcBef>
                <a:spcAft>
                  <a:spcPct val="35000"/>
                </a:spcAft>
              </a:pPr>
              <a:r>
                <a:rPr lang="en-US" sz="1400" dirty="0"/>
                <a:t> Improvement Planning</a:t>
              </a:r>
            </a:p>
          </p:txBody>
        </p:sp>
      </p:grpSp>
    </p:spTree>
    <p:extLst>
      <p:ext uri="{BB962C8B-B14F-4D97-AF65-F5344CB8AC3E}">
        <p14:creationId xmlns:p14="http://schemas.microsoft.com/office/powerpoint/2010/main" val="3340883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r>
              <a:rPr lang="en-US" sz="6600" cap="small" dirty="0" smtClean="0">
                <a:hlinkClick r:id="rId2" action="ppaction://hlinkpres?slideindex=1&amp;slidetitle="/>
              </a:rPr>
              <a:t>Improvement Planning</a:t>
            </a:r>
            <a:endParaRPr lang="en-US" sz="6600" cap="small" dirty="0"/>
          </a:p>
        </p:txBody>
      </p:sp>
      <p:sp>
        <p:nvSpPr>
          <p:cNvPr id="3" name="Subtitle 2"/>
          <p:cNvSpPr>
            <a:spLocks noGrp="1"/>
          </p:cNvSpPr>
          <p:nvPr>
            <p:ph type="subTitle" idx="1"/>
          </p:nvPr>
        </p:nvSpPr>
        <p:spPr/>
        <p:txBody>
          <a:bodyPr anchor="b"/>
          <a:lstStyle/>
          <a:p>
            <a:r>
              <a:rPr lang="en-US" dirty="0" smtClean="0"/>
              <a:t>Kati Haycock, The Education Trust</a:t>
            </a:r>
            <a:endParaRPr lang="en-US" dirty="0"/>
          </a:p>
        </p:txBody>
      </p:sp>
    </p:spTree>
    <p:extLst>
      <p:ext uri="{BB962C8B-B14F-4D97-AF65-F5344CB8AC3E}">
        <p14:creationId xmlns:p14="http://schemas.microsoft.com/office/powerpoint/2010/main" val="40621359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000" b="1" dirty="0" smtClean="0"/>
              <a:t>This is NOT what the school improvement planning process has looked like in most places.</a:t>
            </a:r>
            <a:endParaRPr lang="en-US" sz="4000" b="1" dirty="0"/>
          </a:p>
        </p:txBody>
      </p:sp>
      <p:pic>
        <p:nvPicPr>
          <p:cNvPr id="7" name="Content Placeholder 1"/>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99238" y="1690688"/>
            <a:ext cx="6793524" cy="4521939"/>
          </a:xfrm>
        </p:spPr>
      </p:pic>
      <p:sp>
        <p:nvSpPr>
          <p:cNvPr id="8" name="Rectangle 7"/>
          <p:cNvSpPr/>
          <p:nvPr/>
        </p:nvSpPr>
        <p:spPr>
          <a:xfrm>
            <a:off x="2244969" y="1879630"/>
            <a:ext cx="4271529" cy="3785652"/>
          </a:xfrm>
          <a:prstGeom prst="rect">
            <a:avLst/>
          </a:prstGeom>
          <a:noFill/>
        </p:spPr>
        <p:txBody>
          <a:bodyPr wrap="square" lIns="91440" tIns="45720" rIns="91440" bIns="45720">
            <a:spAutoFit/>
          </a:bodyPr>
          <a:lstStyle/>
          <a:p>
            <a:pPr algn="ctr"/>
            <a:r>
              <a:rPr lang="en-US" sz="8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READY, </a:t>
            </a:r>
          </a:p>
          <a:p>
            <a:pPr algn="ctr"/>
            <a:r>
              <a:rPr lang="en-US" sz="8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FIRE, </a:t>
            </a:r>
          </a:p>
          <a:p>
            <a:pPr algn="ctr"/>
            <a:r>
              <a:rPr lang="en-US" sz="8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AIM!</a:t>
            </a:r>
            <a:endParaRPr lang="en-US" sz="8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125991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80">
                                          <p:stCondLst>
                                            <p:cond delay="0"/>
                                          </p:stCondLst>
                                        </p:cTn>
                                        <p:tgtEl>
                                          <p:spTgt spid="8">
                                            <p:txEl>
                                              <p:pRg st="0" end="0"/>
                                            </p:txEl>
                                          </p:spTgt>
                                        </p:tgtEl>
                                      </p:cBhvr>
                                    </p:animEffect>
                                    <p:anim calcmode="lin" valueType="num">
                                      <p:cBhvr>
                                        <p:cTn id="8" dur="1822" tmFilter="0,0; 0.14,0.36; 0.43,0.73; 0.71,0.91; 1.0,1.0">
                                          <p:stCondLst>
                                            <p:cond delay="0"/>
                                          </p:stCondLst>
                                        </p:cTn>
                                        <p:tgtEl>
                                          <p:spTgt spid="8">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xEl>
                                              <p:pRg st="0" end="0"/>
                                            </p:txEl>
                                          </p:spTgt>
                                        </p:tgtEl>
                                      </p:cBhvr>
                                      <p:to x="100000" y="60000"/>
                                    </p:animScale>
                                    <p:animScale>
                                      <p:cBhvr>
                                        <p:cTn id="14" dur="166" decel="50000">
                                          <p:stCondLst>
                                            <p:cond delay="676"/>
                                          </p:stCondLst>
                                        </p:cTn>
                                        <p:tgtEl>
                                          <p:spTgt spid="8">
                                            <p:txEl>
                                              <p:pRg st="0" end="0"/>
                                            </p:txEl>
                                          </p:spTgt>
                                        </p:tgtEl>
                                      </p:cBhvr>
                                      <p:to x="100000" y="100000"/>
                                    </p:animScale>
                                    <p:animScale>
                                      <p:cBhvr>
                                        <p:cTn id="15" dur="26">
                                          <p:stCondLst>
                                            <p:cond delay="1312"/>
                                          </p:stCondLst>
                                        </p:cTn>
                                        <p:tgtEl>
                                          <p:spTgt spid="8">
                                            <p:txEl>
                                              <p:pRg st="0" end="0"/>
                                            </p:txEl>
                                          </p:spTgt>
                                        </p:tgtEl>
                                      </p:cBhvr>
                                      <p:to x="100000" y="80000"/>
                                    </p:animScale>
                                    <p:animScale>
                                      <p:cBhvr>
                                        <p:cTn id="16" dur="166" decel="50000">
                                          <p:stCondLst>
                                            <p:cond delay="1338"/>
                                          </p:stCondLst>
                                        </p:cTn>
                                        <p:tgtEl>
                                          <p:spTgt spid="8">
                                            <p:txEl>
                                              <p:pRg st="0" end="0"/>
                                            </p:txEl>
                                          </p:spTgt>
                                        </p:tgtEl>
                                      </p:cBhvr>
                                      <p:to x="100000" y="100000"/>
                                    </p:animScale>
                                    <p:animScale>
                                      <p:cBhvr>
                                        <p:cTn id="17" dur="26">
                                          <p:stCondLst>
                                            <p:cond delay="1642"/>
                                          </p:stCondLst>
                                        </p:cTn>
                                        <p:tgtEl>
                                          <p:spTgt spid="8">
                                            <p:txEl>
                                              <p:pRg st="0" end="0"/>
                                            </p:txEl>
                                          </p:spTgt>
                                        </p:tgtEl>
                                      </p:cBhvr>
                                      <p:to x="100000" y="90000"/>
                                    </p:animScale>
                                    <p:animScale>
                                      <p:cBhvr>
                                        <p:cTn id="18" dur="166" decel="50000">
                                          <p:stCondLst>
                                            <p:cond delay="1668"/>
                                          </p:stCondLst>
                                        </p:cTn>
                                        <p:tgtEl>
                                          <p:spTgt spid="8">
                                            <p:txEl>
                                              <p:pRg st="0" end="0"/>
                                            </p:txEl>
                                          </p:spTgt>
                                        </p:tgtEl>
                                      </p:cBhvr>
                                      <p:to x="100000" y="100000"/>
                                    </p:animScale>
                                    <p:animScale>
                                      <p:cBhvr>
                                        <p:cTn id="19" dur="26">
                                          <p:stCondLst>
                                            <p:cond delay="1808"/>
                                          </p:stCondLst>
                                        </p:cTn>
                                        <p:tgtEl>
                                          <p:spTgt spid="8">
                                            <p:txEl>
                                              <p:pRg st="0" end="0"/>
                                            </p:txEl>
                                          </p:spTgt>
                                        </p:tgtEl>
                                      </p:cBhvr>
                                      <p:to x="100000" y="95000"/>
                                    </p:animScale>
                                    <p:animScale>
                                      <p:cBhvr>
                                        <p:cTn id="20" dur="166" decel="50000">
                                          <p:stCondLst>
                                            <p:cond delay="1834"/>
                                          </p:stCondLst>
                                        </p:cTn>
                                        <p:tgtEl>
                                          <p:spTgt spid="8">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animEffect transition="in" filter="wipe(down)">
                                      <p:cBhvr>
                                        <p:cTn id="23" dur="580">
                                          <p:stCondLst>
                                            <p:cond delay="0"/>
                                          </p:stCondLst>
                                        </p:cTn>
                                        <p:tgtEl>
                                          <p:spTgt spid="8">
                                            <p:txEl>
                                              <p:pRg st="1" end="1"/>
                                            </p:txEl>
                                          </p:spTgt>
                                        </p:tgtEl>
                                      </p:cBhvr>
                                    </p:animEffect>
                                    <p:anim calcmode="lin" valueType="num">
                                      <p:cBhvr>
                                        <p:cTn id="24" dur="1822" tmFilter="0,0; 0.14,0.36; 0.43,0.73; 0.71,0.91; 1.0,1.0">
                                          <p:stCondLst>
                                            <p:cond delay="0"/>
                                          </p:stCondLst>
                                        </p:cTn>
                                        <p:tgtEl>
                                          <p:spTgt spid="8">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xEl>
                                              <p:pRg st="1" end="1"/>
                                            </p:txEl>
                                          </p:spTgt>
                                        </p:tgtEl>
                                      </p:cBhvr>
                                      <p:to x="100000" y="60000"/>
                                    </p:animScale>
                                    <p:animScale>
                                      <p:cBhvr>
                                        <p:cTn id="30" dur="166" decel="50000">
                                          <p:stCondLst>
                                            <p:cond delay="676"/>
                                          </p:stCondLst>
                                        </p:cTn>
                                        <p:tgtEl>
                                          <p:spTgt spid="8">
                                            <p:txEl>
                                              <p:pRg st="1" end="1"/>
                                            </p:txEl>
                                          </p:spTgt>
                                        </p:tgtEl>
                                      </p:cBhvr>
                                      <p:to x="100000" y="100000"/>
                                    </p:animScale>
                                    <p:animScale>
                                      <p:cBhvr>
                                        <p:cTn id="31" dur="26">
                                          <p:stCondLst>
                                            <p:cond delay="1312"/>
                                          </p:stCondLst>
                                        </p:cTn>
                                        <p:tgtEl>
                                          <p:spTgt spid="8">
                                            <p:txEl>
                                              <p:pRg st="1" end="1"/>
                                            </p:txEl>
                                          </p:spTgt>
                                        </p:tgtEl>
                                      </p:cBhvr>
                                      <p:to x="100000" y="80000"/>
                                    </p:animScale>
                                    <p:animScale>
                                      <p:cBhvr>
                                        <p:cTn id="32" dur="166" decel="50000">
                                          <p:stCondLst>
                                            <p:cond delay="1338"/>
                                          </p:stCondLst>
                                        </p:cTn>
                                        <p:tgtEl>
                                          <p:spTgt spid="8">
                                            <p:txEl>
                                              <p:pRg st="1" end="1"/>
                                            </p:txEl>
                                          </p:spTgt>
                                        </p:tgtEl>
                                      </p:cBhvr>
                                      <p:to x="100000" y="100000"/>
                                    </p:animScale>
                                    <p:animScale>
                                      <p:cBhvr>
                                        <p:cTn id="33" dur="26">
                                          <p:stCondLst>
                                            <p:cond delay="1642"/>
                                          </p:stCondLst>
                                        </p:cTn>
                                        <p:tgtEl>
                                          <p:spTgt spid="8">
                                            <p:txEl>
                                              <p:pRg st="1" end="1"/>
                                            </p:txEl>
                                          </p:spTgt>
                                        </p:tgtEl>
                                      </p:cBhvr>
                                      <p:to x="100000" y="90000"/>
                                    </p:animScale>
                                    <p:animScale>
                                      <p:cBhvr>
                                        <p:cTn id="34" dur="166" decel="50000">
                                          <p:stCondLst>
                                            <p:cond delay="1668"/>
                                          </p:stCondLst>
                                        </p:cTn>
                                        <p:tgtEl>
                                          <p:spTgt spid="8">
                                            <p:txEl>
                                              <p:pRg st="1" end="1"/>
                                            </p:txEl>
                                          </p:spTgt>
                                        </p:tgtEl>
                                      </p:cBhvr>
                                      <p:to x="100000" y="100000"/>
                                    </p:animScale>
                                    <p:animScale>
                                      <p:cBhvr>
                                        <p:cTn id="35" dur="26">
                                          <p:stCondLst>
                                            <p:cond delay="1808"/>
                                          </p:stCondLst>
                                        </p:cTn>
                                        <p:tgtEl>
                                          <p:spTgt spid="8">
                                            <p:txEl>
                                              <p:pRg st="1" end="1"/>
                                            </p:txEl>
                                          </p:spTgt>
                                        </p:tgtEl>
                                      </p:cBhvr>
                                      <p:to x="100000" y="95000"/>
                                    </p:animScale>
                                    <p:animScale>
                                      <p:cBhvr>
                                        <p:cTn id="36" dur="166" decel="50000">
                                          <p:stCondLst>
                                            <p:cond delay="1834"/>
                                          </p:stCondLst>
                                        </p:cTn>
                                        <p:tgtEl>
                                          <p:spTgt spid="8">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8">
                                            <p:txEl>
                                              <p:pRg st="2" end="2"/>
                                            </p:txEl>
                                          </p:spTgt>
                                        </p:tgtEl>
                                        <p:attrNameLst>
                                          <p:attrName>style.visibility</p:attrName>
                                        </p:attrNameLst>
                                      </p:cBhvr>
                                      <p:to>
                                        <p:strVal val="visible"/>
                                      </p:to>
                                    </p:set>
                                    <p:animEffect transition="in" filter="wipe(down)">
                                      <p:cBhvr>
                                        <p:cTn id="39" dur="580">
                                          <p:stCondLst>
                                            <p:cond delay="0"/>
                                          </p:stCondLst>
                                        </p:cTn>
                                        <p:tgtEl>
                                          <p:spTgt spid="8">
                                            <p:txEl>
                                              <p:pRg st="2" end="2"/>
                                            </p:txEl>
                                          </p:spTgt>
                                        </p:tgtEl>
                                      </p:cBhvr>
                                    </p:animEffect>
                                    <p:anim calcmode="lin" valueType="num">
                                      <p:cBhvr>
                                        <p:cTn id="40" dur="1822" tmFilter="0,0; 0.14,0.36; 0.43,0.73; 0.71,0.91; 1.0,1.0">
                                          <p:stCondLst>
                                            <p:cond delay="0"/>
                                          </p:stCondLst>
                                        </p:cTn>
                                        <p:tgtEl>
                                          <p:spTgt spid="8">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8">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8">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8">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8">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8">
                                            <p:txEl>
                                              <p:pRg st="2" end="2"/>
                                            </p:txEl>
                                          </p:spTgt>
                                        </p:tgtEl>
                                      </p:cBhvr>
                                      <p:to x="100000" y="60000"/>
                                    </p:animScale>
                                    <p:animScale>
                                      <p:cBhvr>
                                        <p:cTn id="46" dur="166" decel="50000">
                                          <p:stCondLst>
                                            <p:cond delay="676"/>
                                          </p:stCondLst>
                                        </p:cTn>
                                        <p:tgtEl>
                                          <p:spTgt spid="8">
                                            <p:txEl>
                                              <p:pRg st="2" end="2"/>
                                            </p:txEl>
                                          </p:spTgt>
                                        </p:tgtEl>
                                      </p:cBhvr>
                                      <p:to x="100000" y="100000"/>
                                    </p:animScale>
                                    <p:animScale>
                                      <p:cBhvr>
                                        <p:cTn id="47" dur="26">
                                          <p:stCondLst>
                                            <p:cond delay="1312"/>
                                          </p:stCondLst>
                                        </p:cTn>
                                        <p:tgtEl>
                                          <p:spTgt spid="8">
                                            <p:txEl>
                                              <p:pRg st="2" end="2"/>
                                            </p:txEl>
                                          </p:spTgt>
                                        </p:tgtEl>
                                      </p:cBhvr>
                                      <p:to x="100000" y="80000"/>
                                    </p:animScale>
                                    <p:animScale>
                                      <p:cBhvr>
                                        <p:cTn id="48" dur="166" decel="50000">
                                          <p:stCondLst>
                                            <p:cond delay="1338"/>
                                          </p:stCondLst>
                                        </p:cTn>
                                        <p:tgtEl>
                                          <p:spTgt spid="8">
                                            <p:txEl>
                                              <p:pRg st="2" end="2"/>
                                            </p:txEl>
                                          </p:spTgt>
                                        </p:tgtEl>
                                      </p:cBhvr>
                                      <p:to x="100000" y="100000"/>
                                    </p:animScale>
                                    <p:animScale>
                                      <p:cBhvr>
                                        <p:cTn id="49" dur="26">
                                          <p:stCondLst>
                                            <p:cond delay="1642"/>
                                          </p:stCondLst>
                                        </p:cTn>
                                        <p:tgtEl>
                                          <p:spTgt spid="8">
                                            <p:txEl>
                                              <p:pRg st="2" end="2"/>
                                            </p:txEl>
                                          </p:spTgt>
                                        </p:tgtEl>
                                      </p:cBhvr>
                                      <p:to x="100000" y="90000"/>
                                    </p:animScale>
                                    <p:animScale>
                                      <p:cBhvr>
                                        <p:cTn id="50" dur="166" decel="50000">
                                          <p:stCondLst>
                                            <p:cond delay="1668"/>
                                          </p:stCondLst>
                                        </p:cTn>
                                        <p:tgtEl>
                                          <p:spTgt spid="8">
                                            <p:txEl>
                                              <p:pRg st="2" end="2"/>
                                            </p:txEl>
                                          </p:spTgt>
                                        </p:tgtEl>
                                      </p:cBhvr>
                                      <p:to x="100000" y="100000"/>
                                    </p:animScale>
                                    <p:animScale>
                                      <p:cBhvr>
                                        <p:cTn id="51" dur="26">
                                          <p:stCondLst>
                                            <p:cond delay="1808"/>
                                          </p:stCondLst>
                                        </p:cTn>
                                        <p:tgtEl>
                                          <p:spTgt spid="8">
                                            <p:txEl>
                                              <p:pRg st="2" end="2"/>
                                            </p:txEl>
                                          </p:spTgt>
                                        </p:tgtEl>
                                      </p:cBhvr>
                                      <p:to x="100000" y="95000"/>
                                    </p:animScale>
                                    <p:animScale>
                                      <p:cBhvr>
                                        <p:cTn id="52" dur="166" decel="50000">
                                          <p:stCondLst>
                                            <p:cond delay="1834"/>
                                          </p:stCondLst>
                                        </p:cTn>
                                        <p:tgtEl>
                                          <p:spTgt spid="8">
                                            <p:txEl>
                                              <p:pRg st="2" end="2"/>
                                            </p:txEl>
                                          </p:spTgt>
                                        </p:tgtEl>
                                      </p:cBhvr>
                                      <p:to x="100000" y="100000"/>
                                    </p:animScale>
                                  </p:childTnLst>
                                </p:cTn>
                              </p:par>
                            </p:childTnLst>
                          </p:cTn>
                        </p:par>
                        <p:par>
                          <p:cTn id="53" fill="hold">
                            <p:stCondLst>
                              <p:cond delay="2000"/>
                            </p:stCondLst>
                            <p:childTnLst>
                              <p:par>
                                <p:cTn id="54" presetID="1" presetClass="entr" presetSubtype="0" fill="hold" nodeType="afterEffect">
                                  <p:stCondLst>
                                    <p:cond delay="0"/>
                                  </p:stCondLst>
                                  <p:childTnLst>
                                    <p:set>
                                      <p:cBhvr>
                                        <p:cTn id="5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Ready, fire, aim!</a:t>
            </a:r>
            <a:endParaRPr lang="en-US" b="1" dirty="0"/>
          </a:p>
        </p:txBody>
      </p:sp>
      <p:sp>
        <p:nvSpPr>
          <p:cNvPr id="10" name="Text Placeholder 5"/>
          <p:cNvSpPr txBox="1">
            <a:spLocks noGrp="1"/>
          </p:cNvSpPr>
          <p:nvPr>
            <p:ph idx="1"/>
          </p:nvPr>
        </p:nvSpPr>
        <p:spPr>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r>
              <a:rPr lang="en-US" dirty="0" smtClean="0"/>
              <a:t>Schools were typically identified as needing improvement in August;</a:t>
            </a:r>
          </a:p>
          <a:p>
            <a:pPr marL="285750" indent="-285750"/>
            <a:r>
              <a:rPr lang="en-US" dirty="0" smtClean="0"/>
              <a:t>Principals often had about a month to create a plan (or 2 or 3 plans)—and usually when both teachers and parents weren’t around;</a:t>
            </a:r>
          </a:p>
          <a:p>
            <a:pPr marL="285750" indent="-285750"/>
            <a:r>
              <a:rPr lang="en-US" dirty="0" smtClean="0"/>
              <a:t>Because there was little time for a needs analysis, test scores themselves were often considered “root causes,” which is why improvement plans so often had dumb stuff like test prep;</a:t>
            </a:r>
          </a:p>
          <a:p>
            <a:pPr marL="285750" indent="-285750"/>
            <a:r>
              <a:rPr lang="en-US" dirty="0" smtClean="0"/>
              <a:t>And schools were supposed to implement their plans immediately, even though budget decisions were already made and master schedules already set in concrete.</a:t>
            </a:r>
          </a:p>
        </p:txBody>
      </p:sp>
    </p:spTree>
    <p:extLst>
      <p:ext uri="{BB962C8B-B14F-4D97-AF65-F5344CB8AC3E}">
        <p14:creationId xmlns:p14="http://schemas.microsoft.com/office/powerpoint/2010/main" val="1160565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calcmode="lin" valueType="num">
                                      <p:cBhvr additive="base">
                                        <p:cTn id="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additive="base">
                                        <p:cTn id="1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 calcmode="lin" valueType="num">
                                      <p:cBhvr additive="base">
                                        <p:cTn id="19"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45458" y="0"/>
            <a:ext cx="10936941" cy="2387600"/>
          </a:xfrm>
        </p:spPr>
        <p:txBody>
          <a:bodyPr>
            <a:normAutofit/>
          </a:bodyPr>
          <a:lstStyle/>
          <a:p>
            <a:r>
              <a:rPr lang="en-US" sz="4800" dirty="0" smtClean="0"/>
              <a:t>Not surprisingly, in a lot of places most schools didn’t actually get better—even when they got pretty generous funding.  </a:t>
            </a:r>
            <a:endParaRPr lang="en-US" sz="48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5895" y="3640650"/>
            <a:ext cx="3195962" cy="246888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7130" y="3335838"/>
            <a:ext cx="4746399" cy="2773692"/>
          </a:xfrm>
          <a:prstGeom prst="rect">
            <a:avLst/>
          </a:prstGeom>
        </p:spPr>
      </p:pic>
      <p:sp>
        <p:nvSpPr>
          <p:cNvPr id="3" name="TextBox 2"/>
          <p:cNvSpPr txBox="1"/>
          <p:nvPr/>
        </p:nvSpPr>
        <p:spPr>
          <a:xfrm>
            <a:off x="806958" y="3004612"/>
            <a:ext cx="5152536" cy="1077218"/>
          </a:xfrm>
          <a:prstGeom prst="rect">
            <a:avLst/>
          </a:prstGeom>
          <a:noFill/>
        </p:spPr>
        <p:txBody>
          <a:bodyPr wrap="square" rtlCol="0">
            <a:spAutoFit/>
          </a:bodyPr>
          <a:lstStyle/>
          <a:p>
            <a:r>
              <a:rPr lang="en-US" sz="4000" b="1" dirty="0" smtClean="0">
                <a:solidFill>
                  <a:srgbClr val="00B050"/>
                </a:solidFill>
              </a:rPr>
              <a:t>1/3</a:t>
            </a:r>
            <a:r>
              <a:rPr lang="en-US" sz="2400" b="1" dirty="0" smtClean="0">
                <a:solidFill>
                  <a:srgbClr val="00B050"/>
                </a:solidFill>
              </a:rPr>
              <a:t> </a:t>
            </a:r>
            <a:r>
              <a:rPr lang="en-US" sz="2400" b="1" dirty="0" smtClean="0"/>
              <a:t>School Improvement Grant (SIG) Schools Got Better</a:t>
            </a:r>
            <a:endParaRPr lang="en-US" sz="2400" b="1" dirty="0"/>
          </a:p>
        </p:txBody>
      </p:sp>
      <p:sp>
        <p:nvSpPr>
          <p:cNvPr id="4" name="TextBox 3"/>
          <p:cNvSpPr txBox="1"/>
          <p:nvPr/>
        </p:nvSpPr>
        <p:spPr>
          <a:xfrm>
            <a:off x="6709886" y="5394527"/>
            <a:ext cx="5087665" cy="1015663"/>
          </a:xfrm>
          <a:prstGeom prst="rect">
            <a:avLst/>
          </a:prstGeom>
          <a:noFill/>
        </p:spPr>
        <p:txBody>
          <a:bodyPr wrap="square" rtlCol="0">
            <a:spAutoFit/>
          </a:bodyPr>
          <a:lstStyle/>
          <a:p>
            <a:r>
              <a:rPr lang="en-US" sz="3600" b="1" dirty="0" smtClean="0">
                <a:solidFill>
                  <a:srgbClr val="FF0000"/>
                </a:solidFill>
              </a:rPr>
              <a:t>2/3</a:t>
            </a:r>
            <a:r>
              <a:rPr lang="en-US" sz="2400" b="1" dirty="0" smtClean="0"/>
              <a:t> School Improvement Grant (SIG) Schools Stayed Same or Got Worse</a:t>
            </a:r>
            <a:endParaRPr lang="en-US" sz="2400" b="1" dirty="0"/>
          </a:p>
        </p:txBody>
      </p:sp>
    </p:spTree>
    <p:extLst>
      <p:ext uri="{BB962C8B-B14F-4D97-AF65-F5344CB8AC3E}">
        <p14:creationId xmlns:p14="http://schemas.microsoft.com/office/powerpoint/2010/main" val="371331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97877" y="1122363"/>
            <a:ext cx="10972800" cy="2387600"/>
          </a:xfrm>
        </p:spPr>
        <p:txBody>
          <a:bodyPr>
            <a:normAutofit/>
          </a:bodyPr>
          <a:lstStyle/>
          <a:p>
            <a:r>
              <a:rPr lang="en-US" sz="4800" b="1" dirty="0" smtClean="0"/>
              <a:t>There are a lot of possible reasons for that.  </a:t>
            </a:r>
            <a:endParaRPr lang="en-US" sz="4800" b="1" dirty="0"/>
          </a:p>
        </p:txBody>
      </p:sp>
      <p:sp>
        <p:nvSpPr>
          <p:cNvPr id="5" name="Subtitle 4"/>
          <p:cNvSpPr>
            <a:spLocks noGrp="1"/>
          </p:cNvSpPr>
          <p:nvPr>
            <p:ph type="subTitle" idx="1"/>
          </p:nvPr>
        </p:nvSpPr>
        <p:spPr>
          <a:xfrm>
            <a:off x="597877" y="3602038"/>
            <a:ext cx="10972800" cy="1655762"/>
          </a:xfrm>
        </p:spPr>
        <p:txBody>
          <a:bodyPr>
            <a:noAutofit/>
          </a:bodyPr>
          <a:lstStyle/>
          <a:p>
            <a:r>
              <a:rPr lang="en-US" sz="3600" dirty="0" smtClean="0"/>
              <a:t>But our job is to advocate for changes to the needs assessment and improvement planning process that will raise chances for success.</a:t>
            </a:r>
            <a:endParaRPr lang="en-US" sz="3600" dirty="0"/>
          </a:p>
        </p:txBody>
      </p:sp>
    </p:spTree>
    <p:extLst>
      <p:ext uri="{BB962C8B-B14F-4D97-AF65-F5344CB8AC3E}">
        <p14:creationId xmlns:p14="http://schemas.microsoft.com/office/powerpoint/2010/main" val="2489573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What might some of those changes be?</a:t>
            </a:r>
            <a:endParaRPr lang="en-US" b="1" dirty="0"/>
          </a:p>
        </p:txBody>
      </p:sp>
    </p:spTree>
    <p:extLst>
      <p:ext uri="{BB962C8B-B14F-4D97-AF65-F5344CB8AC3E}">
        <p14:creationId xmlns:p14="http://schemas.microsoft.com/office/powerpoint/2010/main" val="35933987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354" y="204521"/>
            <a:ext cx="11306908" cy="1325563"/>
          </a:xfrm>
        </p:spPr>
        <p:txBody>
          <a:bodyPr>
            <a:normAutofit/>
          </a:bodyPr>
          <a:lstStyle/>
          <a:p>
            <a:pPr algn="ctr"/>
            <a:r>
              <a:rPr lang="en-US" sz="4000" b="1" dirty="0" smtClean="0"/>
              <a:t>Changes to the School Improvement Planning Process</a:t>
            </a:r>
            <a:endParaRPr lang="en-US" sz="4000" b="1" dirty="0"/>
          </a:p>
        </p:txBody>
      </p:sp>
      <p:sp>
        <p:nvSpPr>
          <p:cNvPr id="3" name="Content Placeholder 2"/>
          <p:cNvSpPr>
            <a:spLocks noGrp="1"/>
          </p:cNvSpPr>
          <p:nvPr>
            <p:ph idx="1"/>
          </p:nvPr>
        </p:nvSpPr>
        <p:spPr>
          <a:xfrm>
            <a:off x="633046" y="1330960"/>
            <a:ext cx="7332394" cy="4682978"/>
          </a:xfr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t">
            <a:noAutofit/>
          </a:bodyPr>
          <a:lstStyle/>
          <a:p>
            <a:pPr marL="914400" lvl="1" indent="-457200">
              <a:spcAft>
                <a:spcPts val="600"/>
              </a:spcAft>
              <a:buFont typeface="+mj-lt"/>
              <a:buAutoNum type="arabicPeriod"/>
            </a:pPr>
            <a:r>
              <a:rPr lang="en-US" sz="2600" dirty="0" smtClean="0"/>
              <a:t>Set </a:t>
            </a:r>
            <a:r>
              <a:rPr lang="en-US" sz="2600" dirty="0"/>
              <a:t>an </a:t>
            </a:r>
            <a:r>
              <a:rPr lang="en-US" sz="2600" b="1" dirty="0"/>
              <a:t>appropriate timeline </a:t>
            </a:r>
            <a:r>
              <a:rPr lang="en-US" sz="2600" dirty="0" smtClean="0"/>
              <a:t>for the needs assessment/improvement planning process</a:t>
            </a:r>
          </a:p>
          <a:p>
            <a:pPr marL="914400" lvl="1" indent="-457200">
              <a:spcAft>
                <a:spcPts val="600"/>
              </a:spcAft>
              <a:buFont typeface="+mj-lt"/>
              <a:buAutoNum type="arabicPeriod"/>
            </a:pPr>
            <a:r>
              <a:rPr lang="en-US" sz="2600" dirty="0" smtClean="0"/>
              <a:t>Ensure that </a:t>
            </a:r>
            <a:r>
              <a:rPr lang="en-US" sz="2600" b="1" dirty="0" smtClean="0"/>
              <a:t>parents and the community </a:t>
            </a:r>
            <a:r>
              <a:rPr lang="en-US" sz="2600" dirty="0" smtClean="0"/>
              <a:t>are involved every step of the way.</a:t>
            </a:r>
          </a:p>
          <a:p>
            <a:pPr marL="914400" lvl="1" indent="-457200">
              <a:spcAft>
                <a:spcPts val="600"/>
              </a:spcAft>
              <a:buFont typeface="+mj-lt"/>
              <a:buAutoNum type="arabicPeriod"/>
            </a:pPr>
            <a:r>
              <a:rPr lang="en-US" sz="2600" dirty="0" smtClean="0"/>
              <a:t>Ensure </a:t>
            </a:r>
            <a:r>
              <a:rPr lang="en-US" sz="2600" dirty="0"/>
              <a:t>that the improvement process begins with a </a:t>
            </a:r>
            <a:r>
              <a:rPr lang="en-US" sz="2600" b="1" dirty="0"/>
              <a:t>meaningful needs </a:t>
            </a:r>
            <a:r>
              <a:rPr lang="en-US" sz="2600" b="1" dirty="0" smtClean="0"/>
              <a:t>assessment.</a:t>
            </a:r>
          </a:p>
          <a:p>
            <a:pPr marL="914400" lvl="1" indent="-457200">
              <a:spcAft>
                <a:spcPts val="600"/>
              </a:spcAft>
              <a:buFont typeface="+mj-lt"/>
              <a:buAutoNum type="arabicPeriod"/>
            </a:pPr>
            <a:r>
              <a:rPr lang="en-US" sz="2600" dirty="0" smtClean="0"/>
              <a:t>Ensure </a:t>
            </a:r>
            <a:r>
              <a:rPr lang="en-US" sz="2600" dirty="0"/>
              <a:t>that improvement plans lay out evidence-based </a:t>
            </a:r>
            <a:r>
              <a:rPr lang="en-US" sz="2600" b="1" dirty="0"/>
              <a:t>strategies</a:t>
            </a:r>
            <a:r>
              <a:rPr lang="en-US" sz="2600" dirty="0"/>
              <a:t> that address the challenges identified in the needs </a:t>
            </a:r>
            <a:r>
              <a:rPr lang="en-US" sz="2600" dirty="0" smtClean="0"/>
              <a:t>assessment</a:t>
            </a:r>
          </a:p>
          <a:p>
            <a:pPr marL="914400" lvl="1" indent="-457200">
              <a:spcAft>
                <a:spcPts val="600"/>
              </a:spcAft>
              <a:buFont typeface="+mj-lt"/>
              <a:buAutoNum type="arabicPeriod"/>
            </a:pPr>
            <a:r>
              <a:rPr lang="en-US" sz="2600" dirty="0" smtClean="0"/>
              <a:t>Use school improvement </a:t>
            </a:r>
            <a:r>
              <a:rPr lang="en-US" sz="2600" b="1" dirty="0" smtClean="0"/>
              <a:t>funding</a:t>
            </a:r>
            <a:r>
              <a:rPr lang="en-US" sz="2600" dirty="0" smtClean="0"/>
              <a:t> as a strategic lever.</a:t>
            </a:r>
            <a:endParaRPr lang="en-US" sz="2600" dirty="0"/>
          </a:p>
        </p:txBody>
      </p:sp>
      <p:sp>
        <p:nvSpPr>
          <p:cNvPr id="5" name="Rectangle 4"/>
          <p:cNvSpPr/>
          <p:nvPr/>
        </p:nvSpPr>
        <p:spPr>
          <a:xfrm>
            <a:off x="8260080" y="1334002"/>
            <a:ext cx="3328182" cy="1409198"/>
          </a:xfrm>
          <a:prstGeom prst="rect">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Set criteria for what it means for a school to improve.</a:t>
            </a:r>
            <a:endParaRPr lang="en-US" sz="2000" dirty="0"/>
          </a:p>
        </p:txBody>
      </p:sp>
      <p:sp>
        <p:nvSpPr>
          <p:cNvPr id="10" name="Rectangle 9"/>
          <p:cNvSpPr/>
          <p:nvPr/>
        </p:nvSpPr>
        <p:spPr>
          <a:xfrm>
            <a:off x="8260080" y="2948855"/>
            <a:ext cx="3328182" cy="1409198"/>
          </a:xfrm>
          <a:prstGeom prst="rect">
            <a:avLst/>
          </a:prstGeom>
          <a:solidFill>
            <a:srgbClr val="F98F2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Decide what actions to take if a school does not improve in a reasonable timeframe.</a:t>
            </a:r>
            <a:endParaRPr lang="en-US" sz="2000" dirty="0"/>
          </a:p>
        </p:txBody>
      </p:sp>
      <p:sp>
        <p:nvSpPr>
          <p:cNvPr id="11" name="Rectangle 10"/>
          <p:cNvSpPr/>
          <p:nvPr/>
        </p:nvSpPr>
        <p:spPr>
          <a:xfrm>
            <a:off x="8260080" y="4563708"/>
            <a:ext cx="3328182" cy="1409198"/>
          </a:xfrm>
          <a:prstGeom prst="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Provide additional protections to students in low-performing schools</a:t>
            </a:r>
            <a:r>
              <a:rPr lang="en-US" sz="2000" dirty="0"/>
              <a:t>.</a:t>
            </a:r>
          </a:p>
        </p:txBody>
      </p:sp>
    </p:spTree>
    <p:extLst>
      <p:ext uri="{BB962C8B-B14F-4D97-AF65-F5344CB8AC3E}">
        <p14:creationId xmlns:p14="http://schemas.microsoft.com/office/powerpoint/2010/main" val="13272159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97877" y="2690813"/>
            <a:ext cx="11043138" cy="158708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lt1"/>
                </a:solidFill>
                <a:latin typeface="+mj-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b="1" dirty="0" smtClean="0"/>
              <a:t>1. Set </a:t>
            </a:r>
            <a:r>
              <a:rPr lang="en-US" b="1" dirty="0"/>
              <a:t>an appropriate timeline for the needs assessment and planning process.</a:t>
            </a:r>
            <a:endParaRPr lang="en-US" dirty="0"/>
          </a:p>
        </p:txBody>
      </p:sp>
      <p:sp>
        <p:nvSpPr>
          <p:cNvPr id="2" name="TextBox 1"/>
          <p:cNvSpPr txBox="1"/>
          <p:nvPr/>
        </p:nvSpPr>
        <p:spPr>
          <a:xfrm>
            <a:off x="10048876" y="6229351"/>
            <a:ext cx="390525" cy="276999"/>
          </a:xfrm>
          <a:prstGeom prst="rect">
            <a:avLst/>
          </a:prstGeom>
          <a:noFill/>
        </p:spPr>
        <p:txBody>
          <a:bodyPr wrap="square" rtlCol="0">
            <a:spAutoFit/>
          </a:bodyPr>
          <a:lstStyle/>
          <a:p>
            <a:r>
              <a:rPr lang="en-US" sz="1200" dirty="0"/>
              <a:t>34</a:t>
            </a:r>
          </a:p>
        </p:txBody>
      </p:sp>
    </p:spTree>
    <p:extLst>
      <p:ext uri="{BB962C8B-B14F-4D97-AF65-F5344CB8AC3E}">
        <p14:creationId xmlns:p14="http://schemas.microsoft.com/office/powerpoint/2010/main" val="38639644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Hitting the right balance in the improvement process timeline is tricky.</a:t>
            </a:r>
            <a:endParaRPr lang="en-US" b="1" dirty="0"/>
          </a:p>
        </p:txBody>
      </p:sp>
      <p:sp>
        <p:nvSpPr>
          <p:cNvPr id="3" name="Content Placeholder 2"/>
          <p:cNvSpPr>
            <a:spLocks noGrp="1"/>
          </p:cNvSpPr>
          <p:nvPr>
            <p:ph idx="1"/>
          </p:nvPr>
        </p:nvSpPr>
        <p:spPr/>
        <p:txBody>
          <a:bodyPr vert="horz" lIns="91440" tIns="45720" rIns="91440" bIns="45720" rtlCol="0" anchor="t">
            <a:normAutofit/>
          </a:bodyPr>
          <a:lstStyle/>
          <a:p>
            <a:r>
              <a:rPr lang="en-US" sz="3200" dirty="0" smtClean="0"/>
              <a:t>Too </a:t>
            </a:r>
            <a:r>
              <a:rPr lang="en-US" sz="3200" dirty="0"/>
              <a:t>short a timeline, and </a:t>
            </a:r>
            <a:r>
              <a:rPr lang="en-US" sz="3200" dirty="0" smtClean="0"/>
              <a:t>the process will be too </a:t>
            </a:r>
            <a:r>
              <a:rPr lang="en-US" sz="3200" dirty="0"/>
              <a:t>rushed </a:t>
            </a:r>
            <a:r>
              <a:rPr lang="en-US" sz="3200" dirty="0" smtClean="0"/>
              <a:t>to get to real root causes and engage all relevant stakeholders.</a:t>
            </a:r>
            <a:endParaRPr lang="en-US" sz="3200" dirty="0"/>
          </a:p>
          <a:p>
            <a:r>
              <a:rPr lang="en-US" sz="3200" dirty="0"/>
              <a:t>Too long a timeline, and </a:t>
            </a:r>
            <a:r>
              <a:rPr lang="en-US" sz="3200" dirty="0" smtClean="0"/>
              <a:t>action is unnecessarily delayed. </a:t>
            </a:r>
            <a:r>
              <a:rPr lang="en-US" sz="3200" dirty="0"/>
              <a:t>If schools actually take a full year to write their plan, that really means </a:t>
            </a:r>
            <a:r>
              <a:rPr lang="en-US" sz="3200" b="1" dirty="0"/>
              <a:t>two years </a:t>
            </a:r>
            <a:r>
              <a:rPr lang="en-US" sz="3200" dirty="0"/>
              <a:t>before that plan is </a:t>
            </a:r>
            <a:r>
              <a:rPr lang="en-US" sz="3200" dirty="0" smtClean="0"/>
              <a:t>implemented because budget and personnel decisions are made in the Spring. </a:t>
            </a:r>
            <a:r>
              <a:rPr lang="en-US" sz="3200" dirty="0"/>
              <a:t>That’s </a:t>
            </a:r>
            <a:r>
              <a:rPr lang="en-US" sz="3200" b="1" dirty="0"/>
              <a:t>two years </a:t>
            </a:r>
            <a:r>
              <a:rPr lang="en-US" sz="3200" dirty="0"/>
              <a:t>before students experience improvements in their education.</a:t>
            </a:r>
          </a:p>
          <a:p>
            <a:pPr marL="0" indent="0">
              <a:buNone/>
            </a:pPr>
            <a:endParaRPr lang="en-US" sz="2600" dirty="0"/>
          </a:p>
        </p:txBody>
      </p:sp>
    </p:spTree>
    <p:extLst>
      <p:ext uri="{BB962C8B-B14F-4D97-AF65-F5344CB8AC3E}">
        <p14:creationId xmlns:p14="http://schemas.microsoft.com/office/powerpoint/2010/main" val="543216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0631" y="1991352"/>
            <a:ext cx="10920046" cy="1988633"/>
          </a:xfrm>
        </p:spPr>
        <p:txBody>
          <a:bodyPr vert="horz" lIns="91440" tIns="45720" rIns="91440" bIns="45720" rtlCol="0" anchor="t">
            <a:noAutofit/>
          </a:bodyPr>
          <a:lstStyle/>
          <a:p>
            <a:pPr marL="0" indent="0" algn="ctr">
              <a:buNone/>
            </a:pPr>
            <a:r>
              <a:rPr lang="en-US" sz="4400" dirty="0" smtClean="0"/>
              <a:t>The best timeline may vary from state to state, depending upon budgeting and scheduling practices, but you won’t want to leave this to chance.  </a:t>
            </a:r>
            <a:endParaRPr lang="en-US" sz="4400" dirty="0"/>
          </a:p>
        </p:txBody>
      </p:sp>
    </p:spTree>
    <p:extLst>
      <p:ext uri="{BB962C8B-B14F-4D97-AF65-F5344CB8AC3E}">
        <p14:creationId xmlns:p14="http://schemas.microsoft.com/office/powerpoint/2010/main" val="31603732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5123" y="1943746"/>
            <a:ext cx="10955215" cy="1221486"/>
          </a:xfrm>
        </p:spPr>
        <p:txBody>
          <a:bodyPr vert="horz" lIns="91440" tIns="45720" rIns="91440" bIns="45720" rtlCol="0" anchor="t">
            <a:noAutofit/>
          </a:bodyPr>
          <a:lstStyle/>
          <a:p>
            <a:pPr marL="0" indent="0">
              <a:buNone/>
            </a:pPr>
            <a:r>
              <a:rPr lang="en-US" sz="4000" dirty="0">
                <a:latin typeface="+mj-lt"/>
              </a:rPr>
              <a:t>If schools are going to </a:t>
            </a:r>
            <a:r>
              <a:rPr lang="en-US" sz="4000" dirty="0" smtClean="0">
                <a:latin typeface="+mj-lt"/>
              </a:rPr>
              <a:t>be ready </a:t>
            </a:r>
            <a:r>
              <a:rPr lang="en-US" sz="4000" dirty="0">
                <a:latin typeface="+mj-lt"/>
              </a:rPr>
              <a:t>to implement changes in the Fall, </a:t>
            </a:r>
            <a:r>
              <a:rPr lang="en-US" sz="4000" dirty="0" smtClean="0">
                <a:latin typeface="+mj-lt"/>
              </a:rPr>
              <a:t>states should adopt a school improvement timeline that requires needs assessment, planning, and plan approval – including ongoing community engagement – to occur </a:t>
            </a:r>
            <a:r>
              <a:rPr lang="en-US" sz="4000" u="sng" dirty="0" smtClean="0">
                <a:latin typeface="+mj-lt"/>
              </a:rPr>
              <a:t>early enough</a:t>
            </a:r>
            <a:r>
              <a:rPr lang="en-US" sz="4000" dirty="0" smtClean="0">
                <a:latin typeface="+mj-lt"/>
              </a:rPr>
              <a:t> that the plan can inform key decisions that need to made for the next fall.</a:t>
            </a:r>
          </a:p>
        </p:txBody>
      </p:sp>
      <p:sp>
        <p:nvSpPr>
          <p:cNvPr id="4" name="Title 1"/>
          <p:cNvSpPr>
            <a:spLocks noGrp="1"/>
          </p:cNvSpPr>
          <p:nvPr>
            <p:ph type="title"/>
          </p:nvPr>
        </p:nvSpPr>
        <p:spPr>
          <a:xfrm>
            <a:off x="615462" y="457200"/>
            <a:ext cx="10937630" cy="1143000"/>
          </a:xfrm>
          <a:solidFill>
            <a:schemeClr val="accent6">
              <a:lumMod val="40000"/>
              <a:lumOff val="60000"/>
            </a:schemeClr>
          </a:solidFill>
        </p:spPr>
        <p:txBody>
          <a:bodyPr>
            <a:normAutofit fontScale="90000"/>
          </a:bodyPr>
          <a:lstStyle/>
          <a:p>
            <a:pPr algn="ctr"/>
            <a:r>
              <a:rPr lang="en-US" smtClean="0"/>
              <a:t>Recommendation #1:  </a:t>
            </a:r>
            <a:r>
              <a:rPr lang="en-US" dirty="0" smtClean="0"/>
              <a:t>States Should Adopt Appropriate Planning Timelines</a:t>
            </a:r>
            <a:endParaRPr lang="en-US" dirty="0"/>
          </a:p>
        </p:txBody>
      </p:sp>
    </p:spTree>
    <p:extLst>
      <p:ext uri="{BB962C8B-B14F-4D97-AF65-F5344CB8AC3E}">
        <p14:creationId xmlns:p14="http://schemas.microsoft.com/office/powerpoint/2010/main" val="1077783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1333379"/>
            <a:ext cx="9144000" cy="2387600"/>
          </a:xfrm>
          <a:solidFill>
            <a:srgbClr val="C00000"/>
          </a:solidFill>
        </p:spPr>
        <p:txBody>
          <a:bodyPr>
            <a:normAutofit/>
          </a:bodyPr>
          <a:lstStyle/>
          <a:p>
            <a:r>
              <a:rPr lang="en-US" b="1" dirty="0" smtClean="0">
                <a:solidFill>
                  <a:schemeClr val="bg1"/>
                </a:solidFill>
                <a:latin typeface="Arial" panose="020B0604020202020204" pitchFamily="34" charset="0"/>
                <a:cs typeface="Arial" panose="020B0604020202020204" pitchFamily="34" charset="0"/>
              </a:rPr>
              <a:t>What Comes Next?</a:t>
            </a:r>
            <a:r>
              <a:rPr lang="en-US" b="1" dirty="0">
                <a:latin typeface="Arial" panose="020B0604020202020204" pitchFamily="34" charset="0"/>
                <a:cs typeface="Arial" panose="020B0604020202020204" pitchFamily="34" charset="0"/>
              </a:rPr>
              <a:t/>
            </a:r>
            <a:br>
              <a:rPr lang="en-US" b="1" dirty="0">
                <a:latin typeface="Arial" panose="020B0604020202020204" pitchFamily="34" charset="0"/>
                <a:cs typeface="Arial" panose="020B0604020202020204" pitchFamily="34" charset="0"/>
              </a:rPr>
            </a:br>
            <a:endParaRPr lang="en-US" dirty="0"/>
          </a:p>
        </p:txBody>
      </p:sp>
      <p:sp>
        <p:nvSpPr>
          <p:cNvPr id="9" name="Subtitle 8"/>
          <p:cNvSpPr>
            <a:spLocks noGrp="1"/>
          </p:cNvSpPr>
          <p:nvPr>
            <p:ph type="subTitle" idx="1"/>
          </p:nvPr>
        </p:nvSpPr>
        <p:spPr>
          <a:xfrm>
            <a:off x="627185" y="4006484"/>
            <a:ext cx="10937630" cy="1655762"/>
          </a:xfrm>
          <a:solidFill>
            <a:srgbClr val="63B2B8"/>
          </a:solidFill>
        </p:spPr>
        <p:txBody>
          <a:bodyPr>
            <a:normAutofit/>
          </a:bodyPr>
          <a:lstStyle/>
          <a:p>
            <a:r>
              <a:rPr lang="en-US" sz="3600" dirty="0" smtClean="0"/>
              <a:t>Mobilizing Change in Low Performing Schools and Schools that are Consistently Underperforming for Any Group</a:t>
            </a:r>
            <a:endParaRPr lang="en-US" sz="3600" dirty="0"/>
          </a:p>
        </p:txBody>
      </p:sp>
    </p:spTree>
    <p:extLst>
      <p:ext uri="{BB962C8B-B14F-4D97-AF65-F5344CB8AC3E}">
        <p14:creationId xmlns:p14="http://schemas.microsoft.com/office/powerpoint/2010/main" val="10772139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1" name="OTLSHAPE_TB_00000000000000000000000000000000_ElapsedTime" hidden="1"/>
          <p:cNvSpPr/>
          <p:nvPr>
            <p:custDataLst>
              <p:tags r:id="rId2"/>
            </p:custDataLst>
          </p:nvPr>
        </p:nvSpPr>
        <p:spPr>
          <a:xfrm>
            <a:off x="1524000" y="0"/>
            <a:ext cx="0" cy="0"/>
          </a:xfrm>
          <a:prstGeom prst="roundRect">
            <a:avLst>
              <a:gd name="adj" fmla="val 100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02" name="OTLSHAPE_TB_00000000000000000000000000000000_TodayMarkerShape" hidden="1"/>
          <p:cNvSpPr/>
          <p:nvPr>
            <p:custDataLst>
              <p:tags r:id="rId3"/>
            </p:custDataLst>
          </p:nvPr>
        </p:nvSpPr>
        <p:spPr>
          <a:xfrm>
            <a:off x="2467791" y="3295650"/>
            <a:ext cx="108858" cy="127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03" name="OTLSHAPE_TB_00000000000000000000000000000000_TodayMarkerText" hidden="1"/>
          <p:cNvSpPr txBox="1"/>
          <p:nvPr>
            <p:custDataLst>
              <p:tags r:id="rId4"/>
            </p:custDataLst>
          </p:nvPr>
        </p:nvSpPr>
        <p:spPr>
          <a:xfrm>
            <a:off x="2522220" y="3422651"/>
            <a:ext cx="254878" cy="123111"/>
          </a:xfrm>
          <a:prstGeom prst="rect">
            <a:avLst/>
          </a:prstGeom>
          <a:noFill/>
        </p:spPr>
        <p:txBody>
          <a:bodyPr vert="horz" wrap="none" lIns="0" tIns="0" rIns="0" bIns="0" rtlCol="0" anchor="ctr" anchorCtr="0">
            <a:spAutoFit/>
          </a:bodyPr>
          <a:lstStyle/>
          <a:p>
            <a:pPr algn="ctr"/>
            <a:r>
              <a:rPr lang="en-US" sz="800">
                <a:solidFill>
                  <a:schemeClr val="dk1"/>
                </a:solidFill>
                <a:latin typeface="Calibri" panose="020F0502020204030204" pitchFamily="34" charset="0"/>
              </a:rPr>
              <a:t>Today</a:t>
            </a:r>
          </a:p>
        </p:txBody>
      </p:sp>
      <p:sp>
        <p:nvSpPr>
          <p:cNvPr id="9138" name="OTLSHAPE_M_6a283b367375415b92b0e5fc4e16a0cc_Date" hidden="1"/>
          <p:cNvSpPr txBox="1"/>
          <p:nvPr>
            <p:custDataLst>
              <p:tags r:id="rId5"/>
            </p:custDataLst>
          </p:nvPr>
        </p:nvSpPr>
        <p:spPr>
          <a:xfrm>
            <a:off x="7486937" y="2501145"/>
            <a:ext cx="0" cy="492443"/>
          </a:xfrm>
          <a:prstGeom prst="rect">
            <a:avLst/>
          </a:prstGeom>
          <a:noFill/>
        </p:spPr>
        <p:txBody>
          <a:bodyPr vert="horz" wrap="square" lIns="0" tIns="0" rIns="0" bIns="0" rtlCol="0" anchor="ctr" anchorCtr="0">
            <a:spAutoFit/>
          </a:bodyPr>
          <a:lstStyle/>
          <a:p>
            <a:pPr algn="ctr"/>
            <a:r>
              <a:rPr lang="en-US" sz="800">
                <a:solidFill>
                  <a:srgbClr val="D1282E"/>
                </a:solidFill>
                <a:latin typeface="Calibri" panose="020F0502020204030204" pitchFamily="34" charset="0"/>
              </a:rPr>
              <a:t>Nov 7</a:t>
            </a:r>
          </a:p>
        </p:txBody>
      </p:sp>
      <p:sp>
        <p:nvSpPr>
          <p:cNvPr id="9141" name="OTLSHAPE_M_7b0996464ffd4cd3a3b383ab1ba22438_Date" hidden="1"/>
          <p:cNvSpPr txBox="1"/>
          <p:nvPr>
            <p:custDataLst>
              <p:tags r:id="rId6"/>
            </p:custDataLst>
          </p:nvPr>
        </p:nvSpPr>
        <p:spPr>
          <a:xfrm>
            <a:off x="8604648" y="2792220"/>
            <a:ext cx="0" cy="615553"/>
          </a:xfrm>
          <a:prstGeom prst="rect">
            <a:avLst/>
          </a:prstGeom>
          <a:noFill/>
        </p:spPr>
        <p:txBody>
          <a:bodyPr vert="horz" wrap="square" lIns="0" tIns="0" rIns="0" bIns="0" rtlCol="0" anchor="ctr" anchorCtr="0">
            <a:spAutoFit/>
          </a:bodyPr>
          <a:lstStyle/>
          <a:p>
            <a:pPr algn="ctr"/>
            <a:r>
              <a:rPr lang="en-US" sz="800">
                <a:solidFill>
                  <a:srgbClr val="D1282E"/>
                </a:solidFill>
                <a:latin typeface="Calibri" panose="020F0502020204030204" pitchFamily="34" charset="0"/>
              </a:rPr>
              <a:t>Dec 20</a:t>
            </a:r>
          </a:p>
        </p:txBody>
      </p:sp>
      <p:sp>
        <p:nvSpPr>
          <p:cNvPr id="9147" name="OTLSHAPE_T_7c518fb37f2142bb8e0445920d0403b5_ShapePercentage" hidden="1"/>
          <p:cNvSpPr/>
          <p:nvPr>
            <p:custDataLst>
              <p:tags r:id="rId7"/>
            </p:custDataLst>
          </p:nvPr>
        </p:nvSpPr>
        <p:spPr>
          <a:xfrm>
            <a:off x="4731649" y="34988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48" name="OTLSHAPE_T_7c518fb37f2142bb8e0445920d0403b5_Duration" hidden="1"/>
          <p:cNvSpPr txBox="1"/>
          <p:nvPr>
            <p:custDataLst>
              <p:tags r:id="rId8"/>
            </p:custDataLst>
          </p:nvPr>
        </p:nvSpPr>
        <p:spPr>
          <a:xfrm>
            <a:off x="1524000" y="3498851"/>
            <a:ext cx="330200" cy="155025"/>
          </a:xfrm>
          <a:prstGeom prst="rect">
            <a:avLst/>
          </a:prstGeom>
          <a:noFill/>
        </p:spPr>
        <p:txBody>
          <a:bodyPr vert="horz" wrap="square" lIns="0" tIns="0" rIns="0" bIns="0" rtlCol="0" anchor="ctr" anchorCtr="0">
            <a:spAutoFit/>
          </a:bodyPr>
          <a:lstStyle/>
          <a:p>
            <a:pPr algn="ctr"/>
            <a:r>
              <a:rPr lang="en-US" sz="1000">
                <a:solidFill>
                  <a:srgbClr val="C0504D"/>
                </a:solidFill>
                <a:latin typeface="Calibri" panose="020F0502020204030204" pitchFamily="34" charset="0"/>
              </a:rPr>
              <a:t>6 days</a:t>
            </a:r>
          </a:p>
        </p:txBody>
      </p:sp>
      <p:sp>
        <p:nvSpPr>
          <p:cNvPr id="9149" name="OTLSHAPE_T_7c518fb37f2142bb8e0445920d0403b5_TextPercentage" hidden="1"/>
          <p:cNvSpPr txBox="1"/>
          <p:nvPr>
            <p:custDataLst>
              <p:tags r:id="rId9"/>
            </p:custDataLst>
          </p:nvPr>
        </p:nvSpPr>
        <p:spPr>
          <a:xfrm>
            <a:off x="1524000" y="3653875"/>
            <a:ext cx="0" cy="153888"/>
          </a:xfrm>
          <a:prstGeom prst="rect">
            <a:avLst/>
          </a:prstGeom>
          <a:noFill/>
        </p:spPr>
        <p:txBody>
          <a:bodyPr vert="horz" wrap="square" lIns="0" tIns="0" rIns="0" bIns="0" rtlCol="0" anchor="ctr" anchorCtr="0">
            <a:spAutoFit/>
          </a:bodyPr>
          <a:lstStyle/>
          <a:p>
            <a:pPr algn="ctr"/>
            <a:endParaRPr lang="en-US" sz="1000">
              <a:solidFill>
                <a:srgbClr val="C0504D"/>
              </a:solidFill>
              <a:latin typeface="Calibri" panose="020F0502020204030204" pitchFamily="34" charset="0"/>
            </a:endParaRPr>
          </a:p>
        </p:txBody>
      </p:sp>
      <p:sp>
        <p:nvSpPr>
          <p:cNvPr id="9150" name="OTLSHAPE_T_7c518fb37f2142bb8e0445920d0403b5_StartDate" hidden="1"/>
          <p:cNvSpPr txBox="1"/>
          <p:nvPr>
            <p:custDataLst>
              <p:tags r:id="rId10"/>
            </p:custDataLst>
          </p:nvPr>
        </p:nvSpPr>
        <p:spPr>
          <a:xfrm>
            <a:off x="1524000" y="36538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51" name="OTLSHAPE_T_7c518fb37f2142bb8e0445920d0403b5_EndDate" hidden="1"/>
          <p:cNvSpPr txBox="1"/>
          <p:nvPr>
            <p:custDataLst>
              <p:tags r:id="rId11"/>
            </p:custDataLst>
          </p:nvPr>
        </p:nvSpPr>
        <p:spPr>
          <a:xfrm>
            <a:off x="1524000" y="36538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55" name="OTLSHAPE_T_be3ae38f60b3402d8a13f1e91eec41f5_ShapePercentage" hidden="1"/>
          <p:cNvSpPr/>
          <p:nvPr>
            <p:custDataLst>
              <p:tags r:id="rId12"/>
            </p:custDataLst>
          </p:nvPr>
        </p:nvSpPr>
        <p:spPr>
          <a:xfrm>
            <a:off x="5277508" y="37655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56" name="OTLSHAPE_T_be3ae38f60b3402d8a13f1e91eec41f5_Duration" hidden="1"/>
          <p:cNvSpPr txBox="1"/>
          <p:nvPr>
            <p:custDataLst>
              <p:tags r:id="rId13"/>
            </p:custDataLst>
          </p:nvPr>
        </p:nvSpPr>
        <p:spPr>
          <a:xfrm>
            <a:off x="1524000" y="3765551"/>
            <a:ext cx="393700" cy="155025"/>
          </a:xfrm>
          <a:prstGeom prst="rect">
            <a:avLst/>
          </a:prstGeom>
          <a:noFill/>
        </p:spPr>
        <p:txBody>
          <a:bodyPr vert="horz" wrap="square" lIns="0" tIns="0" rIns="0" bIns="0" rtlCol="0" anchor="ctr" anchorCtr="0">
            <a:spAutoFit/>
          </a:bodyPr>
          <a:lstStyle/>
          <a:p>
            <a:pPr algn="ctr"/>
            <a:r>
              <a:rPr lang="en-US" sz="1000">
                <a:solidFill>
                  <a:srgbClr val="C0504D"/>
                </a:solidFill>
                <a:latin typeface="Calibri" panose="020F0502020204030204" pitchFamily="34" charset="0"/>
              </a:rPr>
              <a:t>18 days</a:t>
            </a:r>
          </a:p>
        </p:txBody>
      </p:sp>
      <p:sp>
        <p:nvSpPr>
          <p:cNvPr id="9157" name="OTLSHAPE_T_be3ae38f60b3402d8a13f1e91eec41f5_TextPercentage" hidden="1"/>
          <p:cNvSpPr txBox="1"/>
          <p:nvPr>
            <p:custDataLst>
              <p:tags r:id="rId14"/>
            </p:custDataLst>
          </p:nvPr>
        </p:nvSpPr>
        <p:spPr>
          <a:xfrm>
            <a:off x="1524000" y="3920575"/>
            <a:ext cx="0" cy="153888"/>
          </a:xfrm>
          <a:prstGeom prst="rect">
            <a:avLst/>
          </a:prstGeom>
          <a:noFill/>
        </p:spPr>
        <p:txBody>
          <a:bodyPr vert="horz" wrap="square" lIns="0" tIns="0" rIns="0" bIns="0" rtlCol="0" anchor="ctr" anchorCtr="0">
            <a:spAutoFit/>
          </a:bodyPr>
          <a:lstStyle/>
          <a:p>
            <a:pPr algn="ctr"/>
            <a:endParaRPr lang="en-US" sz="1000">
              <a:solidFill>
                <a:srgbClr val="C0504D"/>
              </a:solidFill>
              <a:latin typeface="Calibri" panose="020F0502020204030204" pitchFamily="34" charset="0"/>
            </a:endParaRPr>
          </a:p>
        </p:txBody>
      </p:sp>
      <p:sp>
        <p:nvSpPr>
          <p:cNvPr id="9158" name="OTLSHAPE_T_be3ae38f60b3402d8a13f1e91eec41f5_StartDate" hidden="1"/>
          <p:cNvSpPr txBox="1"/>
          <p:nvPr>
            <p:custDataLst>
              <p:tags r:id="rId15"/>
            </p:custDataLst>
          </p:nvPr>
        </p:nvSpPr>
        <p:spPr>
          <a:xfrm>
            <a:off x="1524000" y="39205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59" name="OTLSHAPE_T_be3ae38f60b3402d8a13f1e91eec41f5_EndDate" hidden="1"/>
          <p:cNvSpPr txBox="1"/>
          <p:nvPr>
            <p:custDataLst>
              <p:tags r:id="rId16"/>
            </p:custDataLst>
          </p:nvPr>
        </p:nvSpPr>
        <p:spPr>
          <a:xfrm>
            <a:off x="1524000" y="39205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63" name="OTLSHAPE_T_9aa183d65df24b0c8fecd0a002471583_ShapePercentage" hidden="1"/>
          <p:cNvSpPr/>
          <p:nvPr>
            <p:custDataLst>
              <p:tags r:id="rId17"/>
            </p:custDataLst>
          </p:nvPr>
        </p:nvSpPr>
        <p:spPr>
          <a:xfrm>
            <a:off x="5277508" y="40322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64" name="OTLSHAPE_T_9aa183d65df24b0c8fecd0a002471583_Duration" hidden="1"/>
          <p:cNvSpPr txBox="1"/>
          <p:nvPr>
            <p:custDataLst>
              <p:tags r:id="rId18"/>
            </p:custDataLst>
          </p:nvPr>
        </p:nvSpPr>
        <p:spPr>
          <a:xfrm>
            <a:off x="1524000" y="4032251"/>
            <a:ext cx="393700" cy="155025"/>
          </a:xfrm>
          <a:prstGeom prst="rect">
            <a:avLst/>
          </a:prstGeom>
          <a:noFill/>
        </p:spPr>
        <p:txBody>
          <a:bodyPr vert="horz" wrap="square" lIns="0" tIns="0" rIns="0" bIns="0" rtlCol="0" anchor="ctr" anchorCtr="0">
            <a:spAutoFit/>
          </a:bodyPr>
          <a:lstStyle/>
          <a:p>
            <a:pPr algn="ctr"/>
            <a:r>
              <a:rPr lang="en-US" sz="1000">
                <a:solidFill>
                  <a:srgbClr val="C0504D"/>
                </a:solidFill>
                <a:latin typeface="Calibri" panose="020F0502020204030204" pitchFamily="34" charset="0"/>
              </a:rPr>
              <a:t>25 days</a:t>
            </a:r>
          </a:p>
        </p:txBody>
      </p:sp>
      <p:sp>
        <p:nvSpPr>
          <p:cNvPr id="9165" name="OTLSHAPE_T_9aa183d65df24b0c8fecd0a002471583_TextPercentage" hidden="1"/>
          <p:cNvSpPr txBox="1"/>
          <p:nvPr>
            <p:custDataLst>
              <p:tags r:id="rId19"/>
            </p:custDataLst>
          </p:nvPr>
        </p:nvSpPr>
        <p:spPr>
          <a:xfrm>
            <a:off x="1524000" y="4187275"/>
            <a:ext cx="0" cy="153888"/>
          </a:xfrm>
          <a:prstGeom prst="rect">
            <a:avLst/>
          </a:prstGeom>
          <a:noFill/>
        </p:spPr>
        <p:txBody>
          <a:bodyPr vert="horz" wrap="square" lIns="0" tIns="0" rIns="0" bIns="0" rtlCol="0" anchor="ctr" anchorCtr="0">
            <a:spAutoFit/>
          </a:bodyPr>
          <a:lstStyle/>
          <a:p>
            <a:pPr algn="ctr"/>
            <a:endParaRPr lang="en-US" sz="1000">
              <a:solidFill>
                <a:srgbClr val="C0504D"/>
              </a:solidFill>
              <a:latin typeface="Calibri" panose="020F0502020204030204" pitchFamily="34" charset="0"/>
            </a:endParaRPr>
          </a:p>
        </p:txBody>
      </p:sp>
      <p:sp>
        <p:nvSpPr>
          <p:cNvPr id="9166" name="OTLSHAPE_T_9aa183d65df24b0c8fecd0a002471583_StartDate" hidden="1"/>
          <p:cNvSpPr txBox="1"/>
          <p:nvPr>
            <p:custDataLst>
              <p:tags r:id="rId20"/>
            </p:custDataLst>
          </p:nvPr>
        </p:nvSpPr>
        <p:spPr>
          <a:xfrm>
            <a:off x="1524000" y="41872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67" name="OTLSHAPE_T_9aa183d65df24b0c8fecd0a002471583_EndDate" hidden="1"/>
          <p:cNvSpPr txBox="1"/>
          <p:nvPr>
            <p:custDataLst>
              <p:tags r:id="rId21"/>
            </p:custDataLst>
          </p:nvPr>
        </p:nvSpPr>
        <p:spPr>
          <a:xfrm>
            <a:off x="1524000" y="41872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71" name="OTLSHAPE_T_06a6a20021ea4acdac20b41f7b37b0dd_ShapePercentage" hidden="1"/>
          <p:cNvSpPr/>
          <p:nvPr>
            <p:custDataLst>
              <p:tags r:id="rId22"/>
            </p:custDataLst>
          </p:nvPr>
        </p:nvSpPr>
        <p:spPr>
          <a:xfrm>
            <a:off x="5901346" y="42989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72" name="OTLSHAPE_T_06a6a20021ea4acdac20b41f7b37b0dd_Duration" hidden="1"/>
          <p:cNvSpPr txBox="1"/>
          <p:nvPr>
            <p:custDataLst>
              <p:tags r:id="rId23"/>
            </p:custDataLst>
          </p:nvPr>
        </p:nvSpPr>
        <p:spPr>
          <a:xfrm>
            <a:off x="1524000" y="4298951"/>
            <a:ext cx="393700" cy="155025"/>
          </a:xfrm>
          <a:prstGeom prst="rect">
            <a:avLst/>
          </a:prstGeom>
          <a:noFill/>
        </p:spPr>
        <p:txBody>
          <a:bodyPr vert="horz" wrap="square" lIns="0" tIns="0" rIns="0" bIns="0" rtlCol="0" anchor="ctr" anchorCtr="0">
            <a:spAutoFit/>
          </a:bodyPr>
          <a:lstStyle/>
          <a:p>
            <a:pPr algn="ctr"/>
            <a:r>
              <a:rPr lang="en-US" sz="1000">
                <a:solidFill>
                  <a:srgbClr val="C0504D"/>
                </a:solidFill>
                <a:latin typeface="Calibri" panose="020F0502020204030204" pitchFamily="34" charset="0"/>
              </a:rPr>
              <a:t>17 days</a:t>
            </a:r>
          </a:p>
        </p:txBody>
      </p:sp>
      <p:sp>
        <p:nvSpPr>
          <p:cNvPr id="9173" name="OTLSHAPE_T_06a6a20021ea4acdac20b41f7b37b0dd_TextPercentage" hidden="1"/>
          <p:cNvSpPr txBox="1"/>
          <p:nvPr>
            <p:custDataLst>
              <p:tags r:id="rId24"/>
            </p:custDataLst>
          </p:nvPr>
        </p:nvSpPr>
        <p:spPr>
          <a:xfrm>
            <a:off x="1524000" y="4453975"/>
            <a:ext cx="0" cy="153888"/>
          </a:xfrm>
          <a:prstGeom prst="rect">
            <a:avLst/>
          </a:prstGeom>
          <a:noFill/>
        </p:spPr>
        <p:txBody>
          <a:bodyPr vert="horz" wrap="square" lIns="0" tIns="0" rIns="0" bIns="0" rtlCol="0" anchor="ctr" anchorCtr="0">
            <a:spAutoFit/>
          </a:bodyPr>
          <a:lstStyle/>
          <a:p>
            <a:pPr algn="ctr"/>
            <a:endParaRPr lang="en-US" sz="1000">
              <a:solidFill>
                <a:srgbClr val="C0504D"/>
              </a:solidFill>
              <a:latin typeface="Calibri" panose="020F0502020204030204" pitchFamily="34" charset="0"/>
            </a:endParaRPr>
          </a:p>
        </p:txBody>
      </p:sp>
      <p:sp>
        <p:nvSpPr>
          <p:cNvPr id="9174" name="OTLSHAPE_T_06a6a20021ea4acdac20b41f7b37b0dd_StartDate" hidden="1"/>
          <p:cNvSpPr txBox="1"/>
          <p:nvPr>
            <p:custDataLst>
              <p:tags r:id="rId25"/>
            </p:custDataLst>
          </p:nvPr>
        </p:nvSpPr>
        <p:spPr>
          <a:xfrm>
            <a:off x="1524000" y="44539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75" name="OTLSHAPE_T_06a6a20021ea4acdac20b41f7b37b0dd_EndDate" hidden="1"/>
          <p:cNvSpPr txBox="1"/>
          <p:nvPr>
            <p:custDataLst>
              <p:tags r:id="rId26"/>
            </p:custDataLst>
          </p:nvPr>
        </p:nvSpPr>
        <p:spPr>
          <a:xfrm>
            <a:off x="1524000" y="44539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79" name="OTLSHAPE_T_e6f5c918bdd649a1ac919cf22468a23b_ShapePercentage" hidden="1"/>
          <p:cNvSpPr/>
          <p:nvPr>
            <p:custDataLst>
              <p:tags r:id="rId27"/>
            </p:custDataLst>
          </p:nvPr>
        </p:nvSpPr>
        <p:spPr>
          <a:xfrm>
            <a:off x="6577172" y="45656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80" name="OTLSHAPE_T_e6f5c918bdd649a1ac919cf22468a23b_Duration" hidden="1"/>
          <p:cNvSpPr txBox="1"/>
          <p:nvPr>
            <p:custDataLst>
              <p:tags r:id="rId28"/>
            </p:custDataLst>
          </p:nvPr>
        </p:nvSpPr>
        <p:spPr>
          <a:xfrm>
            <a:off x="1524000" y="4565651"/>
            <a:ext cx="393700" cy="155025"/>
          </a:xfrm>
          <a:prstGeom prst="rect">
            <a:avLst/>
          </a:prstGeom>
          <a:noFill/>
        </p:spPr>
        <p:txBody>
          <a:bodyPr vert="horz" wrap="square" lIns="0" tIns="0" rIns="0" bIns="0" rtlCol="0" anchor="ctr" anchorCtr="0">
            <a:spAutoFit/>
          </a:bodyPr>
          <a:lstStyle/>
          <a:p>
            <a:pPr algn="ctr"/>
            <a:r>
              <a:rPr lang="en-US" sz="1000">
                <a:solidFill>
                  <a:srgbClr val="C0504D"/>
                </a:solidFill>
                <a:latin typeface="Calibri" panose="020F0502020204030204" pitchFamily="34" charset="0"/>
              </a:rPr>
              <a:t>25 days</a:t>
            </a:r>
          </a:p>
        </p:txBody>
      </p:sp>
      <p:sp>
        <p:nvSpPr>
          <p:cNvPr id="9181" name="OTLSHAPE_T_e6f5c918bdd649a1ac919cf22468a23b_TextPercentage" hidden="1"/>
          <p:cNvSpPr txBox="1"/>
          <p:nvPr>
            <p:custDataLst>
              <p:tags r:id="rId29"/>
            </p:custDataLst>
          </p:nvPr>
        </p:nvSpPr>
        <p:spPr>
          <a:xfrm>
            <a:off x="1524000" y="4720675"/>
            <a:ext cx="0" cy="153888"/>
          </a:xfrm>
          <a:prstGeom prst="rect">
            <a:avLst/>
          </a:prstGeom>
          <a:noFill/>
        </p:spPr>
        <p:txBody>
          <a:bodyPr vert="horz" wrap="square" lIns="0" tIns="0" rIns="0" bIns="0" rtlCol="0" anchor="ctr" anchorCtr="0">
            <a:spAutoFit/>
          </a:bodyPr>
          <a:lstStyle/>
          <a:p>
            <a:pPr algn="ctr"/>
            <a:endParaRPr lang="en-US" sz="1000">
              <a:solidFill>
                <a:srgbClr val="C0504D"/>
              </a:solidFill>
              <a:latin typeface="Calibri" panose="020F0502020204030204" pitchFamily="34" charset="0"/>
            </a:endParaRPr>
          </a:p>
        </p:txBody>
      </p:sp>
      <p:sp>
        <p:nvSpPr>
          <p:cNvPr id="9182" name="OTLSHAPE_T_e6f5c918bdd649a1ac919cf22468a23b_StartDate" hidden="1"/>
          <p:cNvSpPr txBox="1"/>
          <p:nvPr>
            <p:custDataLst>
              <p:tags r:id="rId30"/>
            </p:custDataLst>
          </p:nvPr>
        </p:nvSpPr>
        <p:spPr>
          <a:xfrm>
            <a:off x="1524000" y="47206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sp>
        <p:nvSpPr>
          <p:cNvPr id="9183" name="OTLSHAPE_T_e6f5c918bdd649a1ac919cf22468a23b_EndDate" hidden="1"/>
          <p:cNvSpPr txBox="1"/>
          <p:nvPr>
            <p:custDataLst>
              <p:tags r:id="rId31"/>
            </p:custDataLst>
          </p:nvPr>
        </p:nvSpPr>
        <p:spPr>
          <a:xfrm>
            <a:off x="1524000" y="4720675"/>
            <a:ext cx="0" cy="153888"/>
          </a:xfrm>
          <a:prstGeom prst="rect">
            <a:avLst/>
          </a:prstGeom>
          <a:noFill/>
        </p:spPr>
        <p:txBody>
          <a:bodyPr vert="horz" wrap="square" lIns="0" tIns="0" rIns="0" bIns="0" rtlCol="0" anchor="ctr" anchorCtr="0">
            <a:spAutoFit/>
          </a:bodyPr>
          <a:lstStyle/>
          <a:p>
            <a:pPr algn="ctr"/>
            <a:endParaRPr lang="en-US" sz="1000">
              <a:solidFill>
                <a:srgbClr val="7F7F7F"/>
              </a:solidFill>
              <a:latin typeface="Calibri" panose="020F0502020204030204" pitchFamily="34" charset="0"/>
            </a:endParaRPr>
          </a:p>
        </p:txBody>
      </p:sp>
      <p:grpSp>
        <p:nvGrpSpPr>
          <p:cNvPr id="2" name="Group 1"/>
          <p:cNvGrpSpPr/>
          <p:nvPr/>
        </p:nvGrpSpPr>
        <p:grpSpPr>
          <a:xfrm>
            <a:off x="1576754" y="5062732"/>
            <a:ext cx="9074901" cy="792103"/>
            <a:chOff x="876893" y="2914650"/>
            <a:chExt cx="6542535" cy="381000"/>
          </a:xfrm>
        </p:grpSpPr>
        <p:sp>
          <p:nvSpPr>
            <p:cNvPr id="9100" name="OTLSHAPE_TB_00000000000000000000000000000000_ScaleContainer"/>
            <p:cNvSpPr/>
            <p:nvPr>
              <p:custDataLst>
                <p:tags r:id="rId71"/>
              </p:custDataLst>
            </p:nvPr>
          </p:nvSpPr>
          <p:spPr>
            <a:xfrm>
              <a:off x="876893" y="2914650"/>
              <a:ext cx="6527352" cy="381000"/>
            </a:xfrm>
            <a:prstGeom prst="roundRect">
              <a:avLst>
                <a:gd name="adj" fmla="val 100000"/>
              </a:avLst>
            </a:prstGeom>
            <a:gradFill flip="none" rotWithShape="1">
              <a:gsLst>
                <a:gs pos="0">
                  <a:srgbClr val="44546A"/>
                </a:gs>
                <a:gs pos="0">
                  <a:schemeClr val="dk2"/>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04" name="OTLSHAPE_TB_00000000000000000000000000000000_TimescaleInterval1"/>
            <p:cNvSpPr txBox="1"/>
            <p:nvPr>
              <p:custDataLst>
                <p:tags r:id="rId72"/>
              </p:custDataLst>
            </p:nvPr>
          </p:nvSpPr>
          <p:spPr>
            <a:xfrm>
              <a:off x="881840" y="3012123"/>
              <a:ext cx="709020" cy="186055"/>
            </a:xfrm>
            <a:prstGeom prst="rect">
              <a:avLst/>
            </a:prstGeom>
            <a:noFill/>
          </p:spPr>
          <p:txBody>
            <a:bodyPr vert="horz" wrap="none" lIns="0" tIns="0" rIns="0" bIns="0" rtlCol="0" anchor="ctr" anchorCtr="0">
              <a:noAutofit/>
            </a:bodyPr>
            <a:lstStyle/>
            <a:p>
              <a:pPr algn="ctr"/>
              <a:r>
                <a:rPr lang="en-US" sz="1200" spc="-18">
                  <a:solidFill>
                    <a:schemeClr val="lt2"/>
                  </a:solidFill>
                  <a:latin typeface="Calibri" panose="020F0502020204030204" pitchFamily="34" charset="0"/>
                </a:rPr>
                <a:t>August</a:t>
              </a:r>
            </a:p>
          </p:txBody>
        </p:sp>
        <p:cxnSp>
          <p:nvCxnSpPr>
            <p:cNvPr id="9105" name="OTLSHAPE_TB_00000000000000000000000000000000_Separator1"/>
            <p:cNvCxnSpPr/>
            <p:nvPr>
              <p:custDataLst>
                <p:tags r:id="rId73"/>
              </p:custDataLst>
            </p:nvPr>
          </p:nvCxnSpPr>
          <p:spPr>
            <a:xfrm>
              <a:off x="2177611" y="2974422"/>
              <a:ext cx="0" cy="254000"/>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06" name="OTLSHAPE_TB_00000000000000000000000000000000_TimescaleInterval2"/>
            <p:cNvSpPr txBox="1"/>
            <p:nvPr>
              <p:custDataLst>
                <p:tags r:id="rId74"/>
              </p:custDataLst>
            </p:nvPr>
          </p:nvSpPr>
          <p:spPr>
            <a:xfrm>
              <a:off x="1649208" y="3016536"/>
              <a:ext cx="206916" cy="186055"/>
            </a:xfrm>
            <a:prstGeom prst="rect">
              <a:avLst/>
            </a:prstGeom>
            <a:noFill/>
          </p:spPr>
          <p:txBody>
            <a:bodyPr vert="horz" wrap="none" lIns="0" tIns="0" rIns="0" bIns="0" rtlCol="0" anchor="ctr" anchorCtr="0">
              <a:noAutofit/>
            </a:bodyPr>
            <a:lstStyle/>
            <a:p>
              <a:r>
                <a:rPr lang="en-US" sz="1200" spc="-18">
                  <a:solidFill>
                    <a:schemeClr val="lt2"/>
                  </a:solidFill>
                  <a:latin typeface="Calibri" panose="020F0502020204030204" pitchFamily="34" charset="0"/>
                </a:rPr>
                <a:t>September</a:t>
              </a:r>
            </a:p>
          </p:txBody>
        </p:sp>
        <p:cxnSp>
          <p:nvCxnSpPr>
            <p:cNvPr id="9107" name="OTLSHAPE_TB_00000000000000000000000000000000_Separator2"/>
            <p:cNvCxnSpPr/>
            <p:nvPr>
              <p:custDataLst>
                <p:tags r:id="rId75"/>
              </p:custDataLst>
            </p:nvPr>
          </p:nvCxnSpPr>
          <p:spPr>
            <a:xfrm>
              <a:off x="2746353" y="2978150"/>
              <a:ext cx="0" cy="254000"/>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08" name="OTLSHAPE_TB_00000000000000000000000000000000_TimescaleInterval3"/>
            <p:cNvSpPr txBox="1"/>
            <p:nvPr>
              <p:custDataLst>
                <p:tags r:id="rId76"/>
              </p:custDataLst>
            </p:nvPr>
          </p:nvSpPr>
          <p:spPr>
            <a:xfrm>
              <a:off x="2273723" y="3012123"/>
              <a:ext cx="158185" cy="186055"/>
            </a:xfrm>
            <a:prstGeom prst="rect">
              <a:avLst/>
            </a:prstGeom>
            <a:noFill/>
          </p:spPr>
          <p:txBody>
            <a:bodyPr vert="horz" wrap="none" lIns="0" tIns="0" rIns="0" bIns="0" rtlCol="0" anchor="ctr" anchorCtr="0">
              <a:noAutofit/>
            </a:bodyPr>
            <a:lstStyle/>
            <a:p>
              <a:r>
                <a:rPr lang="en-US" sz="1200" spc="-20">
                  <a:solidFill>
                    <a:schemeClr val="lt2"/>
                  </a:solidFill>
                  <a:latin typeface="Calibri" panose="020F0502020204030204" pitchFamily="34" charset="0"/>
                </a:rPr>
                <a:t>October</a:t>
              </a:r>
            </a:p>
          </p:txBody>
        </p:sp>
        <p:cxnSp>
          <p:nvCxnSpPr>
            <p:cNvPr id="9109" name="OTLSHAPE_TB_00000000000000000000000000000000_Separator3"/>
            <p:cNvCxnSpPr/>
            <p:nvPr>
              <p:custDataLst>
                <p:tags r:id="rId77"/>
              </p:custDataLst>
            </p:nvPr>
          </p:nvCxnSpPr>
          <p:spPr>
            <a:xfrm>
              <a:off x="3385672" y="2974422"/>
              <a:ext cx="0" cy="254000"/>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10" name="OTLSHAPE_TB_00000000000000000000000000000000_TimescaleInterval4"/>
            <p:cNvSpPr txBox="1"/>
            <p:nvPr>
              <p:custDataLst>
                <p:tags r:id="rId78"/>
              </p:custDataLst>
            </p:nvPr>
          </p:nvSpPr>
          <p:spPr>
            <a:xfrm>
              <a:off x="2842240" y="3008395"/>
              <a:ext cx="241300" cy="186055"/>
            </a:xfrm>
            <a:prstGeom prst="rect">
              <a:avLst/>
            </a:prstGeom>
            <a:noFill/>
          </p:spPr>
          <p:txBody>
            <a:bodyPr vert="horz" wrap="none" lIns="0" tIns="0" rIns="0" bIns="0" rtlCol="0" anchor="ctr" anchorCtr="0">
              <a:noAutofit/>
            </a:bodyPr>
            <a:lstStyle/>
            <a:p>
              <a:r>
                <a:rPr lang="en-US" sz="1200" spc="-20">
                  <a:solidFill>
                    <a:schemeClr val="lt2"/>
                  </a:solidFill>
                  <a:latin typeface="Calibri" panose="020F0502020204030204" pitchFamily="34" charset="0"/>
                </a:rPr>
                <a:t>November</a:t>
              </a:r>
            </a:p>
          </p:txBody>
        </p:sp>
        <p:cxnSp>
          <p:nvCxnSpPr>
            <p:cNvPr id="9111" name="OTLSHAPE_TB_00000000000000000000000000000000_Separator4"/>
            <p:cNvCxnSpPr/>
            <p:nvPr>
              <p:custDataLst>
                <p:tags r:id="rId79"/>
              </p:custDataLst>
            </p:nvPr>
          </p:nvCxnSpPr>
          <p:spPr>
            <a:xfrm>
              <a:off x="4004979" y="2974422"/>
              <a:ext cx="0" cy="254000"/>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12" name="OTLSHAPE_TB_00000000000000000000000000000000_TimescaleInterval5"/>
            <p:cNvSpPr txBox="1"/>
            <p:nvPr>
              <p:custDataLst>
                <p:tags r:id="rId80"/>
              </p:custDataLst>
            </p:nvPr>
          </p:nvSpPr>
          <p:spPr>
            <a:xfrm>
              <a:off x="3485847" y="3012123"/>
              <a:ext cx="228600" cy="186055"/>
            </a:xfrm>
            <a:prstGeom prst="rect">
              <a:avLst/>
            </a:prstGeom>
            <a:noFill/>
          </p:spPr>
          <p:txBody>
            <a:bodyPr vert="horz" wrap="none" lIns="0" tIns="0" rIns="0" bIns="0" rtlCol="0" anchor="ctr" anchorCtr="0">
              <a:noAutofit/>
            </a:bodyPr>
            <a:lstStyle/>
            <a:p>
              <a:r>
                <a:rPr lang="en-US" sz="1200" spc="-18">
                  <a:solidFill>
                    <a:schemeClr val="lt2"/>
                  </a:solidFill>
                  <a:latin typeface="Calibri" panose="020F0502020204030204" pitchFamily="34" charset="0"/>
                </a:rPr>
                <a:t>December</a:t>
              </a:r>
            </a:p>
          </p:txBody>
        </p:sp>
        <p:cxnSp>
          <p:nvCxnSpPr>
            <p:cNvPr id="9113" name="OTLSHAPE_TB_00000000000000000000000000000000_Separator5"/>
            <p:cNvCxnSpPr/>
            <p:nvPr>
              <p:custDataLst>
                <p:tags r:id="rId81"/>
              </p:custDataLst>
            </p:nvPr>
          </p:nvCxnSpPr>
          <p:spPr>
            <a:xfrm>
              <a:off x="4582627" y="2978150"/>
              <a:ext cx="0" cy="254000"/>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14" name="OTLSHAPE_TB_00000000000000000000000000000000_TimescaleInterval6"/>
            <p:cNvSpPr txBox="1"/>
            <p:nvPr>
              <p:custDataLst>
                <p:tags r:id="rId82"/>
              </p:custDataLst>
            </p:nvPr>
          </p:nvSpPr>
          <p:spPr>
            <a:xfrm>
              <a:off x="4108796" y="3005912"/>
              <a:ext cx="211148" cy="186055"/>
            </a:xfrm>
            <a:prstGeom prst="rect">
              <a:avLst/>
            </a:prstGeom>
            <a:noFill/>
          </p:spPr>
          <p:txBody>
            <a:bodyPr vert="horz" wrap="none" lIns="0" tIns="0" rIns="0" bIns="0" rtlCol="0" anchor="ctr" anchorCtr="0">
              <a:noAutofit/>
            </a:bodyPr>
            <a:lstStyle/>
            <a:p>
              <a:r>
                <a:rPr lang="en-US" sz="1200" spc="-22">
                  <a:solidFill>
                    <a:schemeClr val="lt2"/>
                  </a:solidFill>
                  <a:latin typeface="Calibri" panose="020F0502020204030204" pitchFamily="34" charset="0"/>
                </a:rPr>
                <a:t>January		</a:t>
              </a:r>
            </a:p>
          </p:txBody>
        </p:sp>
        <p:cxnSp>
          <p:nvCxnSpPr>
            <p:cNvPr id="9115" name="OTLSHAPE_TB_00000000000000000000000000000000_Separator6"/>
            <p:cNvCxnSpPr/>
            <p:nvPr>
              <p:custDataLst>
                <p:tags r:id="rId83"/>
              </p:custDataLst>
            </p:nvPr>
          </p:nvCxnSpPr>
          <p:spPr>
            <a:xfrm>
              <a:off x="7419428" y="2944178"/>
              <a:ext cx="0" cy="254000"/>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 name="OTLSHAPE_TB_00000000000000000000000000000000_Separator5"/>
            <p:cNvCxnSpPr/>
            <p:nvPr>
              <p:custDataLst>
                <p:tags r:id="rId84"/>
              </p:custDataLst>
            </p:nvPr>
          </p:nvCxnSpPr>
          <p:spPr>
            <a:xfrm>
              <a:off x="1536097" y="2978150"/>
              <a:ext cx="0" cy="254000"/>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 name="OTLSHAPE_TB_00000000000000000000000000000000_TimescaleInterval6"/>
            <p:cNvSpPr txBox="1"/>
            <p:nvPr>
              <p:custDataLst>
                <p:tags r:id="rId85"/>
              </p:custDataLst>
            </p:nvPr>
          </p:nvSpPr>
          <p:spPr>
            <a:xfrm>
              <a:off x="4677599" y="3006166"/>
              <a:ext cx="211148" cy="186055"/>
            </a:xfrm>
            <a:prstGeom prst="rect">
              <a:avLst/>
            </a:prstGeom>
            <a:noFill/>
          </p:spPr>
          <p:txBody>
            <a:bodyPr vert="horz" wrap="none" lIns="0" tIns="0" rIns="0" bIns="0" rtlCol="0" anchor="ctr" anchorCtr="0">
              <a:noAutofit/>
            </a:bodyPr>
            <a:lstStyle/>
            <a:p>
              <a:r>
                <a:rPr lang="en-US" sz="1200" spc="-22">
                  <a:solidFill>
                    <a:schemeClr val="lt2"/>
                  </a:solidFill>
                  <a:latin typeface="Calibri" panose="020F0502020204030204" pitchFamily="34" charset="0"/>
                </a:rPr>
                <a:t>February</a:t>
              </a:r>
            </a:p>
          </p:txBody>
        </p:sp>
      </p:grpSp>
      <p:grpSp>
        <p:nvGrpSpPr>
          <p:cNvPr id="94" name="Group 93"/>
          <p:cNvGrpSpPr/>
          <p:nvPr/>
        </p:nvGrpSpPr>
        <p:grpSpPr>
          <a:xfrm>
            <a:off x="2491110" y="3979932"/>
            <a:ext cx="182508" cy="1066891"/>
            <a:chOff x="2486845" y="1436656"/>
            <a:chExt cx="182508" cy="1066891"/>
          </a:xfrm>
        </p:grpSpPr>
        <p:cxnSp>
          <p:nvCxnSpPr>
            <p:cNvPr id="95" name="OTLSHAPE_M_a58f29487c0343c08abcf41913e40cae_Connector1"/>
            <p:cNvCxnSpPr/>
            <p:nvPr>
              <p:custDataLst>
                <p:tags r:id="rId69"/>
              </p:custDataLst>
            </p:nvPr>
          </p:nvCxnSpPr>
          <p:spPr>
            <a:xfrm>
              <a:off x="2486845" y="1436656"/>
              <a:ext cx="0" cy="1066891"/>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6" name="OTLSHAPE_M_52743de8bb6d4044896f473898fe9da7_Shape"/>
            <p:cNvSpPr/>
            <p:nvPr>
              <p:custDataLst>
                <p:tags r:id="rId70"/>
              </p:custDataLst>
            </p:nvPr>
          </p:nvSpPr>
          <p:spPr>
            <a:xfrm rot="16200000">
              <a:off x="2504253" y="1436656"/>
              <a:ext cx="165100" cy="165100"/>
            </a:xfrm>
            <a:prstGeom prst="flowChartMerge">
              <a:avLst/>
            </a:prstGeom>
            <a:solidFill>
              <a:srgbClr val="087FC3"/>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OTLSHAPE_T_9aa183d65df24b0c8fecd0a002471583_Shape"/>
          <p:cNvSpPr/>
          <p:nvPr>
            <p:custDataLst>
              <p:tags r:id="rId32"/>
            </p:custDataLst>
          </p:nvPr>
        </p:nvSpPr>
        <p:spPr>
          <a:xfrm>
            <a:off x="2987157" y="4702796"/>
            <a:ext cx="1182654" cy="321600"/>
          </a:xfrm>
          <a:prstGeom prst="roundRect">
            <a:avLst>
              <a:gd name="adj" fmla="val 100000"/>
            </a:avLst>
          </a:prstGeom>
          <a:solidFill>
            <a:srgbClr val="00B05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Needs Assessment</a:t>
            </a:r>
          </a:p>
        </p:txBody>
      </p:sp>
      <p:sp>
        <p:nvSpPr>
          <p:cNvPr id="61" name="OTLSHAPE_T_9aa183d65df24b0c8fecd0a002471583_Title"/>
          <p:cNvSpPr txBox="1"/>
          <p:nvPr>
            <p:custDataLst>
              <p:tags r:id="rId33"/>
            </p:custDataLst>
          </p:nvPr>
        </p:nvSpPr>
        <p:spPr>
          <a:xfrm>
            <a:off x="1699102" y="3756858"/>
            <a:ext cx="1047624" cy="184666"/>
          </a:xfrm>
          <a:prstGeom prst="rect">
            <a:avLst/>
          </a:prstGeom>
          <a:noFill/>
        </p:spPr>
        <p:txBody>
          <a:bodyPr vert="horz" wrap="square" lIns="0" tIns="0" rIns="0" bIns="0" rtlCol="0" anchor="ctr" anchorCtr="0">
            <a:spAutoFit/>
          </a:bodyPr>
          <a:lstStyle/>
          <a:p>
            <a:pPr algn="r"/>
            <a:r>
              <a:rPr lang="en-US" sz="1200" b="1" spc="-8">
                <a:latin typeface="Calibri" panose="020F0502020204030204" pitchFamily="34" charset="0"/>
              </a:rPr>
              <a:t>State IDs school</a:t>
            </a:r>
          </a:p>
        </p:txBody>
      </p:sp>
      <p:grpSp>
        <p:nvGrpSpPr>
          <p:cNvPr id="62" name="Group 61"/>
          <p:cNvGrpSpPr/>
          <p:nvPr/>
        </p:nvGrpSpPr>
        <p:grpSpPr>
          <a:xfrm>
            <a:off x="4194980" y="3956768"/>
            <a:ext cx="182508" cy="1066891"/>
            <a:chOff x="2486845" y="1436656"/>
            <a:chExt cx="182508" cy="1066891"/>
          </a:xfrm>
        </p:grpSpPr>
        <p:cxnSp>
          <p:nvCxnSpPr>
            <p:cNvPr id="63" name="OTLSHAPE_M_a58f29487c0343c08abcf41913e40cae_Connector1"/>
            <p:cNvCxnSpPr/>
            <p:nvPr>
              <p:custDataLst>
                <p:tags r:id="rId67"/>
              </p:custDataLst>
            </p:nvPr>
          </p:nvCxnSpPr>
          <p:spPr>
            <a:xfrm>
              <a:off x="2486845" y="1436656"/>
              <a:ext cx="0" cy="1066891"/>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4" name="OTLSHAPE_M_52743de8bb6d4044896f473898fe9da7_Shape"/>
            <p:cNvSpPr/>
            <p:nvPr>
              <p:custDataLst>
                <p:tags r:id="rId68"/>
              </p:custDataLst>
            </p:nvPr>
          </p:nvSpPr>
          <p:spPr>
            <a:xfrm rot="16200000">
              <a:off x="2504253" y="1436656"/>
              <a:ext cx="165100" cy="165100"/>
            </a:xfrm>
            <a:prstGeom prst="flowChartMerge">
              <a:avLst/>
            </a:prstGeom>
            <a:solidFill>
              <a:srgbClr val="087FC3"/>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itle 4"/>
          <p:cNvSpPr>
            <a:spLocks noGrp="1"/>
          </p:cNvSpPr>
          <p:nvPr>
            <p:ph type="title"/>
          </p:nvPr>
        </p:nvSpPr>
        <p:spPr/>
        <p:txBody>
          <a:bodyPr>
            <a:normAutofit/>
          </a:bodyPr>
          <a:lstStyle/>
          <a:p>
            <a:pPr algn="ctr"/>
            <a:r>
              <a:rPr lang="en-US" dirty="0" smtClean="0"/>
              <a:t>Suggested Timeline</a:t>
            </a:r>
            <a:r>
              <a:rPr lang="en-US" dirty="0"/>
              <a:t>: The Planning Year</a:t>
            </a:r>
            <a:endParaRPr lang="en-US" sz="3100" dirty="0"/>
          </a:p>
        </p:txBody>
      </p:sp>
      <p:grpSp>
        <p:nvGrpSpPr>
          <p:cNvPr id="70" name="Group 69"/>
          <p:cNvGrpSpPr/>
          <p:nvPr/>
        </p:nvGrpSpPr>
        <p:grpSpPr>
          <a:xfrm>
            <a:off x="6839643" y="3964022"/>
            <a:ext cx="182508" cy="1066891"/>
            <a:chOff x="2486845" y="1436656"/>
            <a:chExt cx="182508" cy="1066891"/>
          </a:xfrm>
        </p:grpSpPr>
        <p:cxnSp>
          <p:nvCxnSpPr>
            <p:cNvPr id="71" name="OTLSHAPE_M_a58f29487c0343c08abcf41913e40cae_Connector1"/>
            <p:cNvCxnSpPr/>
            <p:nvPr>
              <p:custDataLst>
                <p:tags r:id="rId65"/>
              </p:custDataLst>
            </p:nvPr>
          </p:nvCxnSpPr>
          <p:spPr>
            <a:xfrm>
              <a:off x="2486845" y="1436656"/>
              <a:ext cx="0" cy="1066891"/>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2" name="OTLSHAPE_M_52743de8bb6d4044896f473898fe9da7_Shape"/>
            <p:cNvSpPr/>
            <p:nvPr>
              <p:custDataLst>
                <p:tags r:id="rId66"/>
              </p:custDataLst>
            </p:nvPr>
          </p:nvSpPr>
          <p:spPr>
            <a:xfrm rot="16200000">
              <a:off x="2504253" y="1436656"/>
              <a:ext cx="165100" cy="165100"/>
            </a:xfrm>
            <a:prstGeom prst="flowChartMerge">
              <a:avLst/>
            </a:prstGeom>
            <a:solidFill>
              <a:srgbClr val="087FC3"/>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8" name="Group 57"/>
          <p:cNvGrpSpPr/>
          <p:nvPr/>
        </p:nvGrpSpPr>
        <p:grpSpPr>
          <a:xfrm>
            <a:off x="2964684" y="3985929"/>
            <a:ext cx="182508" cy="1066891"/>
            <a:chOff x="2486845" y="1436656"/>
            <a:chExt cx="182508" cy="1066891"/>
          </a:xfrm>
        </p:grpSpPr>
        <p:cxnSp>
          <p:nvCxnSpPr>
            <p:cNvPr id="59" name="OTLSHAPE_M_a58f29487c0343c08abcf41913e40cae_Connector1"/>
            <p:cNvCxnSpPr/>
            <p:nvPr>
              <p:custDataLst>
                <p:tags r:id="rId63"/>
              </p:custDataLst>
            </p:nvPr>
          </p:nvCxnSpPr>
          <p:spPr>
            <a:xfrm>
              <a:off x="2486845" y="1436656"/>
              <a:ext cx="0" cy="1066891"/>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OTLSHAPE_M_52743de8bb6d4044896f473898fe9da7_Shape"/>
            <p:cNvSpPr/>
            <p:nvPr>
              <p:custDataLst>
                <p:tags r:id="rId64"/>
              </p:custDataLst>
            </p:nvPr>
          </p:nvSpPr>
          <p:spPr>
            <a:xfrm rot="16200000">
              <a:off x="2504253" y="1436656"/>
              <a:ext cx="165100" cy="165100"/>
            </a:xfrm>
            <a:prstGeom prst="flowChartMerge">
              <a:avLst/>
            </a:prstGeom>
            <a:solidFill>
              <a:srgbClr val="087FC3"/>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75" name="OTLSHAPE_TB_00000000000000000000000000000000_Separator5"/>
          <p:cNvCxnSpPr/>
          <p:nvPr>
            <p:custDataLst>
              <p:tags r:id="rId34"/>
            </p:custDataLst>
          </p:nvPr>
        </p:nvCxnSpPr>
        <p:spPr>
          <a:xfrm>
            <a:off x="7510521" y="5178524"/>
            <a:ext cx="0" cy="528069"/>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7" name="OTLSHAPE_TB_00000000000000000000000000000000_TimescaleInterval6"/>
          <p:cNvSpPr txBox="1"/>
          <p:nvPr>
            <p:custDataLst>
              <p:tags r:id="rId35"/>
            </p:custDataLst>
          </p:nvPr>
        </p:nvSpPr>
        <p:spPr>
          <a:xfrm>
            <a:off x="7697107" y="5249153"/>
            <a:ext cx="292875" cy="386810"/>
          </a:xfrm>
          <a:prstGeom prst="rect">
            <a:avLst/>
          </a:prstGeom>
          <a:noFill/>
        </p:spPr>
        <p:txBody>
          <a:bodyPr vert="horz" wrap="none" lIns="0" tIns="0" rIns="0" bIns="0" rtlCol="0" anchor="ctr" anchorCtr="0">
            <a:noAutofit/>
          </a:bodyPr>
          <a:lstStyle/>
          <a:p>
            <a:r>
              <a:rPr lang="en-US" sz="1200" spc="-22">
                <a:solidFill>
                  <a:schemeClr val="lt2"/>
                </a:solidFill>
                <a:latin typeface="Calibri" panose="020F0502020204030204" pitchFamily="34" charset="0"/>
              </a:rPr>
              <a:t>March</a:t>
            </a:r>
          </a:p>
        </p:txBody>
      </p:sp>
      <p:cxnSp>
        <p:nvCxnSpPr>
          <p:cNvPr id="78" name="OTLSHAPE_TB_00000000000000000000000000000000_Separator2"/>
          <p:cNvCxnSpPr/>
          <p:nvPr>
            <p:custDataLst>
              <p:tags r:id="rId36"/>
            </p:custDataLst>
          </p:nvPr>
        </p:nvCxnSpPr>
        <p:spPr>
          <a:xfrm>
            <a:off x="8297309" y="5178524"/>
            <a:ext cx="0" cy="528069"/>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9" name="OTLSHAPE_TB_00000000000000000000000000000000_TimescaleInterval6"/>
          <p:cNvSpPr txBox="1"/>
          <p:nvPr>
            <p:custDataLst>
              <p:tags r:id="rId37"/>
            </p:custDataLst>
          </p:nvPr>
        </p:nvSpPr>
        <p:spPr>
          <a:xfrm>
            <a:off x="8500058" y="5249153"/>
            <a:ext cx="292875" cy="386810"/>
          </a:xfrm>
          <a:prstGeom prst="rect">
            <a:avLst/>
          </a:prstGeom>
          <a:noFill/>
        </p:spPr>
        <p:txBody>
          <a:bodyPr vert="horz" wrap="none" lIns="0" tIns="0" rIns="0" bIns="0" rtlCol="0" anchor="ctr" anchorCtr="0">
            <a:noAutofit/>
          </a:bodyPr>
          <a:lstStyle/>
          <a:p>
            <a:r>
              <a:rPr lang="en-US" sz="1200" spc="-22">
                <a:solidFill>
                  <a:schemeClr val="lt2"/>
                </a:solidFill>
                <a:latin typeface="Calibri" panose="020F0502020204030204" pitchFamily="34" charset="0"/>
              </a:rPr>
              <a:t>April</a:t>
            </a:r>
          </a:p>
        </p:txBody>
      </p:sp>
      <p:cxnSp>
        <p:nvCxnSpPr>
          <p:cNvPr id="80" name="OTLSHAPE_TB_00000000000000000000000000000000_Separator2"/>
          <p:cNvCxnSpPr/>
          <p:nvPr>
            <p:custDataLst>
              <p:tags r:id="rId38"/>
            </p:custDataLst>
          </p:nvPr>
        </p:nvCxnSpPr>
        <p:spPr>
          <a:xfrm>
            <a:off x="9058116" y="5187699"/>
            <a:ext cx="0" cy="528069"/>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2" name="OTLSHAPE_TB_00000000000000000000000000000000_TimescaleInterval6"/>
          <p:cNvSpPr txBox="1"/>
          <p:nvPr>
            <p:custDataLst>
              <p:tags r:id="rId39"/>
            </p:custDataLst>
          </p:nvPr>
        </p:nvSpPr>
        <p:spPr>
          <a:xfrm>
            <a:off x="9225461" y="5236241"/>
            <a:ext cx="292875" cy="386810"/>
          </a:xfrm>
          <a:prstGeom prst="rect">
            <a:avLst/>
          </a:prstGeom>
          <a:noFill/>
        </p:spPr>
        <p:txBody>
          <a:bodyPr vert="horz" wrap="none" lIns="0" tIns="0" rIns="0" bIns="0" rtlCol="0" anchor="ctr" anchorCtr="0">
            <a:noAutofit/>
          </a:bodyPr>
          <a:lstStyle/>
          <a:p>
            <a:r>
              <a:rPr lang="en-US" sz="1200" spc="-22">
                <a:solidFill>
                  <a:schemeClr val="lt2"/>
                </a:solidFill>
                <a:latin typeface="Calibri" panose="020F0502020204030204" pitchFamily="34" charset="0"/>
              </a:rPr>
              <a:t>May</a:t>
            </a:r>
          </a:p>
        </p:txBody>
      </p:sp>
      <p:cxnSp>
        <p:nvCxnSpPr>
          <p:cNvPr id="83" name="OTLSHAPE_TB_00000000000000000000000000000000_Separator2"/>
          <p:cNvCxnSpPr/>
          <p:nvPr>
            <p:custDataLst>
              <p:tags r:id="rId40"/>
            </p:custDataLst>
          </p:nvPr>
        </p:nvCxnSpPr>
        <p:spPr>
          <a:xfrm>
            <a:off x="9782016" y="5203032"/>
            <a:ext cx="0" cy="528069"/>
          </a:xfrm>
          <a:prstGeom prst="line">
            <a:avLst/>
          </a:prstGeom>
          <a:ln w="6350" cap="flat" cmpd="sng" algn="ctr">
            <a:solidFill>
              <a:schemeClr val="lt2">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4" name="OTLSHAPE_TB_00000000000000000000000000000000_TimescaleInterval6"/>
          <p:cNvSpPr txBox="1"/>
          <p:nvPr>
            <p:custDataLst>
              <p:tags r:id="rId41"/>
            </p:custDataLst>
          </p:nvPr>
        </p:nvSpPr>
        <p:spPr>
          <a:xfrm>
            <a:off x="9995027" y="5249152"/>
            <a:ext cx="292875" cy="386810"/>
          </a:xfrm>
          <a:prstGeom prst="rect">
            <a:avLst/>
          </a:prstGeom>
          <a:noFill/>
        </p:spPr>
        <p:txBody>
          <a:bodyPr vert="horz" wrap="none" lIns="0" tIns="0" rIns="0" bIns="0" rtlCol="0" anchor="ctr" anchorCtr="0">
            <a:noAutofit/>
          </a:bodyPr>
          <a:lstStyle/>
          <a:p>
            <a:r>
              <a:rPr lang="en-US" sz="1200" spc="-22">
                <a:solidFill>
                  <a:schemeClr val="lt2"/>
                </a:solidFill>
                <a:latin typeface="Calibri" panose="020F0502020204030204" pitchFamily="34" charset="0"/>
              </a:rPr>
              <a:t>June</a:t>
            </a:r>
          </a:p>
        </p:txBody>
      </p:sp>
      <p:sp>
        <p:nvSpPr>
          <p:cNvPr id="85" name="OTLSHAPE_T_9aa183d65df24b0c8fecd0a002471583_Title"/>
          <p:cNvSpPr txBox="1"/>
          <p:nvPr>
            <p:custDataLst>
              <p:tags r:id="rId42"/>
            </p:custDataLst>
          </p:nvPr>
        </p:nvSpPr>
        <p:spPr>
          <a:xfrm>
            <a:off x="2942608" y="3485928"/>
            <a:ext cx="1141053" cy="369332"/>
          </a:xfrm>
          <a:prstGeom prst="rect">
            <a:avLst/>
          </a:prstGeom>
          <a:noFill/>
        </p:spPr>
        <p:txBody>
          <a:bodyPr vert="horz" wrap="square" lIns="0" tIns="0" rIns="0" bIns="0" rtlCol="0" anchor="ctr" anchorCtr="0">
            <a:spAutoFit/>
          </a:bodyPr>
          <a:lstStyle/>
          <a:p>
            <a:r>
              <a:rPr lang="en-US" sz="1200" b="1" spc="-8">
                <a:latin typeface="Calibri" panose="020F0502020204030204" pitchFamily="34" charset="0"/>
              </a:rPr>
              <a:t>Needs assessment begins</a:t>
            </a:r>
          </a:p>
        </p:txBody>
      </p:sp>
      <p:sp>
        <p:nvSpPr>
          <p:cNvPr id="89" name="OTLSHAPE_T_9aa183d65df24b0c8fecd0a002471583_Title"/>
          <p:cNvSpPr txBox="1"/>
          <p:nvPr>
            <p:custDataLst>
              <p:tags r:id="rId43"/>
            </p:custDataLst>
          </p:nvPr>
        </p:nvSpPr>
        <p:spPr>
          <a:xfrm>
            <a:off x="4169810" y="3446940"/>
            <a:ext cx="1342806" cy="369332"/>
          </a:xfrm>
          <a:prstGeom prst="rect">
            <a:avLst/>
          </a:prstGeom>
          <a:noFill/>
        </p:spPr>
        <p:txBody>
          <a:bodyPr vert="horz" wrap="square" lIns="0" tIns="0" rIns="0" bIns="0" rtlCol="0" anchor="ctr" anchorCtr="0">
            <a:spAutoFit/>
          </a:bodyPr>
          <a:lstStyle/>
          <a:p>
            <a:r>
              <a:rPr lang="en-US" sz="1200" b="1" spc="-8">
                <a:latin typeface="Calibri" panose="020F0502020204030204" pitchFamily="34" charset="0"/>
              </a:rPr>
              <a:t>Improvement planning begins</a:t>
            </a:r>
          </a:p>
        </p:txBody>
      </p:sp>
      <p:sp>
        <p:nvSpPr>
          <p:cNvPr id="92" name="OTLSHAPE_T_9aa183d65df24b0c8fecd0a002471583_Shape"/>
          <p:cNvSpPr/>
          <p:nvPr>
            <p:custDataLst>
              <p:tags r:id="rId44"/>
            </p:custDataLst>
          </p:nvPr>
        </p:nvSpPr>
        <p:spPr>
          <a:xfrm>
            <a:off x="4244148" y="4702058"/>
            <a:ext cx="1936722" cy="321600"/>
          </a:xfrm>
          <a:prstGeom prst="roundRect">
            <a:avLst>
              <a:gd name="adj" fmla="val 100000"/>
            </a:avLst>
          </a:prstGeom>
          <a:solidFill>
            <a:srgbClr val="00B05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Improvement Planning</a:t>
            </a:r>
          </a:p>
        </p:txBody>
      </p:sp>
      <p:sp>
        <p:nvSpPr>
          <p:cNvPr id="93" name="OTLSHAPE_T_9aa183d65df24b0c8fecd0a002471583_Title"/>
          <p:cNvSpPr txBox="1"/>
          <p:nvPr>
            <p:custDataLst>
              <p:tags r:id="rId45"/>
            </p:custDataLst>
          </p:nvPr>
        </p:nvSpPr>
        <p:spPr>
          <a:xfrm>
            <a:off x="6193023" y="3518353"/>
            <a:ext cx="1047624" cy="369332"/>
          </a:xfrm>
          <a:prstGeom prst="rect">
            <a:avLst/>
          </a:prstGeom>
          <a:noFill/>
        </p:spPr>
        <p:txBody>
          <a:bodyPr vert="horz" wrap="square" lIns="0" tIns="0" rIns="0" bIns="0" rtlCol="0" anchor="ctr" anchorCtr="0">
            <a:spAutoFit/>
          </a:bodyPr>
          <a:lstStyle/>
          <a:p>
            <a:r>
              <a:rPr lang="en-US" sz="1200" b="1" spc="-8">
                <a:latin typeface="Calibri" panose="020F0502020204030204" pitchFamily="34" charset="0"/>
              </a:rPr>
              <a:t>School/district submits plan</a:t>
            </a:r>
          </a:p>
        </p:txBody>
      </p:sp>
      <p:sp>
        <p:nvSpPr>
          <p:cNvPr id="97" name="OTLSHAPE_T_9aa183d65df24b0c8fecd0a002471583_Shape"/>
          <p:cNvSpPr/>
          <p:nvPr>
            <p:custDataLst>
              <p:tags r:id="rId46"/>
            </p:custDataLst>
          </p:nvPr>
        </p:nvSpPr>
        <p:spPr>
          <a:xfrm>
            <a:off x="6716836" y="4693670"/>
            <a:ext cx="1117842" cy="321600"/>
          </a:xfrm>
          <a:prstGeom prst="roundRect">
            <a:avLst>
              <a:gd name="adj" fmla="val 100000"/>
            </a:avLst>
          </a:prstGeom>
          <a:solidFill>
            <a:srgbClr val="0070C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Review Period*</a:t>
            </a:r>
          </a:p>
        </p:txBody>
      </p:sp>
      <p:grpSp>
        <p:nvGrpSpPr>
          <p:cNvPr id="102" name="Group 101"/>
          <p:cNvGrpSpPr/>
          <p:nvPr/>
        </p:nvGrpSpPr>
        <p:grpSpPr>
          <a:xfrm>
            <a:off x="8058433" y="3964022"/>
            <a:ext cx="182508" cy="1066891"/>
            <a:chOff x="2486845" y="1436656"/>
            <a:chExt cx="182508" cy="1066891"/>
          </a:xfrm>
        </p:grpSpPr>
        <p:cxnSp>
          <p:nvCxnSpPr>
            <p:cNvPr id="103" name="OTLSHAPE_M_a58f29487c0343c08abcf41913e40cae_Connector1"/>
            <p:cNvCxnSpPr/>
            <p:nvPr>
              <p:custDataLst>
                <p:tags r:id="rId61"/>
              </p:custDataLst>
            </p:nvPr>
          </p:nvCxnSpPr>
          <p:spPr>
            <a:xfrm>
              <a:off x="2486845" y="1436656"/>
              <a:ext cx="0" cy="1066891"/>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4" name="OTLSHAPE_M_52743de8bb6d4044896f473898fe9da7_Shape"/>
            <p:cNvSpPr/>
            <p:nvPr>
              <p:custDataLst>
                <p:tags r:id="rId62"/>
              </p:custDataLst>
            </p:nvPr>
          </p:nvSpPr>
          <p:spPr>
            <a:xfrm rot="16200000">
              <a:off x="2504253" y="1436656"/>
              <a:ext cx="165100" cy="165100"/>
            </a:xfrm>
            <a:prstGeom prst="flowChartMerge">
              <a:avLst/>
            </a:prstGeom>
            <a:solidFill>
              <a:srgbClr val="087FC3"/>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 name="OTLSHAPE_T_9aa183d65df24b0c8fecd0a002471583_Title"/>
          <p:cNvSpPr txBox="1"/>
          <p:nvPr>
            <p:custDataLst>
              <p:tags r:id="rId47"/>
            </p:custDataLst>
          </p:nvPr>
        </p:nvSpPr>
        <p:spPr>
          <a:xfrm>
            <a:off x="7852138" y="3557541"/>
            <a:ext cx="1047624" cy="369332"/>
          </a:xfrm>
          <a:prstGeom prst="rect">
            <a:avLst/>
          </a:prstGeom>
          <a:noFill/>
        </p:spPr>
        <p:txBody>
          <a:bodyPr vert="horz" wrap="square" lIns="0" tIns="0" rIns="0" bIns="0" rtlCol="0" anchor="ctr" anchorCtr="0">
            <a:spAutoFit/>
          </a:bodyPr>
          <a:lstStyle/>
          <a:p>
            <a:r>
              <a:rPr lang="en-US" sz="1200" b="1" spc="-8">
                <a:latin typeface="Calibri" panose="020F0502020204030204" pitchFamily="34" charset="0"/>
              </a:rPr>
              <a:t>District/state approves plan</a:t>
            </a:r>
          </a:p>
        </p:txBody>
      </p:sp>
      <p:sp>
        <p:nvSpPr>
          <p:cNvPr id="106" name="OTLSHAPE_T_9aa183d65df24b0c8fecd0a002471583_Shape"/>
          <p:cNvSpPr/>
          <p:nvPr>
            <p:custDataLst>
              <p:tags r:id="rId48"/>
            </p:custDataLst>
          </p:nvPr>
        </p:nvSpPr>
        <p:spPr>
          <a:xfrm>
            <a:off x="8297308" y="4693670"/>
            <a:ext cx="2100345" cy="321600"/>
          </a:xfrm>
          <a:prstGeom prst="roundRect">
            <a:avLst>
              <a:gd name="adj" fmla="val 100000"/>
            </a:avLst>
          </a:prstGeom>
          <a:solidFill>
            <a:srgbClr val="00B05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Decisions for Next School Year</a:t>
            </a:r>
          </a:p>
        </p:txBody>
      </p:sp>
      <p:sp>
        <p:nvSpPr>
          <p:cNvPr id="107" name="Curved Left Arrow 106"/>
          <p:cNvSpPr/>
          <p:nvPr/>
        </p:nvSpPr>
        <p:spPr>
          <a:xfrm>
            <a:off x="9483566" y="3262025"/>
            <a:ext cx="298450" cy="1328003"/>
          </a:xfrm>
          <a:prstGeom prst="curved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8" name="OTLSHAPE_T_9aa183d65df24b0c8fecd0a002471583_Title"/>
          <p:cNvSpPr txBox="1"/>
          <p:nvPr>
            <p:custDataLst>
              <p:tags r:id="rId49"/>
            </p:custDataLst>
          </p:nvPr>
        </p:nvSpPr>
        <p:spPr>
          <a:xfrm>
            <a:off x="8297310" y="1323697"/>
            <a:ext cx="2332048" cy="2400657"/>
          </a:xfrm>
          <a:prstGeom prst="rect">
            <a:avLst/>
          </a:prstGeom>
          <a:noFill/>
        </p:spPr>
        <p:txBody>
          <a:bodyPr vert="horz" wrap="square" lIns="0" tIns="0" rIns="0" bIns="0" rtlCol="0" anchor="ctr" anchorCtr="0">
            <a:spAutoFit/>
          </a:bodyPr>
          <a:lstStyle/>
          <a:p>
            <a:pPr algn="ctr"/>
            <a:r>
              <a:rPr lang="en-US" sz="1200" b="1" i="1" spc="-8" dirty="0">
                <a:latin typeface="Calibri" panose="020F0502020204030204" pitchFamily="34" charset="0"/>
              </a:rPr>
              <a:t>What decisions will schools &amp; districts have to make to implement their improvement plan at the start of the next school year?</a:t>
            </a:r>
          </a:p>
          <a:p>
            <a:pPr algn="ctr"/>
            <a:r>
              <a:rPr lang="en-US" sz="1200" i="1" spc="-8" dirty="0">
                <a:latin typeface="Calibri" panose="020F0502020204030204" pitchFamily="34" charset="0"/>
              </a:rPr>
              <a:t>Hiring teachers/instructional support</a:t>
            </a:r>
          </a:p>
          <a:p>
            <a:pPr algn="ctr"/>
            <a:r>
              <a:rPr lang="en-US" sz="1200" i="1" spc="-8" dirty="0">
                <a:latin typeface="Calibri" panose="020F0502020204030204" pitchFamily="34" charset="0"/>
              </a:rPr>
              <a:t>Assigning teachers to classes</a:t>
            </a:r>
          </a:p>
          <a:p>
            <a:pPr algn="ctr"/>
            <a:r>
              <a:rPr lang="en-US" sz="1200" i="1" spc="-8" dirty="0">
                <a:latin typeface="Calibri" panose="020F0502020204030204" pitchFamily="34" charset="0"/>
              </a:rPr>
              <a:t>Assigning students to classes</a:t>
            </a:r>
          </a:p>
          <a:p>
            <a:pPr algn="ctr"/>
            <a:r>
              <a:rPr lang="en-US" sz="1200" i="1" spc="-8" dirty="0">
                <a:latin typeface="Calibri" panose="020F0502020204030204" pitchFamily="34" charset="0"/>
              </a:rPr>
              <a:t>Structuring the school day</a:t>
            </a:r>
          </a:p>
          <a:p>
            <a:pPr algn="ctr"/>
            <a:r>
              <a:rPr lang="en-US" sz="1200" i="1" spc="-8" dirty="0">
                <a:latin typeface="Calibri" panose="020F0502020204030204" pitchFamily="34" charset="0"/>
              </a:rPr>
              <a:t>Purchasing resources</a:t>
            </a:r>
          </a:p>
          <a:p>
            <a:pPr algn="ctr"/>
            <a:r>
              <a:rPr lang="en-US" sz="1200" i="1" spc="-8" dirty="0">
                <a:latin typeface="Calibri" panose="020F0502020204030204" pitchFamily="34" charset="0"/>
              </a:rPr>
              <a:t>Offering school choice</a:t>
            </a:r>
          </a:p>
          <a:p>
            <a:pPr algn="ctr"/>
            <a:endParaRPr lang="en-US" sz="1200" i="1" spc="-8" dirty="0">
              <a:latin typeface="Calibri" panose="020F0502020204030204" pitchFamily="34" charset="0"/>
            </a:endParaRPr>
          </a:p>
          <a:p>
            <a:pPr algn="ctr"/>
            <a:endParaRPr lang="en-US" sz="1200" i="1" spc="-8" dirty="0">
              <a:latin typeface="Calibri" panose="020F0502020204030204" pitchFamily="34" charset="0"/>
            </a:endParaRPr>
          </a:p>
          <a:p>
            <a:pPr algn="ctr"/>
            <a:endParaRPr lang="en-US" sz="1200" i="1" spc="-8" dirty="0">
              <a:latin typeface="Calibri" panose="020F0502020204030204" pitchFamily="34" charset="0"/>
            </a:endParaRPr>
          </a:p>
        </p:txBody>
      </p:sp>
      <p:grpSp>
        <p:nvGrpSpPr>
          <p:cNvPr id="8" name="Group 7"/>
          <p:cNvGrpSpPr/>
          <p:nvPr/>
        </p:nvGrpSpPr>
        <p:grpSpPr>
          <a:xfrm>
            <a:off x="2784297" y="3111399"/>
            <a:ext cx="185202" cy="1951332"/>
            <a:chOff x="1192445" y="3339999"/>
            <a:chExt cx="185202" cy="1951332"/>
          </a:xfrm>
        </p:grpSpPr>
        <p:cxnSp>
          <p:nvCxnSpPr>
            <p:cNvPr id="110" name="OTLSHAPE_M_a58f29487c0343c08abcf41913e40cae_Connector1"/>
            <p:cNvCxnSpPr/>
            <p:nvPr>
              <p:custDataLst>
                <p:tags r:id="rId59"/>
              </p:custDataLst>
            </p:nvPr>
          </p:nvCxnSpPr>
          <p:spPr>
            <a:xfrm flipH="1">
              <a:off x="1192445" y="3339999"/>
              <a:ext cx="2694" cy="1951332"/>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1" name="OTLSHAPE_M_52743de8bb6d4044896f473898fe9da7_Shape"/>
            <p:cNvSpPr/>
            <p:nvPr>
              <p:custDataLst>
                <p:tags r:id="rId60"/>
              </p:custDataLst>
            </p:nvPr>
          </p:nvSpPr>
          <p:spPr>
            <a:xfrm rot="16200000">
              <a:off x="1212547" y="3339999"/>
              <a:ext cx="165100" cy="165100"/>
            </a:xfrm>
            <a:prstGeom prst="flowChartMerge">
              <a:avLst/>
            </a:prstGeom>
            <a:solidFill>
              <a:srgbClr val="087FC3"/>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2" name="OTLSHAPE_T_9aa183d65df24b0c8fecd0a002471583_Title"/>
          <p:cNvSpPr txBox="1"/>
          <p:nvPr>
            <p:custDataLst>
              <p:tags r:id="rId50"/>
            </p:custDataLst>
          </p:nvPr>
        </p:nvSpPr>
        <p:spPr>
          <a:xfrm>
            <a:off x="2771892" y="2347972"/>
            <a:ext cx="1369502" cy="553998"/>
          </a:xfrm>
          <a:prstGeom prst="rect">
            <a:avLst/>
          </a:prstGeom>
          <a:noFill/>
        </p:spPr>
        <p:txBody>
          <a:bodyPr vert="horz" wrap="square" lIns="0" tIns="0" rIns="0" bIns="0" rtlCol="0" anchor="ctr" anchorCtr="0">
            <a:spAutoFit/>
          </a:bodyPr>
          <a:lstStyle/>
          <a:p>
            <a:r>
              <a:rPr lang="en-US" sz="1200" b="1" spc="-8" dirty="0">
                <a:latin typeface="Calibri" panose="020F0502020204030204" pitchFamily="34" charset="0"/>
              </a:rPr>
              <a:t>Bring together school/ community stakeholders</a:t>
            </a:r>
          </a:p>
        </p:txBody>
      </p:sp>
      <p:grpSp>
        <p:nvGrpSpPr>
          <p:cNvPr id="113" name="Group 112"/>
          <p:cNvGrpSpPr/>
          <p:nvPr/>
        </p:nvGrpSpPr>
        <p:grpSpPr>
          <a:xfrm>
            <a:off x="6160567" y="3111399"/>
            <a:ext cx="185202" cy="1951332"/>
            <a:chOff x="1192445" y="3339999"/>
            <a:chExt cx="185202" cy="1951332"/>
          </a:xfrm>
        </p:grpSpPr>
        <p:cxnSp>
          <p:nvCxnSpPr>
            <p:cNvPr id="114" name="OTLSHAPE_M_a58f29487c0343c08abcf41913e40cae_Connector1"/>
            <p:cNvCxnSpPr/>
            <p:nvPr>
              <p:custDataLst>
                <p:tags r:id="rId57"/>
              </p:custDataLst>
            </p:nvPr>
          </p:nvCxnSpPr>
          <p:spPr>
            <a:xfrm flipH="1">
              <a:off x="1192445" y="3339999"/>
              <a:ext cx="2694" cy="1951332"/>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5" name="OTLSHAPE_M_52743de8bb6d4044896f473898fe9da7_Shape"/>
            <p:cNvSpPr/>
            <p:nvPr>
              <p:custDataLst>
                <p:tags r:id="rId58"/>
              </p:custDataLst>
            </p:nvPr>
          </p:nvSpPr>
          <p:spPr>
            <a:xfrm rot="16200000">
              <a:off x="1212547" y="3339999"/>
              <a:ext cx="165100" cy="165100"/>
            </a:xfrm>
            <a:prstGeom prst="flowChartMerge">
              <a:avLst/>
            </a:prstGeom>
            <a:solidFill>
              <a:srgbClr val="087FC3"/>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6" name="OTLSHAPE_T_9aa183d65df24b0c8fecd0a002471583_Title"/>
          <p:cNvSpPr txBox="1"/>
          <p:nvPr>
            <p:custDataLst>
              <p:tags r:id="rId51"/>
            </p:custDataLst>
          </p:nvPr>
        </p:nvSpPr>
        <p:spPr>
          <a:xfrm>
            <a:off x="6134605" y="2616357"/>
            <a:ext cx="1420570" cy="369332"/>
          </a:xfrm>
          <a:prstGeom prst="rect">
            <a:avLst/>
          </a:prstGeom>
          <a:noFill/>
        </p:spPr>
        <p:txBody>
          <a:bodyPr vert="horz" wrap="square" lIns="0" tIns="0" rIns="0" bIns="0" rtlCol="0" anchor="ctr" anchorCtr="0">
            <a:spAutoFit/>
          </a:bodyPr>
          <a:lstStyle/>
          <a:p>
            <a:r>
              <a:rPr lang="en-US" sz="1200" b="1" spc="-8">
                <a:latin typeface="Calibri" panose="020F0502020204030204" pitchFamily="34" charset="0"/>
              </a:rPr>
              <a:t>Share plan with broader community</a:t>
            </a:r>
          </a:p>
        </p:txBody>
      </p:sp>
      <p:sp>
        <p:nvSpPr>
          <p:cNvPr id="117" name="OTLSHAPE_T_9aa183d65df24b0c8fecd0a002471583_Title"/>
          <p:cNvSpPr txBox="1"/>
          <p:nvPr>
            <p:custDataLst>
              <p:tags r:id="rId52"/>
            </p:custDataLst>
          </p:nvPr>
        </p:nvSpPr>
        <p:spPr>
          <a:xfrm>
            <a:off x="1628269" y="5844017"/>
            <a:ext cx="5926906" cy="369332"/>
          </a:xfrm>
          <a:prstGeom prst="rect">
            <a:avLst/>
          </a:prstGeom>
          <a:noFill/>
        </p:spPr>
        <p:txBody>
          <a:bodyPr vert="horz" wrap="square" lIns="0" tIns="0" rIns="0" bIns="0" rtlCol="0" anchor="ctr" anchorCtr="0">
            <a:spAutoFit/>
          </a:bodyPr>
          <a:lstStyle/>
          <a:p>
            <a:r>
              <a:rPr lang="en-US" sz="1200" i="1" spc="-8">
                <a:latin typeface="Calibri" panose="020F0502020204030204" pitchFamily="34" charset="0"/>
              </a:rPr>
              <a:t>Note: For schools with different academic calendars, this timeline will shift accordingly</a:t>
            </a:r>
            <a:r>
              <a:rPr lang="en-US" sz="1200" b="1" spc="-8">
                <a:latin typeface="Calibri" panose="020F0502020204030204" pitchFamily="34" charset="0"/>
              </a:rPr>
              <a:t>.</a:t>
            </a:r>
          </a:p>
          <a:p>
            <a:r>
              <a:rPr lang="en-US" sz="1200" b="1" spc="-8">
                <a:latin typeface="Calibri" panose="020F0502020204030204" pitchFamily="34" charset="0"/>
              </a:rPr>
              <a:t>* </a:t>
            </a:r>
            <a:r>
              <a:rPr lang="en-US" sz="1200" spc="-8">
                <a:latin typeface="Calibri" panose="020F0502020204030204" pitchFamily="34" charset="0"/>
              </a:rPr>
              <a:t>Districts may require a shorter review period than states.</a:t>
            </a:r>
            <a:endParaRPr lang="en-US" sz="1200" b="1" spc="-8">
              <a:latin typeface="Calibri" panose="020F0502020204030204" pitchFamily="34" charset="0"/>
            </a:endParaRPr>
          </a:p>
        </p:txBody>
      </p:sp>
      <p:sp>
        <p:nvSpPr>
          <p:cNvPr id="118" name="OTLSHAPE_T_9aa183d65df24b0c8fecd0a002471583_Title"/>
          <p:cNvSpPr txBox="1"/>
          <p:nvPr>
            <p:custDataLst>
              <p:tags r:id="rId53"/>
            </p:custDataLst>
          </p:nvPr>
        </p:nvSpPr>
        <p:spPr>
          <a:xfrm>
            <a:off x="3845315" y="4477708"/>
            <a:ext cx="2700438" cy="184666"/>
          </a:xfrm>
          <a:prstGeom prst="rect">
            <a:avLst/>
          </a:prstGeom>
          <a:noFill/>
        </p:spPr>
        <p:txBody>
          <a:bodyPr vert="horz" wrap="square" lIns="0" tIns="0" rIns="0" bIns="0" rtlCol="0" anchor="ctr" anchorCtr="0">
            <a:spAutoFit/>
          </a:bodyPr>
          <a:lstStyle/>
          <a:p>
            <a:pPr algn="ctr"/>
            <a:r>
              <a:rPr lang="en-US" sz="1200" b="1" spc="-8">
                <a:latin typeface="Calibri" panose="020F0502020204030204" pitchFamily="34" charset="0"/>
              </a:rPr>
              <a:t>District support</a:t>
            </a:r>
          </a:p>
        </p:txBody>
      </p:sp>
      <p:grpSp>
        <p:nvGrpSpPr>
          <p:cNvPr id="98" name="Group 97"/>
          <p:cNvGrpSpPr/>
          <p:nvPr/>
        </p:nvGrpSpPr>
        <p:grpSpPr>
          <a:xfrm>
            <a:off x="4122519" y="3078338"/>
            <a:ext cx="185202" cy="1951332"/>
            <a:chOff x="1192445" y="3339999"/>
            <a:chExt cx="185202" cy="1951332"/>
          </a:xfrm>
        </p:grpSpPr>
        <p:cxnSp>
          <p:nvCxnSpPr>
            <p:cNvPr id="99" name="OTLSHAPE_M_a58f29487c0343c08abcf41913e40cae_Connector1"/>
            <p:cNvCxnSpPr/>
            <p:nvPr>
              <p:custDataLst>
                <p:tags r:id="rId55"/>
              </p:custDataLst>
            </p:nvPr>
          </p:nvCxnSpPr>
          <p:spPr>
            <a:xfrm flipH="1">
              <a:off x="1192445" y="3339999"/>
              <a:ext cx="2694" cy="1951332"/>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0" name="OTLSHAPE_M_52743de8bb6d4044896f473898fe9da7_Shape"/>
            <p:cNvSpPr/>
            <p:nvPr>
              <p:custDataLst>
                <p:tags r:id="rId56"/>
              </p:custDataLst>
            </p:nvPr>
          </p:nvSpPr>
          <p:spPr>
            <a:xfrm rot="16200000">
              <a:off x="1212547" y="3339999"/>
              <a:ext cx="165100" cy="165100"/>
            </a:xfrm>
            <a:prstGeom prst="flowChartMerge">
              <a:avLst/>
            </a:prstGeom>
            <a:solidFill>
              <a:srgbClr val="087FC3"/>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1" name="OTLSHAPE_T_9aa183d65df24b0c8fecd0a002471583_Title"/>
          <p:cNvSpPr txBox="1"/>
          <p:nvPr>
            <p:custDataLst>
              <p:tags r:id="rId54"/>
            </p:custDataLst>
          </p:nvPr>
        </p:nvSpPr>
        <p:spPr>
          <a:xfrm>
            <a:off x="4122519" y="2490963"/>
            <a:ext cx="1420570" cy="553998"/>
          </a:xfrm>
          <a:prstGeom prst="rect">
            <a:avLst/>
          </a:prstGeom>
          <a:noFill/>
        </p:spPr>
        <p:txBody>
          <a:bodyPr vert="horz" wrap="square" lIns="0" tIns="0" rIns="0" bIns="0" rtlCol="0" anchor="ctr" anchorCtr="0">
            <a:spAutoFit/>
          </a:bodyPr>
          <a:lstStyle/>
          <a:p>
            <a:r>
              <a:rPr lang="en-US" sz="1200" b="1" spc="-8">
                <a:latin typeface="Calibri" panose="020F0502020204030204" pitchFamily="34" charset="0"/>
              </a:rPr>
              <a:t>Share needs assessment with broader community</a:t>
            </a:r>
          </a:p>
        </p:txBody>
      </p:sp>
    </p:spTree>
    <p:custDataLst>
      <p:tags r:id="rId1"/>
    </p:custDataLst>
    <p:extLst>
      <p:ext uri="{BB962C8B-B14F-4D97-AF65-F5344CB8AC3E}">
        <p14:creationId xmlns:p14="http://schemas.microsoft.com/office/powerpoint/2010/main" val="4133139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33045" y="2690813"/>
            <a:ext cx="10937631" cy="158708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lt1"/>
                </a:solidFill>
                <a:latin typeface="+mj-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dirty="0"/>
              <a:t>2. Ensure that </a:t>
            </a:r>
            <a:r>
              <a:rPr lang="en-US" dirty="0" smtClean="0"/>
              <a:t>parents and the community are involved at every step of the way.  </a:t>
            </a:r>
            <a:endParaRPr lang="en-US" dirty="0"/>
          </a:p>
        </p:txBody>
      </p:sp>
      <p:sp>
        <p:nvSpPr>
          <p:cNvPr id="2" name="TextBox 1"/>
          <p:cNvSpPr txBox="1"/>
          <p:nvPr/>
        </p:nvSpPr>
        <p:spPr>
          <a:xfrm>
            <a:off x="10048876" y="6229351"/>
            <a:ext cx="390525" cy="276999"/>
          </a:xfrm>
          <a:prstGeom prst="rect">
            <a:avLst/>
          </a:prstGeom>
          <a:noFill/>
        </p:spPr>
        <p:txBody>
          <a:bodyPr wrap="square" rtlCol="0">
            <a:spAutoFit/>
          </a:bodyPr>
          <a:lstStyle/>
          <a:p>
            <a:r>
              <a:rPr lang="en-US" sz="1200" dirty="0"/>
              <a:t>34</a:t>
            </a:r>
          </a:p>
        </p:txBody>
      </p:sp>
    </p:spTree>
    <p:extLst>
      <p:ext uri="{BB962C8B-B14F-4D97-AF65-F5344CB8AC3E}">
        <p14:creationId xmlns:p14="http://schemas.microsoft.com/office/powerpoint/2010/main" val="6279357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7876" y="2430193"/>
            <a:ext cx="11025554" cy="1938992"/>
          </a:xfrm>
          <a:prstGeom prst="rect">
            <a:avLst/>
          </a:prstGeom>
          <a:noFill/>
        </p:spPr>
        <p:txBody>
          <a:bodyPr wrap="square" rtlCol="0">
            <a:spAutoFit/>
          </a:bodyPr>
          <a:lstStyle/>
          <a:p>
            <a:pPr algn="ctr"/>
            <a:r>
              <a:rPr lang="en-US" sz="4000" dirty="0"/>
              <a:t>In most school improvement planning processes, parents and community organizations are either left out or engaged only on a token basis. </a:t>
            </a:r>
          </a:p>
        </p:txBody>
      </p:sp>
    </p:spTree>
    <p:extLst>
      <p:ext uri="{BB962C8B-B14F-4D97-AF65-F5344CB8AC3E}">
        <p14:creationId xmlns:p14="http://schemas.microsoft.com/office/powerpoint/2010/main" val="34539137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7876" y="2430193"/>
            <a:ext cx="11025554" cy="1938992"/>
          </a:xfrm>
          <a:prstGeom prst="rect">
            <a:avLst/>
          </a:prstGeom>
          <a:noFill/>
        </p:spPr>
        <p:txBody>
          <a:bodyPr wrap="square" rtlCol="0">
            <a:spAutoFit/>
          </a:bodyPr>
          <a:lstStyle/>
          <a:p>
            <a:pPr algn="ctr"/>
            <a:r>
              <a:rPr lang="en-US" sz="4000" dirty="0"/>
              <a:t>That’s unfortunate, because it misses a hugely important source of insight, and leaves out potentially powerful partners.</a:t>
            </a:r>
          </a:p>
        </p:txBody>
      </p:sp>
    </p:spTree>
    <p:extLst>
      <p:ext uri="{BB962C8B-B14F-4D97-AF65-F5344CB8AC3E}">
        <p14:creationId xmlns:p14="http://schemas.microsoft.com/office/powerpoint/2010/main" val="28069904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268" y="2566718"/>
            <a:ext cx="10515600" cy="1325563"/>
          </a:xfrm>
        </p:spPr>
        <p:txBody>
          <a:bodyPr>
            <a:normAutofit fontScale="90000"/>
          </a:bodyPr>
          <a:lstStyle/>
          <a:p>
            <a:r>
              <a:rPr lang="en-US" dirty="0" smtClean="0"/>
              <a:t>Certainly, parents don’t need (or want) to be involved in every detail—for example, which instructional materials or professional development programs might be most effective in raising the caliber of instruction.  </a:t>
            </a:r>
            <a:br>
              <a:rPr lang="en-US" dirty="0" smtClean="0"/>
            </a:br>
            <a:r>
              <a:rPr lang="en-US" b="1" dirty="0"/>
              <a:t/>
            </a:r>
            <a:br>
              <a:rPr lang="en-US" b="1" dirty="0"/>
            </a:br>
            <a:r>
              <a:rPr lang="en-US" b="1" dirty="0" smtClean="0"/>
              <a:t>But their partnership in developing the overall plan is critical.  </a:t>
            </a:r>
            <a:endParaRPr lang="en-US" b="1" dirty="0"/>
          </a:p>
        </p:txBody>
      </p:sp>
    </p:spTree>
    <p:extLst>
      <p:ext uri="{BB962C8B-B14F-4D97-AF65-F5344CB8AC3E}">
        <p14:creationId xmlns:p14="http://schemas.microsoft.com/office/powerpoint/2010/main" val="39229875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94" y="2025112"/>
            <a:ext cx="10515600" cy="1325563"/>
          </a:xfrm>
        </p:spPr>
        <p:txBody>
          <a:bodyPr>
            <a:normAutofit fontScale="90000"/>
          </a:bodyPr>
          <a:lstStyle/>
          <a:p>
            <a:r>
              <a:rPr lang="en-US" dirty="0" smtClean="0"/>
              <a:t>ESSA requires that school improvement plans be developed “in consultation/partnership” </a:t>
            </a:r>
            <a:r>
              <a:rPr lang="en-US" dirty="0"/>
              <a:t>with </a:t>
            </a:r>
            <a:r>
              <a:rPr lang="en-US" dirty="0" smtClean="0"/>
              <a:t>“stakeholders” </a:t>
            </a:r>
            <a:r>
              <a:rPr lang="en-US" dirty="0"/>
              <a:t>(including principals and other school leaders, teachers, and </a:t>
            </a:r>
            <a:r>
              <a:rPr lang="en-US" dirty="0" smtClean="0"/>
              <a:t>parents).</a:t>
            </a:r>
            <a:endParaRPr lang="en-US" dirty="0"/>
          </a:p>
        </p:txBody>
      </p:sp>
    </p:spTree>
    <p:extLst>
      <p:ext uri="{BB962C8B-B14F-4D97-AF65-F5344CB8AC3E}">
        <p14:creationId xmlns:p14="http://schemas.microsoft.com/office/powerpoint/2010/main" val="6356971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90208"/>
            <a:ext cx="10515600" cy="1649167"/>
          </a:xfrm>
          <a:solidFill>
            <a:schemeClr val="accent6">
              <a:lumMod val="40000"/>
              <a:lumOff val="60000"/>
            </a:schemeClr>
          </a:solidFill>
        </p:spPr>
        <p:txBody>
          <a:bodyPr>
            <a:normAutofit fontScale="90000"/>
          </a:bodyPr>
          <a:lstStyle/>
          <a:p>
            <a:r>
              <a:rPr lang="en-US" dirty="0" smtClean="0"/>
              <a:t>Recommendation #2:  States should ensure that  parent/community participation in improvement planning is substantial and meaningful.</a:t>
            </a:r>
            <a:endParaRPr lang="en-US" dirty="0"/>
          </a:p>
        </p:txBody>
      </p:sp>
      <p:sp>
        <p:nvSpPr>
          <p:cNvPr id="3" name="Content Placeholder 2"/>
          <p:cNvSpPr>
            <a:spLocks noGrp="1"/>
          </p:cNvSpPr>
          <p:nvPr>
            <p:ph idx="1"/>
          </p:nvPr>
        </p:nvSpPr>
        <p:spPr>
          <a:xfrm>
            <a:off x="838200" y="2239375"/>
            <a:ext cx="10515600" cy="4351338"/>
          </a:xfrm>
        </p:spPr>
        <p:txBody>
          <a:bodyPr>
            <a:normAutofit lnSpcReduction="10000"/>
          </a:bodyPr>
          <a:lstStyle/>
          <a:p>
            <a:r>
              <a:rPr lang="en-US" dirty="0" smtClean="0"/>
              <a:t>Require that all school improvement plans document the involvement of parents and community organizations in the school improvement planning process—up front, during the process, and at the conclusion.</a:t>
            </a:r>
          </a:p>
          <a:p>
            <a:r>
              <a:rPr lang="en-US" dirty="0" smtClean="0"/>
              <a:t>In the case of plans from targeted support and improvement schools, require that parents of students from the affected group (for which school is identified for consistent underperformance) be included.</a:t>
            </a:r>
          </a:p>
          <a:p>
            <a:r>
              <a:rPr lang="en-US" dirty="0" smtClean="0"/>
              <a:t>Provide a rubric showing what good, acceptable, and unacceptable forms of involvement look like.  (Maybe Coalition organizations could help?) State should reject any plans with unacceptable community involvement.  </a:t>
            </a:r>
            <a:endParaRPr lang="en-US" dirty="0"/>
          </a:p>
        </p:txBody>
      </p:sp>
    </p:spTree>
    <p:extLst>
      <p:ext uri="{BB962C8B-B14F-4D97-AF65-F5344CB8AC3E}">
        <p14:creationId xmlns:p14="http://schemas.microsoft.com/office/powerpoint/2010/main" val="1244060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62708" y="2690813"/>
            <a:ext cx="11043138" cy="158708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lt1"/>
                </a:solidFill>
                <a:latin typeface="+mj-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dirty="0"/>
              <a:t>3</a:t>
            </a:r>
            <a:r>
              <a:rPr lang="en-US" dirty="0" smtClean="0"/>
              <a:t>. </a:t>
            </a:r>
            <a:r>
              <a:rPr lang="en-US" dirty="0"/>
              <a:t>Ensure that the improvement process begins with a meaningful needs assessment</a:t>
            </a:r>
          </a:p>
        </p:txBody>
      </p:sp>
    </p:spTree>
    <p:extLst>
      <p:ext uri="{BB962C8B-B14F-4D97-AF65-F5344CB8AC3E}">
        <p14:creationId xmlns:p14="http://schemas.microsoft.com/office/powerpoint/2010/main" val="39409726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5462" y="2611120"/>
            <a:ext cx="10955215" cy="1513020"/>
          </a:xfrm>
        </p:spPr>
        <p:txBody>
          <a:bodyPr vert="horz" lIns="91440" tIns="45720" rIns="91440" bIns="45720" rtlCol="0" anchor="t">
            <a:noAutofit/>
          </a:bodyPr>
          <a:lstStyle/>
          <a:p>
            <a:pPr marL="0" indent="0" algn="ctr">
              <a:buNone/>
            </a:pPr>
            <a:r>
              <a:rPr lang="en-US" sz="4400" dirty="0"/>
              <a:t>What do we mean by needs assessment and why does it matter?</a:t>
            </a:r>
          </a:p>
        </p:txBody>
      </p:sp>
    </p:spTree>
    <p:extLst>
      <p:ext uri="{BB962C8B-B14F-4D97-AF65-F5344CB8AC3E}">
        <p14:creationId xmlns:p14="http://schemas.microsoft.com/office/powerpoint/2010/main" val="36133339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609600" y="1228189"/>
            <a:ext cx="10978662" cy="396208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000" dirty="0" smtClean="0">
                <a:latin typeface="+mj-lt"/>
              </a:rPr>
              <a:t>A needs assessment is a systematic process for understanding the </a:t>
            </a:r>
            <a:r>
              <a:rPr lang="en-US" sz="4000" u="sng" dirty="0" smtClean="0">
                <a:latin typeface="+mj-lt"/>
              </a:rPr>
              <a:t>school and district-based</a:t>
            </a:r>
            <a:r>
              <a:rPr lang="en-US" sz="4000" dirty="0" smtClean="0">
                <a:latin typeface="+mj-lt"/>
              </a:rPr>
              <a:t> causes of underperformance.</a:t>
            </a:r>
          </a:p>
          <a:p>
            <a:pPr marL="0" indent="0" algn="ctr">
              <a:buFont typeface="Arial" panose="020B0604020202020204" pitchFamily="34" charset="0"/>
              <a:buNone/>
            </a:pPr>
            <a:endParaRPr lang="en-US" sz="4000" dirty="0" smtClean="0">
              <a:latin typeface="+mj-lt"/>
            </a:endParaRPr>
          </a:p>
          <a:p>
            <a:pPr marL="0" indent="0" algn="ctr">
              <a:buFont typeface="Arial" panose="020B0604020202020204" pitchFamily="34" charset="0"/>
              <a:buNone/>
            </a:pPr>
            <a:r>
              <a:rPr lang="en-US" sz="4000" dirty="0" smtClean="0">
                <a:latin typeface="+mj-lt"/>
              </a:rPr>
              <a:t>It is more than just pieces of information – it’s a process/set of questions used to look at that information. </a:t>
            </a:r>
            <a:endParaRPr lang="en-US" sz="4000" dirty="0">
              <a:latin typeface="+mj-lt"/>
            </a:endParaRPr>
          </a:p>
        </p:txBody>
      </p:sp>
    </p:spTree>
    <p:extLst>
      <p:ext uri="{BB962C8B-B14F-4D97-AF65-F5344CB8AC3E}">
        <p14:creationId xmlns:p14="http://schemas.microsoft.com/office/powerpoint/2010/main" val="3465280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ular Callout 5"/>
          <p:cNvSpPr/>
          <p:nvPr/>
        </p:nvSpPr>
        <p:spPr>
          <a:xfrm>
            <a:off x="267671" y="1938413"/>
            <a:ext cx="4227537" cy="1180070"/>
          </a:xfrm>
          <a:prstGeom prst="wedgeRoundRectCallout">
            <a:avLst>
              <a:gd name="adj1" fmla="val -49057"/>
              <a:gd name="adj2" fmla="val 66688"/>
              <a:gd name="adj3" fmla="val 16667"/>
            </a:avLst>
          </a:prstGeom>
        </p:spPr>
        <p:style>
          <a:lnRef idx="0">
            <a:schemeClr val="accent5"/>
          </a:lnRef>
          <a:fillRef idx="3">
            <a:schemeClr val="accent5"/>
          </a:fillRef>
          <a:effectRef idx="3">
            <a:schemeClr val="accent5"/>
          </a:effectRef>
          <a:fontRef idx="minor">
            <a:schemeClr val="lt1"/>
          </a:fontRef>
        </p:style>
        <p:txBody>
          <a:bodyPr rtlCol="0" anchor="ctr">
            <a:sp3d/>
          </a:bodyPr>
          <a:lstStyle/>
          <a:p>
            <a:pPr algn="ctr"/>
            <a:r>
              <a:rPr lang="en-US" b="1" dirty="0">
                <a:solidFill>
                  <a:srgbClr val="FFC000"/>
                </a:solidFill>
                <a:effectLst>
                  <a:outerShdw blurRad="50800" dist="38100" algn="l" rotWithShape="0">
                    <a:prstClr val="black">
                      <a:alpha val="40000"/>
                    </a:prstClr>
                  </a:outerShdw>
                </a:effectLst>
              </a:rPr>
              <a:t>What should we measure?</a:t>
            </a:r>
          </a:p>
          <a:p>
            <a:pPr algn="ctr"/>
            <a:r>
              <a:rPr lang="en-US" sz="1400" b="1" dirty="0">
                <a:solidFill>
                  <a:schemeClr val="bg1"/>
                </a:solidFill>
                <a:effectLst>
                  <a:outerShdw blurRad="50800" dist="38100" algn="l" rotWithShape="0">
                    <a:prstClr val="black">
                      <a:alpha val="40000"/>
                    </a:prstClr>
                  </a:outerShdw>
                </a:effectLst>
              </a:rPr>
              <a:t>(Indicators)</a:t>
            </a:r>
          </a:p>
        </p:txBody>
      </p:sp>
      <p:sp>
        <p:nvSpPr>
          <p:cNvPr id="7" name="Rounded Rectangular Callout 6"/>
          <p:cNvSpPr/>
          <p:nvPr/>
        </p:nvSpPr>
        <p:spPr>
          <a:xfrm>
            <a:off x="7586325" y="1859145"/>
            <a:ext cx="4227536" cy="1180070"/>
          </a:xfrm>
          <a:prstGeom prst="wedgeRoundRectCallout">
            <a:avLst>
              <a:gd name="adj1" fmla="val 54836"/>
              <a:gd name="adj2" fmla="val 63024"/>
              <a:gd name="adj3" fmla="val 16667"/>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b="1" dirty="0">
                <a:solidFill>
                  <a:srgbClr val="FFC000"/>
                </a:solidFill>
                <a:effectLst>
                  <a:outerShdw blurRad="50800" dist="38100" algn="l" rotWithShape="0">
                    <a:prstClr val="black">
                      <a:alpha val="40000"/>
                    </a:prstClr>
                  </a:outerShdw>
                </a:effectLst>
              </a:rPr>
              <a:t>What are the expectations for performance on the things we measure?</a:t>
            </a:r>
          </a:p>
          <a:p>
            <a:pPr algn="ctr"/>
            <a:r>
              <a:rPr lang="en-US" sz="1400" b="1" dirty="0">
                <a:solidFill>
                  <a:schemeClr val="bg1"/>
                </a:solidFill>
              </a:rPr>
              <a:t>(Goals/Expectations)</a:t>
            </a:r>
          </a:p>
        </p:txBody>
      </p:sp>
      <p:sp>
        <p:nvSpPr>
          <p:cNvPr id="9" name="Rounded Rectangular Callout 8"/>
          <p:cNvSpPr/>
          <p:nvPr/>
        </p:nvSpPr>
        <p:spPr>
          <a:xfrm>
            <a:off x="4043672" y="4949954"/>
            <a:ext cx="4205965" cy="1180070"/>
          </a:xfrm>
          <a:prstGeom prst="wedgeRoundRectCallout">
            <a:avLst>
              <a:gd name="adj1" fmla="val 59216"/>
              <a:gd name="adj2" fmla="val 67212"/>
              <a:gd name="adj3" fmla="val 16667"/>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b="1" dirty="0">
                <a:solidFill>
                  <a:srgbClr val="FFC000"/>
                </a:solidFill>
                <a:effectLst>
                  <a:outerShdw blurRad="50800" dist="38100" algn="l" rotWithShape="0">
                    <a:prstClr val="black">
                      <a:alpha val="40000"/>
                    </a:prstClr>
                  </a:outerShdw>
                </a:effectLst>
              </a:rPr>
              <a:t>How do we identify schools for support and improvement? </a:t>
            </a:r>
          </a:p>
          <a:p>
            <a:pPr algn="ctr"/>
            <a:r>
              <a:rPr lang="en-US" sz="1400" dirty="0"/>
              <a:t>(Including schools that are consistently underperforming for 1+ groups of students</a:t>
            </a:r>
            <a:r>
              <a:rPr lang="en-US" sz="900" dirty="0"/>
              <a:t>)</a:t>
            </a:r>
          </a:p>
        </p:txBody>
      </p:sp>
      <p:sp>
        <p:nvSpPr>
          <p:cNvPr id="10" name="Oval 9"/>
          <p:cNvSpPr/>
          <p:nvPr/>
        </p:nvSpPr>
        <p:spPr>
          <a:xfrm>
            <a:off x="5187378" y="2910825"/>
            <a:ext cx="1706777" cy="1631093"/>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sp3d/>
          </a:bodyPr>
          <a:lstStyle/>
          <a:p>
            <a:pPr algn="ctr"/>
            <a:r>
              <a:rPr lang="en-US" sz="2400" b="1" dirty="0">
                <a:solidFill>
                  <a:schemeClr val="accent5"/>
                </a:solidFill>
                <a:effectLst>
                  <a:outerShdw blurRad="50800" dist="38100" algn="l" rotWithShape="0">
                    <a:prstClr val="black">
                      <a:alpha val="40000"/>
                    </a:prstClr>
                  </a:outerShdw>
                </a:effectLst>
              </a:rPr>
              <a:t>Ratings</a:t>
            </a:r>
          </a:p>
        </p:txBody>
      </p:sp>
      <p:cxnSp>
        <p:nvCxnSpPr>
          <p:cNvPr id="13" name="Straight Arrow Connector 12"/>
          <p:cNvCxnSpPr/>
          <p:nvPr/>
        </p:nvCxnSpPr>
        <p:spPr>
          <a:xfrm>
            <a:off x="4530157" y="3092610"/>
            <a:ext cx="657221" cy="345989"/>
          </a:xfrm>
          <a:prstGeom prst="straightConnector1">
            <a:avLst/>
          </a:prstGeom>
          <a:ln w="762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6894152" y="3062466"/>
            <a:ext cx="657224" cy="364525"/>
          </a:xfrm>
          <a:prstGeom prst="straightConnector1">
            <a:avLst/>
          </a:prstGeom>
          <a:ln w="762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6025656" y="4595472"/>
            <a:ext cx="3088" cy="354482"/>
          </a:xfrm>
          <a:prstGeom prst="straightConnector1">
            <a:avLst/>
          </a:prstGeom>
          <a:ln w="762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67672" y="521414"/>
            <a:ext cx="11546189" cy="1077218"/>
          </a:xfrm>
          <a:prstGeom prst="rect">
            <a:avLst/>
          </a:prstGeom>
          <a:noFill/>
        </p:spPr>
        <p:txBody>
          <a:bodyPr wrap="square" rtlCol="0">
            <a:spAutoFit/>
          </a:bodyPr>
          <a:lstStyle/>
          <a:p>
            <a:r>
              <a:rPr lang="en-US" sz="3200" b="1" dirty="0"/>
              <a:t>So far in our conversations, we’ve focused primarily on how states could assign ratings to </a:t>
            </a:r>
            <a:r>
              <a:rPr lang="en-US" sz="3200" b="1" dirty="0" smtClean="0"/>
              <a:t>schools … </a:t>
            </a:r>
            <a:endParaRPr lang="en-US" sz="3200" b="1" dirty="0"/>
          </a:p>
        </p:txBody>
      </p:sp>
    </p:spTree>
    <p:extLst>
      <p:ext uri="{BB962C8B-B14F-4D97-AF65-F5344CB8AC3E}">
        <p14:creationId xmlns:p14="http://schemas.microsoft.com/office/powerpoint/2010/main" val="13817487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2633322"/>
            <a:ext cx="11007969" cy="1143000"/>
          </a:xfrm>
        </p:spPr>
        <p:txBody>
          <a:bodyPr>
            <a:normAutofit fontScale="90000"/>
          </a:bodyPr>
          <a:lstStyle/>
          <a:p>
            <a:r>
              <a:rPr lang="en-US" dirty="0" smtClean="0"/>
              <a:t>In many states, schools are left on their own to conduct a needs assessment, or are given tools that only ask them to look at achievement data and student demographics. </a:t>
            </a:r>
            <a:endParaRPr lang="en-US" dirty="0"/>
          </a:p>
        </p:txBody>
      </p:sp>
    </p:spTree>
    <p:extLst>
      <p:ext uri="{BB962C8B-B14F-4D97-AF65-F5344CB8AC3E}">
        <p14:creationId xmlns:p14="http://schemas.microsoft.com/office/powerpoint/2010/main" val="41700523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4265" y="2501046"/>
            <a:ext cx="10515600" cy="2852737"/>
          </a:xfrm>
        </p:spPr>
        <p:txBody>
          <a:bodyPr>
            <a:noAutofit/>
          </a:bodyPr>
          <a:lstStyle/>
          <a:p>
            <a:r>
              <a:rPr lang="en-US" sz="4000" dirty="0"/>
              <a:t>Without guidance, school and district leaders often bypass the needs assessment step and jump to the happier task of brainstorming solutions</a:t>
            </a:r>
            <a:r>
              <a:rPr lang="en-US" sz="4000" dirty="0" smtClean="0"/>
              <a:t>.</a:t>
            </a:r>
            <a:br>
              <a:rPr lang="en-US" sz="4000" dirty="0" smtClean="0"/>
            </a:br>
            <a:r>
              <a:rPr lang="en-US" sz="4000" dirty="0"/>
              <a:t/>
            </a:r>
            <a:br>
              <a:rPr lang="en-US" sz="4000" dirty="0"/>
            </a:br>
            <a:r>
              <a:rPr lang="en-US" sz="4000" dirty="0" smtClean="0"/>
              <a:t>So, the solutions don’t necessarily address the challenges the school faces.</a:t>
            </a:r>
            <a:endParaRPr lang="en-US" sz="4000" dirty="0"/>
          </a:p>
        </p:txBody>
      </p:sp>
    </p:spTree>
    <p:extLst>
      <p:ext uri="{BB962C8B-B14F-4D97-AF65-F5344CB8AC3E}">
        <p14:creationId xmlns:p14="http://schemas.microsoft.com/office/powerpoint/2010/main" val="27428505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Even when tools are available, they often don’t ask the tough questions.</a:t>
            </a:r>
            <a:endParaRPr lang="en-US" sz="4400" dirty="0"/>
          </a:p>
        </p:txBody>
      </p:sp>
    </p:spTree>
    <p:extLst>
      <p:ext uri="{BB962C8B-B14F-4D97-AF65-F5344CB8AC3E}">
        <p14:creationId xmlns:p14="http://schemas.microsoft.com/office/powerpoint/2010/main" val="27711293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292" y="2897481"/>
            <a:ext cx="11007969" cy="1143000"/>
          </a:xfrm>
        </p:spPr>
        <p:txBody>
          <a:bodyPr>
            <a:noAutofit/>
          </a:bodyPr>
          <a:lstStyle/>
          <a:p>
            <a:pPr algn="ctr"/>
            <a:r>
              <a:rPr lang="en-US" b="1" dirty="0" smtClean="0"/>
              <a:t>What kinds of questions should a needs assessment ask?</a:t>
            </a:r>
            <a:endParaRPr lang="en-US" b="1" dirty="0"/>
          </a:p>
        </p:txBody>
      </p:sp>
    </p:spTree>
    <p:extLst>
      <p:ext uri="{BB962C8B-B14F-4D97-AF65-F5344CB8AC3E}">
        <p14:creationId xmlns:p14="http://schemas.microsoft.com/office/powerpoint/2010/main" val="23979492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292" y="498158"/>
            <a:ext cx="11025554" cy="1143000"/>
          </a:xfrm>
        </p:spPr>
        <p:txBody>
          <a:bodyPr/>
          <a:lstStyle/>
          <a:p>
            <a:pPr algn="ctr"/>
            <a:r>
              <a:rPr lang="en-US" sz="3600" b="1" dirty="0" smtClean="0"/>
              <a:t>Research highlights educational factors that matter for student learning, such as:</a:t>
            </a:r>
            <a:endParaRPr lang="en-US" sz="3600" b="1" dirty="0"/>
          </a:p>
        </p:txBody>
      </p:sp>
      <p:sp>
        <p:nvSpPr>
          <p:cNvPr id="3" name="Content Placeholder 2"/>
          <p:cNvSpPr>
            <a:spLocks noGrp="1"/>
          </p:cNvSpPr>
          <p:nvPr>
            <p:ph idx="1"/>
          </p:nvPr>
        </p:nvSpPr>
        <p:spPr>
          <a:xfrm>
            <a:off x="773723" y="1905001"/>
            <a:ext cx="9437077" cy="4525963"/>
          </a:xfrm>
        </p:spPr>
        <p:txBody>
          <a:bodyPr>
            <a:normAutofit/>
          </a:bodyPr>
          <a:lstStyle/>
          <a:p>
            <a:r>
              <a:rPr lang="en-US" dirty="0"/>
              <a:t>Aligned curriculum</a:t>
            </a:r>
          </a:p>
          <a:p>
            <a:r>
              <a:rPr lang="en-US" dirty="0"/>
              <a:t>Effective instruction</a:t>
            </a:r>
          </a:p>
          <a:p>
            <a:r>
              <a:rPr lang="en-US" dirty="0"/>
              <a:t>Strong leadership</a:t>
            </a:r>
          </a:p>
          <a:p>
            <a:r>
              <a:rPr lang="en-US" dirty="0"/>
              <a:t>Supports for students and teachers</a:t>
            </a:r>
          </a:p>
          <a:p>
            <a:r>
              <a:rPr lang="en-US" dirty="0"/>
              <a:t>A safe and positive climate</a:t>
            </a:r>
          </a:p>
          <a:p>
            <a:r>
              <a:rPr lang="en-US" dirty="0"/>
              <a:t>Family and community </a:t>
            </a:r>
            <a:r>
              <a:rPr lang="en-US" dirty="0" smtClean="0"/>
              <a:t>engagement</a:t>
            </a:r>
          </a:p>
        </p:txBody>
      </p:sp>
    </p:spTree>
    <p:extLst>
      <p:ext uri="{BB962C8B-B14F-4D97-AF65-F5344CB8AC3E}">
        <p14:creationId xmlns:p14="http://schemas.microsoft.com/office/powerpoint/2010/main" val="4391998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969" y="2855278"/>
            <a:ext cx="11078308" cy="1143000"/>
          </a:xfrm>
        </p:spPr>
        <p:txBody>
          <a:bodyPr>
            <a:noAutofit/>
          </a:bodyPr>
          <a:lstStyle/>
          <a:p>
            <a:r>
              <a:rPr lang="en-US" sz="4000" dirty="0" smtClean="0"/>
              <a:t>Certainly, a good needs </a:t>
            </a:r>
            <a:r>
              <a:rPr lang="en-US" sz="4000" dirty="0"/>
              <a:t>assessment </a:t>
            </a:r>
            <a:r>
              <a:rPr lang="en-US" sz="4000" dirty="0" smtClean="0"/>
              <a:t>will address these things.</a:t>
            </a:r>
            <a:r>
              <a:rPr lang="en-US" sz="4000" dirty="0"/>
              <a:t/>
            </a:r>
            <a:br>
              <a:rPr lang="en-US" sz="4000" dirty="0"/>
            </a:br>
            <a:r>
              <a:rPr lang="en-US" sz="4000" dirty="0"/>
              <a:t/>
            </a:r>
            <a:br>
              <a:rPr lang="en-US" sz="4000" dirty="0"/>
            </a:br>
            <a:r>
              <a:rPr lang="en-US" sz="4000" dirty="0"/>
              <a:t>But each of these domains can be approached from a general perspective, and from an equity perspective. </a:t>
            </a:r>
          </a:p>
        </p:txBody>
      </p:sp>
    </p:spTree>
    <p:extLst>
      <p:ext uri="{BB962C8B-B14F-4D97-AF65-F5344CB8AC3E}">
        <p14:creationId xmlns:p14="http://schemas.microsoft.com/office/powerpoint/2010/main" val="19167046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What’s the difference?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01567528"/>
              </p:ext>
            </p:extLst>
          </p:nvPr>
        </p:nvGraphicFramePr>
        <p:xfrm>
          <a:off x="609599" y="1413711"/>
          <a:ext cx="10972800" cy="4602954"/>
        </p:xfrm>
        <a:graphic>
          <a:graphicData uri="http://schemas.openxmlformats.org/drawingml/2006/table">
            <a:tbl>
              <a:tblPr firstRow="1" bandRow="1">
                <a:tableStyleId>{00A15C55-8517-42AA-B614-E9B94910E393}</a:tableStyleId>
              </a:tblPr>
              <a:tblGrid>
                <a:gridCol w="3657600"/>
                <a:gridCol w="3657600"/>
                <a:gridCol w="3657600"/>
              </a:tblGrid>
              <a:tr h="1138078">
                <a:tc>
                  <a:txBody>
                    <a:bodyPr/>
                    <a:lstStyle/>
                    <a:p>
                      <a:pPr algn="ctr"/>
                      <a:endParaRPr lang="en-US" sz="3200" b="0" dirty="0"/>
                    </a:p>
                  </a:txBody>
                  <a:tcPr/>
                </a:tc>
                <a:tc>
                  <a:txBody>
                    <a:bodyPr/>
                    <a:lstStyle/>
                    <a:p>
                      <a:pPr algn="ctr"/>
                      <a:r>
                        <a:rPr lang="en-US" sz="3200" dirty="0" smtClean="0"/>
                        <a:t>General Questions</a:t>
                      </a:r>
                      <a:endParaRPr lang="en-US" sz="3200" dirty="0"/>
                    </a:p>
                  </a:txBody>
                  <a:tcPr/>
                </a:tc>
                <a:tc>
                  <a:txBody>
                    <a:bodyPr/>
                    <a:lstStyle/>
                    <a:p>
                      <a:pPr algn="ctr"/>
                      <a:r>
                        <a:rPr lang="en-US" sz="3200" dirty="0" smtClean="0"/>
                        <a:t>Equity Questions</a:t>
                      </a:r>
                      <a:endParaRPr lang="en-US" sz="3200" dirty="0"/>
                    </a:p>
                  </a:txBody>
                  <a:tcPr/>
                </a:tc>
              </a:tr>
              <a:tr h="1138078">
                <a:tc>
                  <a:txBody>
                    <a:bodyPr/>
                    <a:lstStyle/>
                    <a:p>
                      <a:pPr algn="ctr"/>
                      <a:r>
                        <a:rPr lang="en-US" sz="2800" dirty="0" smtClean="0"/>
                        <a:t>Teaching Quality</a:t>
                      </a:r>
                      <a:endParaRPr lang="en-US" sz="2800" dirty="0"/>
                    </a:p>
                  </a:txBody>
                  <a:tcPr/>
                </a:tc>
                <a:tc>
                  <a:txBody>
                    <a:bodyPr/>
                    <a:lstStyle/>
                    <a:p>
                      <a:r>
                        <a:rPr lang="en-US" dirty="0" smtClean="0"/>
                        <a:t>What</a:t>
                      </a:r>
                      <a:r>
                        <a:rPr lang="en-US" baseline="0" dirty="0" smtClean="0"/>
                        <a:t> are the professional qualifications of teachers in the school?</a:t>
                      </a:r>
                      <a:endParaRPr lang="en-US" dirty="0"/>
                    </a:p>
                  </a:txBody>
                  <a:tcPr/>
                </a:tc>
                <a:tc>
                  <a:txBody>
                    <a:bodyPr/>
                    <a:lstStyle/>
                    <a:p>
                      <a:r>
                        <a:rPr lang="en-US" dirty="0" smtClean="0"/>
                        <a:t>Do all students have equitable access to</a:t>
                      </a:r>
                      <a:r>
                        <a:rPr lang="en-US" baseline="0" dirty="0" smtClean="0"/>
                        <a:t> strong teachers?</a:t>
                      </a:r>
                      <a:endParaRPr lang="en-US" dirty="0"/>
                    </a:p>
                  </a:txBody>
                  <a:tcPr/>
                </a:tc>
              </a:tr>
              <a:tr h="1138078">
                <a:tc>
                  <a:txBody>
                    <a:bodyPr/>
                    <a:lstStyle/>
                    <a:p>
                      <a:pPr algn="ctr"/>
                      <a:r>
                        <a:rPr lang="en-US" sz="2800" dirty="0" smtClean="0"/>
                        <a:t>Effective</a:t>
                      </a:r>
                      <a:r>
                        <a:rPr lang="en-US" sz="2800" baseline="0" dirty="0" smtClean="0"/>
                        <a:t> Instruction</a:t>
                      </a:r>
                      <a:endParaRPr lang="en-US" sz="2800" dirty="0"/>
                    </a:p>
                  </a:txBody>
                  <a:tcPr/>
                </a:tc>
                <a:tc>
                  <a:txBody>
                    <a:bodyPr/>
                    <a:lstStyle/>
                    <a:p>
                      <a:r>
                        <a:rPr lang="en-US" dirty="0" smtClean="0"/>
                        <a:t>What percent of students</a:t>
                      </a:r>
                      <a:r>
                        <a:rPr lang="en-US" baseline="0" dirty="0" smtClean="0"/>
                        <a:t> take advanced coursework (AP, IB, dual enrollment)?</a:t>
                      </a:r>
                      <a:endParaRPr lang="en-US" dirty="0"/>
                    </a:p>
                  </a:txBody>
                  <a:tcPr/>
                </a:tc>
                <a:tc>
                  <a:txBody>
                    <a:bodyPr/>
                    <a:lstStyle/>
                    <a:p>
                      <a:r>
                        <a:rPr lang="en-US" dirty="0" smtClean="0"/>
                        <a:t>How</a:t>
                      </a:r>
                      <a:r>
                        <a:rPr lang="en-US" baseline="0" dirty="0" smtClean="0"/>
                        <a:t> do rates of participation/success in advanced courses differ for students with disabilities?</a:t>
                      </a:r>
                      <a:endParaRPr lang="en-US" dirty="0"/>
                    </a:p>
                  </a:txBody>
                  <a:tcPr/>
                </a:tc>
              </a:tr>
              <a:tr h="1138078">
                <a:tc>
                  <a:txBody>
                    <a:bodyPr/>
                    <a:lstStyle/>
                    <a:p>
                      <a:pPr algn="ctr"/>
                      <a:r>
                        <a:rPr lang="en-US" sz="2800" dirty="0" smtClean="0"/>
                        <a:t>Student Support Services</a:t>
                      </a:r>
                      <a:endParaRPr lang="en-US" sz="2800" dirty="0"/>
                    </a:p>
                  </a:txBody>
                  <a:tcPr/>
                </a:tc>
                <a:tc>
                  <a:txBody>
                    <a:bodyPr/>
                    <a:lstStyle/>
                    <a:p>
                      <a:r>
                        <a:rPr lang="en-US" dirty="0" smtClean="0"/>
                        <a:t>What percent of students are chronically absent?</a:t>
                      </a:r>
                      <a:endParaRPr lang="en-US" dirty="0"/>
                    </a:p>
                  </a:txBody>
                  <a:tcPr/>
                </a:tc>
                <a:tc>
                  <a:txBody>
                    <a:bodyPr/>
                    <a:lstStyle/>
                    <a:p>
                      <a:r>
                        <a:rPr lang="en-US" baseline="0" dirty="0" smtClean="0"/>
                        <a:t>How do the rates of chronic absenteeism differ by student group?</a:t>
                      </a:r>
                      <a:endParaRPr lang="en-US" dirty="0"/>
                    </a:p>
                  </a:txBody>
                  <a:tcPr/>
                </a:tc>
              </a:tr>
            </a:tbl>
          </a:graphicData>
        </a:graphic>
      </p:graphicFrame>
    </p:spTree>
    <p:extLst>
      <p:ext uri="{BB962C8B-B14F-4D97-AF65-F5344CB8AC3E}">
        <p14:creationId xmlns:p14="http://schemas.microsoft.com/office/powerpoint/2010/main" val="15333747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5461" y="1266484"/>
            <a:ext cx="10990385" cy="4033203"/>
          </a:xfrm>
        </p:spPr>
        <p:txBody>
          <a:bodyPr>
            <a:normAutofit fontScale="92500" lnSpcReduction="20000"/>
          </a:bodyPr>
          <a:lstStyle/>
          <a:p>
            <a:pPr marL="0" indent="0">
              <a:buNone/>
            </a:pPr>
            <a:endParaRPr lang="en-US" sz="4000" dirty="0"/>
          </a:p>
          <a:p>
            <a:pPr marL="0" indent="0" algn="ctr">
              <a:buNone/>
            </a:pPr>
            <a:r>
              <a:rPr lang="en-US" sz="4000" dirty="0" smtClean="0"/>
              <a:t>In comprehensive schools, that are low-performing overall, </a:t>
            </a:r>
            <a:r>
              <a:rPr lang="en-US" sz="4000" dirty="0"/>
              <a:t>more of the focus should be on “general” </a:t>
            </a:r>
            <a:r>
              <a:rPr lang="en-US" sz="4000" dirty="0" smtClean="0"/>
              <a:t>questions.  </a:t>
            </a:r>
          </a:p>
          <a:p>
            <a:pPr marL="0" indent="0" algn="ctr">
              <a:buNone/>
            </a:pPr>
            <a:endParaRPr lang="en-US" sz="4000" dirty="0"/>
          </a:p>
          <a:p>
            <a:pPr marL="0" indent="0" algn="ctr">
              <a:buNone/>
            </a:pPr>
            <a:r>
              <a:rPr lang="en-US" sz="4000" dirty="0" smtClean="0"/>
              <a:t>In </a:t>
            </a:r>
            <a:r>
              <a:rPr lang="en-US" sz="4000" dirty="0"/>
              <a:t>targeted schools</a:t>
            </a:r>
            <a:r>
              <a:rPr lang="en-US" sz="4000" dirty="0" smtClean="0"/>
              <a:t>, which are underperforming for one or more groups of students, </a:t>
            </a:r>
            <a:r>
              <a:rPr lang="en-US" sz="4000" b="1" dirty="0"/>
              <a:t>every question should be equity-focused</a:t>
            </a:r>
            <a:r>
              <a:rPr lang="en-US" sz="4000" dirty="0"/>
              <a:t>.</a:t>
            </a:r>
          </a:p>
        </p:txBody>
      </p:sp>
    </p:spTree>
    <p:extLst>
      <p:ext uri="{BB962C8B-B14F-4D97-AF65-F5344CB8AC3E}">
        <p14:creationId xmlns:p14="http://schemas.microsoft.com/office/powerpoint/2010/main" val="20037218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41584" y="2107101"/>
            <a:ext cx="9144000" cy="2387600"/>
          </a:xfrm>
        </p:spPr>
        <p:txBody>
          <a:bodyPr>
            <a:normAutofit/>
          </a:bodyPr>
          <a:lstStyle/>
          <a:p>
            <a:r>
              <a:rPr lang="en-US" sz="4000" dirty="0" smtClean="0"/>
              <a:t>ESSA also requires an analysis of whether comprehensive schools are getting their fair share of critical educational resources—dollars, teachers and the like.  </a:t>
            </a:r>
            <a:endParaRPr lang="en-US" sz="4000" dirty="0"/>
          </a:p>
        </p:txBody>
      </p:sp>
    </p:spTree>
    <p:extLst>
      <p:ext uri="{BB962C8B-B14F-4D97-AF65-F5344CB8AC3E}">
        <p14:creationId xmlns:p14="http://schemas.microsoft.com/office/powerpoint/2010/main" val="11872279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360" y="2733358"/>
            <a:ext cx="8229600" cy="1143000"/>
          </a:xfrm>
        </p:spPr>
        <p:txBody>
          <a:bodyPr>
            <a:normAutofit fontScale="90000"/>
          </a:bodyPr>
          <a:lstStyle/>
          <a:p>
            <a:pPr algn="ctr"/>
            <a:r>
              <a:rPr lang="en-US" b="1" dirty="0" smtClean="0"/>
              <a:t>What kinds of data should states make sure schools have access to?</a:t>
            </a:r>
            <a:endParaRPr lang="en-US" b="1" dirty="0"/>
          </a:p>
        </p:txBody>
      </p:sp>
    </p:spTree>
    <p:extLst>
      <p:ext uri="{BB962C8B-B14F-4D97-AF65-F5344CB8AC3E}">
        <p14:creationId xmlns:p14="http://schemas.microsoft.com/office/powerpoint/2010/main" val="1300402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784" y="2671447"/>
            <a:ext cx="11306907" cy="1325563"/>
          </a:xfrm>
        </p:spPr>
        <p:txBody>
          <a:bodyPr>
            <a:normAutofit fontScale="90000"/>
          </a:bodyPr>
          <a:lstStyle/>
          <a:p>
            <a:r>
              <a:rPr lang="en-US" dirty="0" smtClean="0"/>
              <a:t>But if the ratings aren’t accompanied by a clear</a:t>
            </a:r>
            <a:r>
              <a:rPr lang="en-US" b="1" dirty="0" smtClean="0"/>
              <a:t> expectation of action</a:t>
            </a:r>
            <a:r>
              <a:rPr lang="en-US" dirty="0" smtClean="0"/>
              <a:t> – and the supports/resources needed to take that action—they won’t get us very far.  </a:t>
            </a:r>
            <a:endParaRPr lang="en-US" dirty="0"/>
          </a:p>
        </p:txBody>
      </p:sp>
    </p:spTree>
    <p:extLst>
      <p:ext uri="{BB962C8B-B14F-4D97-AF65-F5344CB8AC3E}">
        <p14:creationId xmlns:p14="http://schemas.microsoft.com/office/powerpoint/2010/main" val="19330573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States already have to make available state and local report cards, which contain valuable information – but it’s </a:t>
            </a:r>
            <a:r>
              <a:rPr lang="en-US" b="1" dirty="0" smtClean="0"/>
              <a:t>not enough</a:t>
            </a:r>
            <a:r>
              <a:rPr lang="en-US" dirty="0" smtClean="0"/>
              <a:t>.</a:t>
            </a:r>
            <a:endParaRPr lang="en-US" dirty="0"/>
          </a:p>
        </p:txBody>
      </p:sp>
    </p:spTree>
    <p:extLst>
      <p:ext uri="{BB962C8B-B14F-4D97-AF65-F5344CB8AC3E}">
        <p14:creationId xmlns:p14="http://schemas.microsoft.com/office/powerpoint/2010/main" val="1074420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What might be missing?</a:t>
            </a:r>
            <a:endParaRPr lang="en-US" sz="4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1035373"/>
              </p:ext>
            </p:extLst>
          </p:nvPr>
        </p:nvGraphicFramePr>
        <p:xfrm>
          <a:off x="633047" y="1477107"/>
          <a:ext cx="11271738" cy="46998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1251330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0632"/>
            <a:ext cx="10515600" cy="1653931"/>
          </a:xfrm>
          <a:solidFill>
            <a:schemeClr val="accent6">
              <a:lumMod val="40000"/>
              <a:lumOff val="60000"/>
            </a:schemeClr>
          </a:solidFill>
        </p:spPr>
        <p:txBody>
          <a:bodyPr>
            <a:normAutofit fontScale="90000"/>
          </a:bodyPr>
          <a:lstStyle/>
          <a:p>
            <a:pPr algn="ctr"/>
            <a:r>
              <a:rPr lang="en-US" dirty="0" smtClean="0"/>
              <a:t>Recommendation #3.  Ensure that improvement planning always begins with high-quality needs assessment.  </a:t>
            </a:r>
            <a:endParaRPr lang="en-US" dirty="0"/>
          </a:p>
        </p:txBody>
      </p:sp>
      <p:sp>
        <p:nvSpPr>
          <p:cNvPr id="3" name="Content Placeholder 2"/>
          <p:cNvSpPr>
            <a:spLocks noGrp="1"/>
          </p:cNvSpPr>
          <p:nvPr>
            <p:ph idx="1"/>
          </p:nvPr>
        </p:nvSpPr>
        <p:spPr>
          <a:xfrm>
            <a:off x="838200" y="2282825"/>
            <a:ext cx="10515600" cy="2887052"/>
          </a:xfrm>
        </p:spPr>
        <p:txBody>
          <a:bodyPr/>
          <a:lstStyle/>
          <a:p>
            <a:r>
              <a:rPr lang="en-US" dirty="0" smtClean="0"/>
              <a:t>Establish criteria for what that needs assessment should cover;</a:t>
            </a:r>
          </a:p>
          <a:p>
            <a:r>
              <a:rPr lang="en-US" dirty="0" smtClean="0"/>
              <a:t>Provide a needs assessment tool or template that </a:t>
            </a:r>
            <a:r>
              <a:rPr lang="en-US" b="1" dirty="0" smtClean="0"/>
              <a:t>asks equity-focused questions</a:t>
            </a:r>
            <a:r>
              <a:rPr lang="en-US" dirty="0" smtClean="0"/>
              <a:t>;</a:t>
            </a:r>
          </a:p>
          <a:p>
            <a:r>
              <a:rPr lang="en-US" dirty="0" smtClean="0"/>
              <a:t>Beyond required report card measures, make other important data available—for example, through administration of research-backed survey instruments.  </a:t>
            </a:r>
          </a:p>
          <a:p>
            <a:endParaRPr lang="en-US" dirty="0" smtClean="0"/>
          </a:p>
          <a:p>
            <a:endParaRPr lang="en-US" dirty="0"/>
          </a:p>
        </p:txBody>
      </p:sp>
    </p:spTree>
    <p:extLst>
      <p:ext uri="{BB962C8B-B14F-4D97-AF65-F5344CB8AC3E}">
        <p14:creationId xmlns:p14="http://schemas.microsoft.com/office/powerpoint/2010/main" val="3278390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462" y="1849438"/>
            <a:ext cx="10972800" cy="2732722"/>
          </a:xfrm>
        </p:spPr>
        <p:style>
          <a:lnRef idx="0">
            <a:schemeClr val="accent1"/>
          </a:lnRef>
          <a:fillRef idx="3">
            <a:schemeClr val="accent1"/>
          </a:fillRef>
          <a:effectRef idx="3">
            <a:schemeClr val="accent1"/>
          </a:effectRef>
          <a:fontRef idx="minor">
            <a:schemeClr val="lt1"/>
          </a:fontRef>
        </p:style>
        <p:txBody>
          <a:bodyPr/>
          <a:lstStyle/>
          <a:p>
            <a:pPr algn="ctr"/>
            <a:r>
              <a:rPr lang="en-US" dirty="0"/>
              <a:t>4</a:t>
            </a:r>
            <a:r>
              <a:rPr lang="en-US" dirty="0" smtClean="0"/>
              <a:t>. Ensure that improvement plans lay out evidence-based strategies that address the challenges identified in the needs assessment</a:t>
            </a:r>
            <a:endParaRPr lang="en-US" dirty="0"/>
          </a:p>
        </p:txBody>
      </p:sp>
    </p:spTree>
    <p:extLst>
      <p:ext uri="{BB962C8B-B14F-4D97-AF65-F5344CB8AC3E}">
        <p14:creationId xmlns:p14="http://schemas.microsoft.com/office/powerpoint/2010/main" val="181649092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7877" y="1663317"/>
            <a:ext cx="10972800" cy="4351338"/>
          </a:xfrm>
        </p:spPr>
        <p:txBody>
          <a:bodyPr vert="horz" lIns="91440" tIns="45720" rIns="91440" bIns="45720" rtlCol="0" anchor="t">
            <a:normAutofit/>
          </a:bodyPr>
          <a:lstStyle/>
          <a:p>
            <a:pPr marL="0" indent="0">
              <a:buNone/>
            </a:pPr>
            <a:r>
              <a:rPr lang="en-US" dirty="0"/>
              <a:t>Once districts and schools have identified issues on which to focus, they need to plan what they’ll do to improve the schools' outcomes. </a:t>
            </a:r>
            <a:endParaRPr lang="en-US" dirty="0" smtClean="0"/>
          </a:p>
          <a:p>
            <a:pPr marL="0" indent="0">
              <a:buNone/>
            </a:pPr>
            <a:r>
              <a:rPr lang="en-US" dirty="0" smtClean="0"/>
              <a:t>An improvement plan specifies:</a:t>
            </a:r>
          </a:p>
          <a:p>
            <a:r>
              <a:rPr lang="en-US" dirty="0" smtClean="0"/>
              <a:t>The actions the school will take to address the issues identified in the needs assessment</a:t>
            </a:r>
          </a:p>
          <a:p>
            <a:r>
              <a:rPr lang="en-US" dirty="0" smtClean="0"/>
              <a:t>What kinds of supports and resources – if any – the school needs </a:t>
            </a:r>
          </a:p>
          <a:p>
            <a:r>
              <a:rPr lang="en-US" dirty="0" smtClean="0"/>
              <a:t>Who will do what</a:t>
            </a:r>
          </a:p>
          <a:p>
            <a:r>
              <a:rPr lang="en-US" dirty="0" smtClean="0"/>
              <a:t>What kind of progress the school expects to see each year</a:t>
            </a:r>
            <a:endParaRPr lang="en-US" dirty="0"/>
          </a:p>
        </p:txBody>
      </p:sp>
      <p:sp>
        <p:nvSpPr>
          <p:cNvPr id="4" name="Title 1"/>
          <p:cNvSpPr txBox="1">
            <a:spLocks/>
          </p:cNvSpPr>
          <p:nvPr/>
        </p:nvSpPr>
        <p:spPr>
          <a:xfrm>
            <a:off x="597877" y="337754"/>
            <a:ext cx="109728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What do we mean by improvement planning?</a:t>
            </a:r>
          </a:p>
        </p:txBody>
      </p:sp>
    </p:spTree>
    <p:extLst>
      <p:ext uri="{BB962C8B-B14F-4D97-AF65-F5344CB8AC3E}">
        <p14:creationId xmlns:p14="http://schemas.microsoft.com/office/powerpoint/2010/main" val="381586430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What’s happening now?</a:t>
            </a:r>
            <a:endParaRPr lang="en-US" b="1" dirty="0"/>
          </a:p>
        </p:txBody>
      </p:sp>
      <p:sp>
        <p:nvSpPr>
          <p:cNvPr id="3" name="Content Placeholder 2"/>
          <p:cNvSpPr>
            <a:spLocks noGrp="1"/>
          </p:cNvSpPr>
          <p:nvPr>
            <p:ph idx="1"/>
          </p:nvPr>
        </p:nvSpPr>
        <p:spPr/>
        <p:txBody>
          <a:bodyPr>
            <a:normAutofit/>
          </a:bodyPr>
          <a:lstStyle/>
          <a:p>
            <a:r>
              <a:rPr lang="en-US" sz="4000" dirty="0" smtClean="0">
                <a:latin typeface="+mj-lt"/>
              </a:rPr>
              <a:t>Improvement plans are written without a good needs assessment.</a:t>
            </a:r>
          </a:p>
          <a:p>
            <a:r>
              <a:rPr lang="en-US" sz="4000" dirty="0" smtClean="0">
                <a:latin typeface="+mj-lt"/>
              </a:rPr>
              <a:t>They are written in a very short timeframe.</a:t>
            </a:r>
          </a:p>
          <a:p>
            <a:r>
              <a:rPr lang="en-US" sz="4000" dirty="0" smtClean="0">
                <a:latin typeface="+mj-lt"/>
              </a:rPr>
              <a:t>Schools often get conflicting information about what they’re required to do.</a:t>
            </a:r>
            <a:endParaRPr lang="en-US" sz="4000" dirty="0">
              <a:latin typeface="+mj-lt"/>
            </a:endParaRPr>
          </a:p>
        </p:txBody>
      </p:sp>
    </p:spTree>
    <p:extLst>
      <p:ext uri="{BB962C8B-B14F-4D97-AF65-F5344CB8AC3E}">
        <p14:creationId xmlns:p14="http://schemas.microsoft.com/office/powerpoint/2010/main" val="219004145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4478"/>
            <a:ext cx="10515600" cy="1325563"/>
          </a:xfrm>
        </p:spPr>
        <p:txBody>
          <a:bodyPr>
            <a:noAutofit/>
          </a:bodyPr>
          <a:lstStyle/>
          <a:p>
            <a:pPr algn="ctr"/>
            <a:r>
              <a:rPr lang="en-US" b="1" dirty="0" smtClean="0"/>
              <a:t>Moreover, almost nobody ever has to talk about evidence—or even why they think the proposed strategy will be effective.  </a:t>
            </a:r>
            <a:endParaRPr lang="en-US" sz="4400" b="1"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lgn="ctr">
              <a:buNone/>
            </a:pPr>
            <a:r>
              <a:rPr lang="en-US" i="1" dirty="0" smtClean="0"/>
              <a:t>ESSA Offers A Little Help Here:</a:t>
            </a:r>
          </a:p>
          <a:p>
            <a:pPr marL="0" indent="0" algn="ctr">
              <a:buNone/>
            </a:pPr>
            <a:endParaRPr lang="en-US" i="1" dirty="0"/>
          </a:p>
          <a:p>
            <a:pPr marL="0" indent="0" algn="ctr">
              <a:buNone/>
            </a:pPr>
            <a:r>
              <a:rPr lang="en-US" i="1" dirty="0" smtClean="0"/>
              <a:t>ESSA </a:t>
            </a:r>
            <a:r>
              <a:rPr lang="en-US" i="1" dirty="0"/>
              <a:t>says that both comprehensive and targeted plans should “include evidence-based interventions” from research meeting certain methodological requirements. </a:t>
            </a:r>
          </a:p>
        </p:txBody>
      </p:sp>
    </p:spTree>
    <p:extLst>
      <p:ext uri="{BB962C8B-B14F-4D97-AF65-F5344CB8AC3E}">
        <p14:creationId xmlns:p14="http://schemas.microsoft.com/office/powerpoint/2010/main" val="3028652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97877" y="2335702"/>
            <a:ext cx="10972800" cy="2387600"/>
          </a:xfrm>
        </p:spPr>
        <p:txBody>
          <a:bodyPr>
            <a:noAutofit/>
          </a:bodyPr>
          <a:lstStyle/>
          <a:p>
            <a:r>
              <a:rPr lang="en-US" sz="4000" dirty="0" smtClean="0"/>
              <a:t>So, beyond establishing an appropriate timeline, ensuring stakeholder participation and assuring the planning begins with a needs assessment, what can states do to support meaningful improvement planning?</a:t>
            </a:r>
            <a:endParaRPr lang="en-US" sz="4000" dirty="0"/>
          </a:p>
        </p:txBody>
      </p:sp>
    </p:spTree>
    <p:extLst>
      <p:ext uri="{BB962C8B-B14F-4D97-AF65-F5344CB8AC3E}">
        <p14:creationId xmlns:p14="http://schemas.microsoft.com/office/powerpoint/2010/main" val="222307762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14754" y="365125"/>
            <a:ext cx="10515600" cy="1325563"/>
          </a:xfrm>
          <a:solidFill>
            <a:schemeClr val="accent6">
              <a:lumMod val="40000"/>
              <a:lumOff val="60000"/>
            </a:schemeClr>
          </a:solidFill>
        </p:spPr>
        <p:txBody>
          <a:bodyPr/>
          <a:lstStyle/>
          <a:p>
            <a:r>
              <a:rPr lang="en-US" dirty="0" smtClean="0"/>
              <a:t>Recommendation #4.  State should overhaul their school improvement planning processes.  </a:t>
            </a:r>
            <a:endParaRPr lang="en-US" dirty="0"/>
          </a:p>
        </p:txBody>
      </p:sp>
      <p:sp>
        <p:nvSpPr>
          <p:cNvPr id="6" name="Content Placeholder 5"/>
          <p:cNvSpPr>
            <a:spLocks noGrp="1"/>
          </p:cNvSpPr>
          <p:nvPr>
            <p:ph idx="1"/>
          </p:nvPr>
        </p:nvSpPr>
        <p:spPr>
          <a:xfrm>
            <a:off x="838200" y="1825624"/>
            <a:ext cx="10515600" cy="4639569"/>
          </a:xfrm>
        </p:spPr>
        <p:txBody>
          <a:bodyPr>
            <a:normAutofit/>
          </a:bodyPr>
          <a:lstStyle/>
          <a:p>
            <a:r>
              <a:rPr lang="en-US" dirty="0" smtClean="0"/>
              <a:t>Instead of multiple plans, require only a </a:t>
            </a:r>
            <a:r>
              <a:rPr lang="en-US" b="1" dirty="0" smtClean="0"/>
              <a:t>single streamlined planning process</a:t>
            </a:r>
            <a:r>
              <a:rPr lang="en-US" dirty="0" smtClean="0"/>
              <a:t>;</a:t>
            </a:r>
          </a:p>
          <a:p>
            <a:r>
              <a:rPr lang="en-US" dirty="0" smtClean="0"/>
              <a:t>Adopt a </a:t>
            </a:r>
            <a:r>
              <a:rPr lang="en-US" b="1" dirty="0" smtClean="0"/>
              <a:t>plan template </a:t>
            </a:r>
            <a:r>
              <a:rPr lang="en-US" dirty="0" smtClean="0"/>
              <a:t>that requires schools (and districts) to explain how they will address the major challenges identified in the needs assessment with evidence-based strategies; and </a:t>
            </a:r>
          </a:p>
          <a:p>
            <a:r>
              <a:rPr lang="en-US" dirty="0" smtClean="0"/>
              <a:t>Establish </a:t>
            </a:r>
            <a:r>
              <a:rPr lang="en-US" b="1" dirty="0" smtClean="0"/>
              <a:t>clear criteria for the approval </a:t>
            </a:r>
            <a:r>
              <a:rPr lang="en-US" dirty="0" smtClean="0"/>
              <a:t>of plans from both comprehensive (bottom 5%) and targeted (underperforming groups) schools.</a:t>
            </a:r>
          </a:p>
        </p:txBody>
      </p:sp>
    </p:spTree>
    <p:extLst>
      <p:ext uri="{BB962C8B-B14F-4D97-AF65-F5344CB8AC3E}">
        <p14:creationId xmlns:p14="http://schemas.microsoft.com/office/powerpoint/2010/main" val="1986906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90950"/>
            <a:ext cx="8229600" cy="1271451"/>
          </a:xfrm>
          <a:solidFill>
            <a:schemeClr val="bg1">
              <a:lumMod val="50000"/>
            </a:schemeClr>
          </a:solidFill>
        </p:spPr>
        <p:style>
          <a:lnRef idx="0">
            <a:schemeClr val="accent4"/>
          </a:lnRef>
          <a:fillRef idx="3">
            <a:schemeClr val="accent4"/>
          </a:fillRef>
          <a:effectRef idx="3">
            <a:schemeClr val="accent4"/>
          </a:effectRef>
          <a:fontRef idx="minor">
            <a:schemeClr val="lt1"/>
          </a:fontRef>
        </p:style>
        <p:txBody>
          <a:bodyPr>
            <a:normAutofit/>
          </a:bodyPr>
          <a:lstStyle/>
          <a:p>
            <a:r>
              <a:rPr lang="en-US" dirty="0" smtClean="0"/>
              <a:t>School improvement funding as a strategic lever</a:t>
            </a:r>
            <a:endParaRPr lang="en-US" dirty="0"/>
          </a:p>
        </p:txBody>
      </p:sp>
      <p:sp>
        <p:nvSpPr>
          <p:cNvPr id="3" name="Title 1"/>
          <p:cNvSpPr txBox="1">
            <a:spLocks/>
          </p:cNvSpPr>
          <p:nvPr/>
        </p:nvSpPr>
        <p:spPr bwMode="auto">
          <a:xfrm>
            <a:off x="580291" y="2690813"/>
            <a:ext cx="10990385" cy="1587088"/>
          </a:xfrm>
          <a:prstGeom prst="rect">
            <a:avLst/>
          </a:prstGeom>
          <a:ln w="9525" cap="flat" cmpd="sng" algn="ctr">
            <a:solidFill>
              <a:schemeClr val="accent1">
                <a:shade val="95000"/>
                <a:satMod val="105000"/>
              </a:schemeClr>
            </a:solidFill>
            <a:prstDash val="solid"/>
            <a:miter lim="800000"/>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ctr" anchorCtr="0" compatLnSpc="1">
            <a:prstTxWarp prst="textNoShape">
              <a:avLst/>
            </a:prstTxWarp>
            <a:normAutofit fontScale="97500"/>
          </a:bodyPr>
          <a:lstStyle>
            <a:lvl1pPr algn="ctr" rtl="0" eaLnBrk="1" fontAlgn="base" hangingPunct="1">
              <a:spcBef>
                <a:spcPct val="0"/>
              </a:spcBef>
              <a:spcAft>
                <a:spcPct val="0"/>
              </a:spcAft>
              <a:defRPr sz="4000" kern="1200">
                <a:solidFill>
                  <a:schemeClr val="lt1"/>
                </a:solidFill>
                <a:latin typeface="+mj-lt"/>
                <a:ea typeface="+mn-ea"/>
                <a:cs typeface="+mn-cs"/>
              </a:defRPr>
            </a:lvl1pPr>
            <a:lvl2pPr algn="ctr" rtl="0" eaLnBrk="1" fontAlgn="base" hangingPunct="1">
              <a:spcBef>
                <a:spcPct val="0"/>
              </a:spcBef>
              <a:spcAft>
                <a:spcPct val="0"/>
              </a:spcAft>
              <a:defRPr sz="4400">
                <a:solidFill>
                  <a:schemeClr val="lt1"/>
                </a:solidFill>
                <a:latin typeface="+mn-lt"/>
                <a:ea typeface="+mn-ea"/>
                <a:cs typeface="+mn-cs"/>
              </a:defRPr>
            </a:lvl2pPr>
            <a:lvl3pPr algn="ctr" rtl="0" eaLnBrk="1" fontAlgn="base" hangingPunct="1">
              <a:spcBef>
                <a:spcPct val="0"/>
              </a:spcBef>
              <a:spcAft>
                <a:spcPct val="0"/>
              </a:spcAft>
              <a:defRPr sz="4400">
                <a:solidFill>
                  <a:schemeClr val="lt1"/>
                </a:solidFill>
                <a:latin typeface="+mn-lt"/>
                <a:ea typeface="+mn-ea"/>
                <a:cs typeface="+mn-cs"/>
              </a:defRPr>
            </a:lvl3pPr>
            <a:lvl4pPr algn="ctr" rtl="0" eaLnBrk="1" fontAlgn="base" hangingPunct="1">
              <a:spcBef>
                <a:spcPct val="0"/>
              </a:spcBef>
              <a:spcAft>
                <a:spcPct val="0"/>
              </a:spcAft>
              <a:defRPr sz="4400">
                <a:solidFill>
                  <a:schemeClr val="lt1"/>
                </a:solidFill>
                <a:latin typeface="+mn-lt"/>
                <a:ea typeface="+mn-ea"/>
                <a:cs typeface="+mn-cs"/>
              </a:defRPr>
            </a:lvl4pPr>
            <a:lvl5pPr algn="ctr" rtl="0" eaLnBrk="1" fontAlgn="base" hangingPunct="1">
              <a:spcBef>
                <a:spcPct val="0"/>
              </a:spcBef>
              <a:spcAft>
                <a:spcPct val="0"/>
              </a:spcAft>
              <a:defRPr sz="4400">
                <a:solidFill>
                  <a:schemeClr val="lt1"/>
                </a:solidFill>
                <a:latin typeface="+mn-lt"/>
                <a:ea typeface="+mn-ea"/>
                <a:cs typeface="+mn-cs"/>
              </a:defRPr>
            </a:lvl5pPr>
            <a:lvl6pPr marL="457200" algn="ctr" rtl="0" eaLnBrk="1" fontAlgn="base" hangingPunct="1">
              <a:spcBef>
                <a:spcPct val="0"/>
              </a:spcBef>
              <a:spcAft>
                <a:spcPct val="0"/>
              </a:spcAft>
              <a:defRPr sz="4400">
                <a:solidFill>
                  <a:schemeClr val="lt1"/>
                </a:solidFill>
                <a:latin typeface="+mn-lt"/>
                <a:ea typeface="+mn-ea"/>
                <a:cs typeface="+mn-cs"/>
              </a:defRPr>
            </a:lvl6pPr>
            <a:lvl7pPr marL="914400" algn="ctr" rtl="0" eaLnBrk="1" fontAlgn="base" hangingPunct="1">
              <a:spcBef>
                <a:spcPct val="0"/>
              </a:spcBef>
              <a:spcAft>
                <a:spcPct val="0"/>
              </a:spcAft>
              <a:defRPr sz="4400">
                <a:solidFill>
                  <a:schemeClr val="lt1"/>
                </a:solidFill>
                <a:latin typeface="+mn-lt"/>
                <a:ea typeface="+mn-ea"/>
                <a:cs typeface="+mn-cs"/>
              </a:defRPr>
            </a:lvl7pPr>
            <a:lvl8pPr marL="1371600" algn="ctr" rtl="0" eaLnBrk="1" fontAlgn="base" hangingPunct="1">
              <a:spcBef>
                <a:spcPct val="0"/>
              </a:spcBef>
              <a:spcAft>
                <a:spcPct val="0"/>
              </a:spcAft>
              <a:defRPr sz="4400">
                <a:solidFill>
                  <a:schemeClr val="lt1"/>
                </a:solidFill>
                <a:latin typeface="+mn-lt"/>
                <a:ea typeface="+mn-ea"/>
                <a:cs typeface="+mn-cs"/>
              </a:defRPr>
            </a:lvl8pPr>
            <a:lvl9pPr marL="1828800" algn="ctr" rtl="0" eaLnBrk="1" fontAlgn="base" hangingPunct="1">
              <a:spcBef>
                <a:spcPct val="0"/>
              </a:spcBef>
              <a:spcAft>
                <a:spcPct val="0"/>
              </a:spcAft>
              <a:defRPr sz="4400">
                <a:solidFill>
                  <a:schemeClr val="lt1"/>
                </a:solidFill>
                <a:latin typeface="+mn-lt"/>
                <a:ea typeface="+mn-ea"/>
                <a:cs typeface="+mn-cs"/>
              </a:defRPr>
            </a:lvl9pPr>
          </a:lstStyle>
          <a:p>
            <a:r>
              <a:rPr lang="en-US" dirty="0" smtClean="0"/>
              <a:t>5.  Use school </a:t>
            </a:r>
            <a:r>
              <a:rPr lang="en-US" dirty="0"/>
              <a:t>improvement funding as a strategic lever</a:t>
            </a:r>
          </a:p>
        </p:txBody>
      </p:sp>
    </p:spTree>
    <p:extLst>
      <p:ext uri="{BB962C8B-B14F-4D97-AF65-F5344CB8AC3E}">
        <p14:creationId xmlns:p14="http://schemas.microsoft.com/office/powerpoint/2010/main" val="702193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877" y="2722247"/>
            <a:ext cx="10990385" cy="1325563"/>
          </a:xfrm>
        </p:spPr>
        <p:txBody>
          <a:bodyPr>
            <a:normAutofit fontScale="90000"/>
          </a:bodyPr>
          <a:lstStyle/>
          <a:p>
            <a:r>
              <a:rPr lang="en-US" dirty="0" smtClean="0"/>
              <a:t>Today, we move away from ratings, and shift to talking about the </a:t>
            </a:r>
            <a:r>
              <a:rPr lang="en-US" b="1" dirty="0" smtClean="0"/>
              <a:t>school improvement </a:t>
            </a:r>
            <a:r>
              <a:rPr lang="en-US" b="1" dirty="0"/>
              <a:t>process—</a:t>
            </a:r>
            <a:r>
              <a:rPr lang="en-US" dirty="0" smtClean="0"/>
              <a:t>or, what happens after the school has been identified? </a:t>
            </a:r>
            <a:endParaRPr lang="en-US" dirty="0"/>
          </a:p>
        </p:txBody>
      </p:sp>
    </p:spTree>
    <p:extLst>
      <p:ext uri="{BB962C8B-B14F-4D97-AF65-F5344CB8AC3E}">
        <p14:creationId xmlns:p14="http://schemas.microsoft.com/office/powerpoint/2010/main" val="5489516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More state responsibility</a:t>
            </a:r>
          </a:p>
        </p:txBody>
      </p:sp>
      <p:sp>
        <p:nvSpPr>
          <p:cNvPr id="3" name="Content Placeholder 2"/>
          <p:cNvSpPr>
            <a:spLocks noGrp="1"/>
          </p:cNvSpPr>
          <p:nvPr>
            <p:ph idx="1"/>
          </p:nvPr>
        </p:nvSpPr>
        <p:spPr>
          <a:xfrm>
            <a:off x="633045" y="1495426"/>
            <a:ext cx="10990385" cy="4525963"/>
          </a:xfrm>
        </p:spPr>
        <p:txBody>
          <a:bodyPr/>
          <a:lstStyle/>
          <a:p>
            <a:pPr marL="0" indent="0">
              <a:buNone/>
            </a:pPr>
            <a:r>
              <a:rPr lang="en-US" dirty="0"/>
              <a:t>Under ESSA, 7 percent of the $</a:t>
            </a:r>
            <a:r>
              <a:rPr lang="en-US" dirty="0" smtClean="0"/>
              <a:t>15 </a:t>
            </a:r>
            <a:r>
              <a:rPr lang="en-US" dirty="0"/>
              <a:t>billion in Title I funding is reserved for school improvement (to be allocated to comprehensive and targeted support schools). </a:t>
            </a:r>
          </a:p>
          <a:p>
            <a:pPr marL="0" indent="0">
              <a:buNone/>
            </a:pPr>
            <a:endParaRPr lang="en-US" dirty="0"/>
          </a:p>
          <a:p>
            <a:pPr marL="0" indent="0">
              <a:buNone/>
            </a:pPr>
            <a:r>
              <a:rPr lang="en-US" dirty="0"/>
              <a:t>That’s </a:t>
            </a:r>
            <a:r>
              <a:rPr lang="en-US" b="1" u="sng" dirty="0" smtClean="0">
                <a:solidFill>
                  <a:srgbClr val="00B050"/>
                </a:solidFill>
              </a:rPr>
              <a:t>1.1 BILLION </a:t>
            </a:r>
            <a:r>
              <a:rPr lang="en-US" dirty="0" smtClean="0"/>
              <a:t>dollars</a:t>
            </a:r>
            <a:r>
              <a:rPr lang="en-US" dirty="0"/>
              <a:t>. </a:t>
            </a:r>
          </a:p>
          <a:p>
            <a:pPr marL="0" indent="0">
              <a:buNone/>
            </a:pPr>
            <a:endParaRPr lang="en-US" dirty="0"/>
          </a:p>
          <a:p>
            <a:pPr marL="0" indent="0">
              <a:buNone/>
            </a:pPr>
            <a:r>
              <a:rPr lang="en-US" dirty="0"/>
              <a:t>An additional 3% -- </a:t>
            </a:r>
            <a:r>
              <a:rPr lang="en-US" dirty="0" smtClean="0"/>
              <a:t>half a billion dollars -- </a:t>
            </a:r>
            <a:r>
              <a:rPr lang="en-US" dirty="0"/>
              <a:t>can be reserved for direct student services. </a:t>
            </a:r>
          </a:p>
        </p:txBody>
      </p:sp>
    </p:spTree>
    <p:extLst>
      <p:ext uri="{BB962C8B-B14F-4D97-AF65-F5344CB8AC3E}">
        <p14:creationId xmlns:p14="http://schemas.microsoft.com/office/powerpoint/2010/main" val="351402436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631" y="2611438"/>
            <a:ext cx="10920046" cy="1143000"/>
          </a:xfrm>
        </p:spPr>
        <p:txBody>
          <a:bodyPr>
            <a:normAutofit fontScale="90000"/>
          </a:bodyPr>
          <a:lstStyle/>
          <a:p>
            <a:pPr algn="ctr"/>
            <a:r>
              <a:rPr lang="en-US" dirty="0" smtClean="0"/>
              <a:t>That’s not chump change – and it’s far more than was available for school improvement under most NCLB years. </a:t>
            </a:r>
            <a:endParaRPr lang="en-US" dirty="0"/>
          </a:p>
        </p:txBody>
      </p:sp>
    </p:spTree>
    <p:extLst>
      <p:ext uri="{BB962C8B-B14F-4D97-AF65-F5344CB8AC3E}">
        <p14:creationId xmlns:p14="http://schemas.microsoft.com/office/powerpoint/2010/main" val="256951293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877" y="2702878"/>
            <a:ext cx="11060723" cy="1143000"/>
          </a:xfrm>
        </p:spPr>
        <p:txBody>
          <a:bodyPr>
            <a:normAutofit fontScale="90000"/>
          </a:bodyPr>
          <a:lstStyle/>
          <a:p>
            <a:pPr algn="ctr"/>
            <a:r>
              <a:rPr lang="en-US" dirty="0" smtClean="0"/>
              <a:t>So one of the first decisions for state leaders will be how to allocate the dollars set aside for school improvement.  </a:t>
            </a:r>
            <a:br>
              <a:rPr lang="en-US" dirty="0" smtClean="0"/>
            </a:br>
            <a:r>
              <a:rPr lang="en-US" dirty="0" smtClean="0"/>
              <a:t/>
            </a:r>
            <a:br>
              <a:rPr lang="en-US" dirty="0" smtClean="0"/>
            </a:br>
            <a:r>
              <a:rPr lang="en-US" i="1" dirty="0" smtClean="0"/>
              <a:t>To comprehensive </a:t>
            </a:r>
            <a:r>
              <a:rPr lang="en-US" i="1" u="sng" dirty="0" smtClean="0"/>
              <a:t>and</a:t>
            </a:r>
            <a:r>
              <a:rPr lang="en-US" i="1" dirty="0" smtClean="0"/>
              <a:t> targeted schools?  </a:t>
            </a:r>
            <a:br>
              <a:rPr lang="en-US" i="1" dirty="0" smtClean="0"/>
            </a:br>
            <a:r>
              <a:rPr lang="en-US" i="1" dirty="0" smtClean="0"/>
              <a:t>By formula or competitive?</a:t>
            </a:r>
            <a:endParaRPr lang="en-US" i="1" dirty="0"/>
          </a:p>
        </p:txBody>
      </p:sp>
    </p:spTree>
    <p:extLst>
      <p:ext uri="{BB962C8B-B14F-4D97-AF65-F5344CB8AC3E}">
        <p14:creationId xmlns:p14="http://schemas.microsoft.com/office/powerpoint/2010/main" val="199838595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Formula vs. competitive grants: </a:t>
            </a:r>
            <a:br>
              <a:rPr lang="en-US" dirty="0" smtClean="0"/>
            </a:br>
            <a:r>
              <a:rPr lang="en-US" dirty="0" smtClean="0"/>
              <a:t>Benefits and considerations</a:t>
            </a:r>
            <a:endParaRPr lang="en-US" dirty="0"/>
          </a:p>
        </p:txBody>
      </p:sp>
      <p:sp>
        <p:nvSpPr>
          <p:cNvPr id="3" name="Text Placeholder 2"/>
          <p:cNvSpPr>
            <a:spLocks noGrp="1"/>
          </p:cNvSpPr>
          <p:nvPr>
            <p:ph type="body" idx="1"/>
          </p:nvPr>
        </p:nvSpPr>
        <p:spPr/>
        <p:txBody>
          <a:bodyPr/>
          <a:lstStyle/>
          <a:p>
            <a:pPr algn="ctr"/>
            <a:r>
              <a:rPr lang="en-US" dirty="0" smtClean="0"/>
              <a:t>Formula Grants</a:t>
            </a:r>
            <a:endParaRPr lang="en-US" dirty="0"/>
          </a:p>
        </p:txBody>
      </p:sp>
      <p:sp>
        <p:nvSpPr>
          <p:cNvPr id="4" name="Content Placeholder 3"/>
          <p:cNvSpPr>
            <a:spLocks noGrp="1"/>
          </p:cNvSpPr>
          <p:nvPr>
            <p:ph sz="half" idx="2"/>
          </p:nvPr>
        </p:nvSpPr>
        <p:spPr>
          <a:solidFill>
            <a:srgbClr val="FFC000"/>
          </a:solidFill>
        </p:spPr>
        <p:txBody>
          <a:bodyPr>
            <a:normAutofit/>
          </a:bodyPr>
          <a:lstStyle/>
          <a:p>
            <a:r>
              <a:rPr lang="en-US" dirty="0">
                <a:solidFill>
                  <a:schemeClr val="bg1"/>
                </a:solidFill>
              </a:rPr>
              <a:t>Greater predictability: Schools will know that they will get funding, and will be able to estimate how much. </a:t>
            </a:r>
          </a:p>
          <a:p>
            <a:r>
              <a:rPr lang="en-US" dirty="0">
                <a:solidFill>
                  <a:schemeClr val="bg1"/>
                </a:solidFill>
              </a:rPr>
              <a:t>L</a:t>
            </a:r>
            <a:r>
              <a:rPr lang="en-US" dirty="0" smtClean="0">
                <a:solidFill>
                  <a:schemeClr val="bg1"/>
                </a:solidFill>
              </a:rPr>
              <a:t>ess </a:t>
            </a:r>
            <a:r>
              <a:rPr lang="en-US" dirty="0">
                <a:solidFill>
                  <a:schemeClr val="bg1"/>
                </a:solidFill>
              </a:rPr>
              <a:t>control over plan </a:t>
            </a:r>
            <a:r>
              <a:rPr lang="en-US" dirty="0" smtClean="0">
                <a:solidFill>
                  <a:schemeClr val="bg1"/>
                </a:solidFill>
              </a:rPr>
              <a:t>quality: There </a:t>
            </a:r>
            <a:r>
              <a:rPr lang="en-US" dirty="0">
                <a:solidFill>
                  <a:schemeClr val="bg1"/>
                </a:solidFill>
              </a:rPr>
              <a:t>is a higher chance of ineffective use of funds.</a:t>
            </a:r>
          </a:p>
          <a:p>
            <a:endParaRPr lang="en-US" dirty="0"/>
          </a:p>
          <a:p>
            <a:endParaRPr lang="en-US" dirty="0"/>
          </a:p>
        </p:txBody>
      </p:sp>
      <p:sp>
        <p:nvSpPr>
          <p:cNvPr id="5" name="Text Placeholder 4"/>
          <p:cNvSpPr>
            <a:spLocks noGrp="1"/>
          </p:cNvSpPr>
          <p:nvPr>
            <p:ph type="body" sz="quarter" idx="3"/>
          </p:nvPr>
        </p:nvSpPr>
        <p:spPr/>
        <p:txBody>
          <a:bodyPr/>
          <a:lstStyle/>
          <a:p>
            <a:pPr algn="ctr"/>
            <a:r>
              <a:rPr lang="en-US" dirty="0" smtClean="0"/>
              <a:t>Competitive Grants</a:t>
            </a:r>
            <a:endParaRPr lang="en-US" dirty="0"/>
          </a:p>
        </p:txBody>
      </p:sp>
      <p:sp>
        <p:nvSpPr>
          <p:cNvPr id="6" name="Content Placeholder 5"/>
          <p:cNvSpPr>
            <a:spLocks noGrp="1"/>
          </p:cNvSpPr>
          <p:nvPr>
            <p:ph sz="quarter" idx="4"/>
          </p:nvPr>
        </p:nvSpPr>
        <p:spPr>
          <a:solidFill>
            <a:schemeClr val="accent6"/>
          </a:solidFill>
        </p:spPr>
        <p:txBody>
          <a:bodyPr>
            <a:normAutofit lnSpcReduction="10000"/>
          </a:bodyPr>
          <a:lstStyle/>
          <a:p>
            <a:r>
              <a:rPr lang="en-US" dirty="0">
                <a:solidFill>
                  <a:schemeClr val="bg1"/>
                </a:solidFill>
              </a:rPr>
              <a:t>Ensures that only high-quality improvement plans get funding</a:t>
            </a:r>
          </a:p>
          <a:p>
            <a:r>
              <a:rPr lang="en-US" dirty="0">
                <a:solidFill>
                  <a:schemeClr val="bg1"/>
                </a:solidFill>
              </a:rPr>
              <a:t>More time consuming and costly – because it requires a review process</a:t>
            </a:r>
          </a:p>
          <a:p>
            <a:r>
              <a:rPr lang="en-US" dirty="0">
                <a:solidFill>
                  <a:schemeClr val="bg1"/>
                </a:solidFill>
              </a:rPr>
              <a:t>Disadvantages districts that have less capacity to develop a strong application – which could be the districts with the greatest need</a:t>
            </a:r>
          </a:p>
          <a:p>
            <a:endParaRPr lang="en-US" dirty="0"/>
          </a:p>
          <a:p>
            <a:endParaRPr lang="en-US" dirty="0"/>
          </a:p>
        </p:txBody>
      </p:sp>
    </p:spTree>
    <p:extLst>
      <p:ext uri="{BB962C8B-B14F-4D97-AF65-F5344CB8AC3E}">
        <p14:creationId xmlns:p14="http://schemas.microsoft.com/office/powerpoint/2010/main" val="108899358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algn="ctr"/>
            <a:r>
              <a:rPr lang="en-US" sz="4800" dirty="0" smtClean="0"/>
              <a:t>But this neglects even larger sources of dollars to support improvement, including:</a:t>
            </a:r>
            <a:endParaRPr lang="en-US" sz="4800" dirty="0"/>
          </a:p>
        </p:txBody>
      </p:sp>
      <p:sp>
        <p:nvSpPr>
          <p:cNvPr id="8" name="Text Placeholder 7"/>
          <p:cNvSpPr>
            <a:spLocks noGrp="1"/>
          </p:cNvSpPr>
          <p:nvPr>
            <p:ph idx="1"/>
          </p:nvPr>
        </p:nvSpPr>
        <p:spPr/>
        <p:txBody>
          <a:bodyPr>
            <a:normAutofit/>
          </a:bodyPr>
          <a:lstStyle/>
          <a:p>
            <a:r>
              <a:rPr lang="en-US" sz="3600" dirty="0" smtClean="0">
                <a:solidFill>
                  <a:schemeClr val="tx1"/>
                </a:solidFill>
              </a:rPr>
              <a:t>Title 1 Schoolwide Program funds,</a:t>
            </a:r>
          </a:p>
          <a:p>
            <a:r>
              <a:rPr lang="en-US" sz="3600" dirty="0" smtClean="0">
                <a:solidFill>
                  <a:schemeClr val="tx1"/>
                </a:solidFill>
              </a:rPr>
              <a:t>Title II, Part A funds,</a:t>
            </a:r>
          </a:p>
          <a:p>
            <a:r>
              <a:rPr lang="en-US" sz="3600" dirty="0" smtClean="0">
                <a:solidFill>
                  <a:schemeClr val="tx1"/>
                </a:solidFill>
              </a:rPr>
              <a:t>The Optional Reserve for direct student services, and</a:t>
            </a:r>
          </a:p>
          <a:p>
            <a:r>
              <a:rPr lang="en-US" sz="3600" dirty="0" smtClean="0">
                <a:solidFill>
                  <a:schemeClr val="tx1"/>
                </a:solidFill>
              </a:rPr>
              <a:t>Basic state and local dollars that schools are already receiving.</a:t>
            </a:r>
            <a:endParaRPr lang="en-US" sz="3600" dirty="0">
              <a:solidFill>
                <a:schemeClr val="tx1"/>
              </a:solidFill>
            </a:endParaRPr>
          </a:p>
        </p:txBody>
      </p:sp>
    </p:spTree>
    <p:extLst>
      <p:ext uri="{BB962C8B-B14F-4D97-AF65-F5344CB8AC3E}">
        <p14:creationId xmlns:p14="http://schemas.microsoft.com/office/powerpoint/2010/main" val="49403332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dirty="0" smtClean="0"/>
              <a:t>Bottom Line:</a:t>
            </a:r>
            <a:br>
              <a:rPr lang="en-US" sz="4800" dirty="0" smtClean="0"/>
            </a:br>
            <a:r>
              <a:rPr lang="en-US" sz="4800" dirty="0" smtClean="0"/>
              <a:t>We’re not going to solve the problems identified in school plans with the handful of dollars that they might get for “improvement:” the other 99% of their revenues have to be harnessed as well.  </a:t>
            </a:r>
            <a:endParaRPr lang="en-US" sz="4800" dirty="0"/>
          </a:p>
        </p:txBody>
      </p:sp>
      <p:sp>
        <p:nvSpPr>
          <p:cNvPr id="3" name="Text Placeholder 2"/>
          <p:cNvSpPr>
            <a:spLocks noGrp="1"/>
          </p:cNvSpPr>
          <p:nvPr>
            <p:ph type="body" idx="1"/>
          </p:nvPr>
        </p:nvSpPr>
        <p:spPr/>
        <p:txBody>
          <a:bodyPr>
            <a:normAutofit/>
          </a:bodyPr>
          <a:lstStyle/>
          <a:p>
            <a:r>
              <a:rPr lang="en-US" sz="3200" dirty="0"/>
              <a:t>So </a:t>
            </a:r>
            <a:r>
              <a:rPr lang="en-US" sz="3200" dirty="0" smtClean="0"/>
              <a:t>you are going to want to make sure that states provide </a:t>
            </a:r>
            <a:r>
              <a:rPr lang="en-US" sz="3200" dirty="0"/>
              <a:t>clear guidance on how to </a:t>
            </a:r>
            <a:r>
              <a:rPr lang="en-US" sz="3200" b="1" dirty="0"/>
              <a:t>leverage other funds</a:t>
            </a:r>
            <a:r>
              <a:rPr lang="en-US" sz="3200" dirty="0"/>
              <a:t> to support improvement.</a:t>
            </a:r>
          </a:p>
        </p:txBody>
      </p:sp>
    </p:spTree>
    <p:extLst>
      <p:ext uri="{BB962C8B-B14F-4D97-AF65-F5344CB8AC3E}">
        <p14:creationId xmlns:p14="http://schemas.microsoft.com/office/powerpoint/2010/main" val="387005402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oAutofit/>
          </a:bodyPr>
          <a:lstStyle/>
          <a:p>
            <a:pPr algn="ctr"/>
            <a:r>
              <a:rPr lang="en-US" sz="4000" dirty="0" smtClean="0"/>
              <a:t>Recommendation #5.  States should rethink the way improvement funds are used.  </a:t>
            </a:r>
            <a:endParaRPr lang="en-US" sz="4000" dirty="0"/>
          </a:p>
        </p:txBody>
      </p:sp>
      <p:sp>
        <p:nvSpPr>
          <p:cNvPr id="7" name="Content Placeholder 6"/>
          <p:cNvSpPr>
            <a:spLocks noGrp="1"/>
          </p:cNvSpPr>
          <p:nvPr>
            <p:ph idx="1"/>
          </p:nvPr>
        </p:nvSpPr>
        <p:spPr>
          <a:xfrm>
            <a:off x="390144" y="1825624"/>
            <a:ext cx="11533632" cy="4377951"/>
          </a:xfrm>
        </p:spPr>
        <p:txBody>
          <a:bodyPr>
            <a:noAutofit/>
          </a:bodyPr>
          <a:lstStyle/>
          <a:p>
            <a:r>
              <a:rPr lang="en-US" dirty="0" smtClean="0">
                <a:latin typeface="+mj-lt"/>
              </a:rPr>
              <a:t>Carefully consider advantages and drawbacks of formula versus competitive funding, and providing funding to both comprehensive and targeted schools;</a:t>
            </a:r>
          </a:p>
          <a:p>
            <a:r>
              <a:rPr lang="en-US" dirty="0" smtClean="0">
                <a:latin typeface="+mj-lt"/>
              </a:rPr>
              <a:t>Consider providing planning grants;</a:t>
            </a:r>
          </a:p>
          <a:p>
            <a:r>
              <a:rPr lang="en-US" dirty="0" smtClean="0">
                <a:latin typeface="+mj-lt"/>
              </a:rPr>
              <a:t>Mine data to identify the domains on which schools are most likely to need high-quality assistance, identify high-quality providers, and consider providing more generous funding to schools that adopt research-backed practices or that use the highest-quality providers.  </a:t>
            </a:r>
          </a:p>
          <a:p>
            <a:r>
              <a:rPr lang="en-US" dirty="0" smtClean="0">
                <a:latin typeface="+mj-lt"/>
              </a:rPr>
              <a:t>Make second year funding contingent on progress;</a:t>
            </a:r>
          </a:p>
          <a:p>
            <a:r>
              <a:rPr lang="en-US" dirty="0" smtClean="0">
                <a:latin typeface="+mj-lt"/>
              </a:rPr>
              <a:t>Require budgets that include at least other federal funding sources, but preferably also state and local dollars.  </a:t>
            </a:r>
          </a:p>
        </p:txBody>
      </p:sp>
    </p:spTree>
    <p:extLst>
      <p:ext uri="{BB962C8B-B14F-4D97-AF65-F5344CB8AC3E}">
        <p14:creationId xmlns:p14="http://schemas.microsoft.com/office/powerpoint/2010/main" val="3088661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 calcmode="lin" valueType="num">
                                      <p:cBhvr additive="base">
                                        <p:cTn id="25"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914400" lvl="1" indent="-457200">
              <a:spcAft>
                <a:spcPts val="600"/>
              </a:spcAft>
              <a:buFont typeface="+mj-lt"/>
              <a:buAutoNum type="arabicPeriod"/>
            </a:pPr>
            <a:r>
              <a:rPr lang="en-US" sz="2800" dirty="0"/>
              <a:t>Set an </a:t>
            </a:r>
            <a:r>
              <a:rPr lang="en-US" sz="2800" b="1" dirty="0"/>
              <a:t>appropriate timeline </a:t>
            </a:r>
            <a:r>
              <a:rPr lang="en-US" sz="2800" dirty="0"/>
              <a:t>for the needs assessment/improvement planning </a:t>
            </a:r>
            <a:r>
              <a:rPr lang="en-US" sz="2800" dirty="0" smtClean="0"/>
              <a:t>process.</a:t>
            </a:r>
            <a:endParaRPr lang="en-US" sz="2800" dirty="0"/>
          </a:p>
          <a:p>
            <a:pPr marL="914400" lvl="1" indent="-457200">
              <a:spcAft>
                <a:spcPts val="600"/>
              </a:spcAft>
              <a:buFont typeface="+mj-lt"/>
              <a:buAutoNum type="arabicPeriod"/>
            </a:pPr>
            <a:r>
              <a:rPr lang="en-US" sz="2800" dirty="0"/>
              <a:t>Ensure that </a:t>
            </a:r>
            <a:r>
              <a:rPr lang="en-US" sz="2800" b="1" dirty="0"/>
              <a:t>parents and the community </a:t>
            </a:r>
            <a:r>
              <a:rPr lang="en-US" sz="2800" dirty="0"/>
              <a:t>are involved every step of the way.</a:t>
            </a:r>
          </a:p>
          <a:p>
            <a:pPr marL="914400" lvl="1" indent="-457200">
              <a:spcAft>
                <a:spcPts val="600"/>
              </a:spcAft>
              <a:buFont typeface="+mj-lt"/>
              <a:buAutoNum type="arabicPeriod"/>
            </a:pPr>
            <a:r>
              <a:rPr lang="en-US" sz="2800" dirty="0"/>
              <a:t>Ensure that the improvement process begins with a </a:t>
            </a:r>
            <a:r>
              <a:rPr lang="en-US" sz="2800" b="1" dirty="0"/>
              <a:t>meaningful needs assessment.</a:t>
            </a:r>
          </a:p>
          <a:p>
            <a:pPr marL="914400" lvl="1" indent="-457200">
              <a:spcAft>
                <a:spcPts val="600"/>
              </a:spcAft>
              <a:buFont typeface="+mj-lt"/>
              <a:buAutoNum type="arabicPeriod"/>
            </a:pPr>
            <a:r>
              <a:rPr lang="en-US" sz="2800" dirty="0"/>
              <a:t>Ensure that improvement plans lay out evidence-based </a:t>
            </a:r>
            <a:r>
              <a:rPr lang="en-US" sz="2800" b="1" dirty="0"/>
              <a:t>strategies</a:t>
            </a:r>
            <a:r>
              <a:rPr lang="en-US" sz="2800" dirty="0"/>
              <a:t> that address the challenges identified in the needs </a:t>
            </a:r>
            <a:r>
              <a:rPr lang="en-US" sz="2800" dirty="0" smtClean="0"/>
              <a:t>assessment.</a:t>
            </a:r>
            <a:endParaRPr lang="en-US" sz="2800" dirty="0"/>
          </a:p>
          <a:p>
            <a:pPr marL="914400" lvl="1" indent="-457200">
              <a:spcAft>
                <a:spcPts val="600"/>
              </a:spcAft>
              <a:buFont typeface="+mj-lt"/>
              <a:buAutoNum type="arabicPeriod"/>
            </a:pPr>
            <a:r>
              <a:rPr lang="en-US" sz="2800" dirty="0"/>
              <a:t>Use school improvement </a:t>
            </a:r>
            <a:r>
              <a:rPr lang="en-US" sz="2800" b="1" dirty="0"/>
              <a:t>funding</a:t>
            </a:r>
            <a:r>
              <a:rPr lang="en-US" sz="2800" dirty="0"/>
              <a:t> as a strategic lever</a:t>
            </a:r>
            <a:r>
              <a:rPr lang="en-US" sz="2800" dirty="0" smtClean="0"/>
              <a:t>. </a:t>
            </a:r>
            <a:endParaRPr lang="en-US" sz="2800" dirty="0"/>
          </a:p>
        </p:txBody>
      </p:sp>
      <p:sp>
        <p:nvSpPr>
          <p:cNvPr id="4" name="Title 1"/>
          <p:cNvSpPr>
            <a:spLocks noGrp="1"/>
          </p:cNvSpPr>
          <p:nvPr>
            <p:ph type="title"/>
          </p:nvPr>
        </p:nvSpPr>
        <p:spPr>
          <a:solidFill>
            <a:schemeClr val="accent6">
              <a:lumMod val="40000"/>
              <a:lumOff val="60000"/>
            </a:schemeClr>
          </a:solidFill>
        </p:spPr>
        <p:txBody>
          <a:bodyPr>
            <a:noAutofit/>
          </a:bodyPr>
          <a:lstStyle/>
          <a:p>
            <a:pPr algn="ctr"/>
            <a:r>
              <a:rPr lang="en-US" sz="4000" dirty="0" smtClean="0"/>
              <a:t>In sum</a:t>
            </a:r>
            <a:r>
              <a:rPr lang="en-US" sz="4000" smtClean="0"/>
              <a:t>, five </a:t>
            </a:r>
            <a:r>
              <a:rPr lang="en-US" sz="4000" dirty="0" smtClean="0"/>
              <a:t>recommendations for states to build a strong foundation for school improvement</a:t>
            </a:r>
            <a:endParaRPr lang="en-US" sz="4000" dirty="0"/>
          </a:p>
        </p:txBody>
      </p:sp>
    </p:spTree>
    <p:extLst>
      <p:ext uri="{BB962C8B-B14F-4D97-AF65-F5344CB8AC3E}">
        <p14:creationId xmlns:p14="http://schemas.microsoft.com/office/powerpoint/2010/main" val="260671447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2216057"/>
            <a:ext cx="10936941" cy="2387600"/>
          </a:xfrm>
        </p:spPr>
        <p:txBody>
          <a:bodyPr>
            <a:normAutofit fontScale="90000"/>
          </a:bodyPr>
          <a:lstStyle/>
          <a:p>
            <a:r>
              <a:rPr lang="en-US" dirty="0" smtClean="0"/>
              <a:t>Beyond these five recommendations, there are other critical questions that states will need to answer.  These include:</a:t>
            </a:r>
            <a:endParaRPr lang="en-US" dirty="0"/>
          </a:p>
        </p:txBody>
      </p:sp>
    </p:spTree>
    <p:extLst>
      <p:ext uri="{BB962C8B-B14F-4D97-AF65-F5344CB8AC3E}">
        <p14:creationId xmlns:p14="http://schemas.microsoft.com/office/powerpoint/2010/main" val="8261977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  Monitoring </a:t>
            </a:r>
            <a:endParaRPr lang="en-US" b="1" dirty="0"/>
          </a:p>
        </p:txBody>
      </p:sp>
      <p:sp>
        <p:nvSpPr>
          <p:cNvPr id="3" name="Content Placeholder 2"/>
          <p:cNvSpPr>
            <a:spLocks noGrp="1"/>
          </p:cNvSpPr>
          <p:nvPr>
            <p:ph idx="1"/>
          </p:nvPr>
        </p:nvSpPr>
        <p:spPr>
          <a:xfrm>
            <a:off x="838200" y="2389815"/>
            <a:ext cx="10515600" cy="4351338"/>
          </a:xfrm>
        </p:spPr>
        <p:txBody>
          <a:bodyPr/>
          <a:lstStyle/>
          <a:p>
            <a:pPr marL="0" indent="0">
              <a:buNone/>
            </a:pPr>
            <a:r>
              <a:rPr lang="en-US" dirty="0" smtClean="0"/>
              <a:t>Who should </a:t>
            </a:r>
            <a:r>
              <a:rPr lang="en-US" b="1" dirty="0" smtClean="0"/>
              <a:t>monitor the progress of schools </a:t>
            </a:r>
            <a:r>
              <a:rPr lang="en-US" dirty="0" smtClean="0"/>
              <a:t>identified as needing improvement?</a:t>
            </a:r>
          </a:p>
          <a:p>
            <a:pPr marL="0" indent="0">
              <a:buNone/>
            </a:pPr>
            <a:endParaRPr lang="en-US" dirty="0"/>
          </a:p>
          <a:p>
            <a:r>
              <a:rPr lang="en-US" dirty="0" smtClean="0"/>
              <a:t>Can experienced educators be trained to provide on-site advice and monitoring?</a:t>
            </a:r>
          </a:p>
          <a:p>
            <a:r>
              <a:rPr lang="en-US" dirty="0" smtClean="0"/>
              <a:t>Should districts themselves be accountable for the effectiveness of their improvement strategies?  If so, what might that look like?  (MA example)</a:t>
            </a:r>
          </a:p>
        </p:txBody>
      </p:sp>
    </p:spTree>
    <p:extLst>
      <p:ext uri="{BB962C8B-B14F-4D97-AF65-F5344CB8AC3E}">
        <p14:creationId xmlns:p14="http://schemas.microsoft.com/office/powerpoint/2010/main" val="3085348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877" y="2771674"/>
            <a:ext cx="10955215" cy="1325563"/>
          </a:xfrm>
        </p:spPr>
        <p:txBody>
          <a:bodyPr>
            <a:normAutofit fontScale="90000"/>
          </a:bodyPr>
          <a:lstStyle/>
          <a:p>
            <a:r>
              <a:rPr lang="en-US" b="1" dirty="0" smtClean="0"/>
              <a:t>Last night’s performance put our minds squarely back on schools themselves:  what the good ones </a:t>
            </a:r>
            <a:r>
              <a:rPr lang="en-US" sz="6000" b="1" i="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DO </a:t>
            </a:r>
            <a:r>
              <a:rPr lang="en-US" b="1" dirty="0" smtClean="0"/>
              <a:t>and the not-so-good ones </a:t>
            </a:r>
            <a:r>
              <a:rPr lang="en-US" sz="6000" b="1" i="1" dirty="0" smtClean="0">
                <a:ln w="22225">
                  <a:solidFill>
                    <a:schemeClr val="accent2"/>
                  </a:solidFill>
                  <a:prstDash val="solid"/>
                </a:ln>
                <a:solidFill>
                  <a:schemeClr val="accent2">
                    <a:lumMod val="40000"/>
                    <a:lumOff val="60000"/>
                  </a:schemeClr>
                </a:solidFill>
              </a:rPr>
              <a:t>DON’T.</a:t>
            </a:r>
            <a:endParaRPr lang="en-US" sz="6000" b="1" i="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20459038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t>B.  Exit Criteria</a:t>
            </a:r>
            <a:endParaRPr lang="en-US" b="1" dirty="0"/>
          </a:p>
        </p:txBody>
      </p:sp>
      <p:sp>
        <p:nvSpPr>
          <p:cNvPr id="6" name="Content Placeholder 5"/>
          <p:cNvSpPr>
            <a:spLocks noGrp="1"/>
          </p:cNvSpPr>
          <p:nvPr>
            <p:ph idx="1"/>
          </p:nvPr>
        </p:nvSpPr>
        <p:spPr/>
        <p:txBody>
          <a:bodyPr/>
          <a:lstStyle/>
          <a:p>
            <a:pPr marL="0" indent="0">
              <a:buNone/>
            </a:pPr>
            <a:r>
              <a:rPr lang="en-US" dirty="0"/>
              <a:t>How should the state determine </a:t>
            </a:r>
            <a:r>
              <a:rPr lang="en-US" dirty="0" smtClean="0"/>
              <a:t>when </a:t>
            </a:r>
            <a:r>
              <a:rPr lang="en-US" dirty="0"/>
              <a:t>schools have </a:t>
            </a:r>
            <a:r>
              <a:rPr lang="en-US" b="1" dirty="0"/>
              <a:t>improved sufficiently </a:t>
            </a:r>
            <a:r>
              <a:rPr lang="en-US" dirty="0"/>
              <a:t>to no longer </a:t>
            </a:r>
            <a:r>
              <a:rPr lang="en-US" dirty="0" smtClean="0"/>
              <a:t>be identified as “needing improvement”?  </a:t>
            </a:r>
          </a:p>
          <a:p>
            <a:pPr marL="0" indent="0">
              <a:buNone/>
            </a:pPr>
            <a:endParaRPr lang="en-US" dirty="0"/>
          </a:p>
          <a:p>
            <a:r>
              <a:rPr lang="en-US" dirty="0" smtClean="0"/>
              <a:t>Is it ok if schools in the bottom 5% just reach the sixth percentile?  If not, how much improvement is necessary before support and oversight shifts elsewhere?</a:t>
            </a:r>
          </a:p>
          <a:p>
            <a:r>
              <a:rPr lang="en-US" dirty="0" smtClean="0"/>
              <a:t>What about schools identified for consistent subgroup underperformance?</a:t>
            </a:r>
            <a:endParaRPr lang="en-US" dirty="0"/>
          </a:p>
        </p:txBody>
      </p:sp>
    </p:spTree>
    <p:extLst>
      <p:ext uri="{BB962C8B-B14F-4D97-AF65-F5344CB8AC3E}">
        <p14:creationId xmlns:p14="http://schemas.microsoft.com/office/powerpoint/2010/main" val="197098007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  Intensification</a:t>
            </a:r>
            <a:endParaRPr lang="en-US" b="1" dirty="0"/>
          </a:p>
        </p:txBody>
      </p:sp>
      <p:sp>
        <p:nvSpPr>
          <p:cNvPr id="3" name="Content Placeholder 2"/>
          <p:cNvSpPr>
            <a:spLocks noGrp="1"/>
          </p:cNvSpPr>
          <p:nvPr>
            <p:ph idx="1"/>
          </p:nvPr>
        </p:nvSpPr>
        <p:spPr/>
        <p:txBody>
          <a:bodyPr/>
          <a:lstStyle/>
          <a:p>
            <a:pPr marL="0" indent="0" algn="ctr">
              <a:buNone/>
            </a:pPr>
            <a:r>
              <a:rPr lang="en-US" dirty="0"/>
              <a:t>What should happen when schools </a:t>
            </a:r>
            <a:r>
              <a:rPr lang="en-US" b="1" dirty="0"/>
              <a:t>do not improve</a:t>
            </a:r>
            <a:r>
              <a:rPr lang="en-US" dirty="0"/>
              <a:t> within a reasonable timeframe</a:t>
            </a:r>
            <a:r>
              <a:rPr lang="en-US" dirty="0" smtClean="0"/>
              <a:t>?</a:t>
            </a:r>
          </a:p>
          <a:p>
            <a:pPr marL="0" indent="0" algn="ctr">
              <a:buNone/>
            </a:pPr>
            <a:endParaRPr lang="en-US" dirty="0"/>
          </a:p>
          <a:p>
            <a:pPr marL="0" indent="0" algn="ctr">
              <a:buNone/>
            </a:pPr>
            <a:r>
              <a:rPr lang="en-US" sz="3200" dirty="0" smtClean="0">
                <a:latin typeface="Algerian" panose="04020705040A02060702" pitchFamily="82" charset="0"/>
              </a:rPr>
              <a:t>ALMOST NOBODY LIKES TO TALK ABOUT THIS SUBJECT, </a:t>
            </a:r>
          </a:p>
          <a:p>
            <a:pPr marL="0" indent="0" algn="ctr">
              <a:buNone/>
            </a:pPr>
            <a:r>
              <a:rPr lang="en-US" dirty="0" smtClean="0"/>
              <a:t>at least in part because the federally-mandated “models” in NCLB or Waivers caused a lot of pain in the communities we serve.  </a:t>
            </a:r>
          </a:p>
          <a:p>
            <a:pPr marL="0" indent="0" algn="ctr">
              <a:buNone/>
            </a:pPr>
            <a:endParaRPr lang="en-US" dirty="0"/>
          </a:p>
          <a:p>
            <a:pPr marL="0" indent="0" algn="ctr">
              <a:buNone/>
            </a:pPr>
            <a:r>
              <a:rPr lang="en-US" i="1" dirty="0" smtClean="0"/>
              <a:t>But, if not those approaches, what do you think should happen when performance problems persist?</a:t>
            </a:r>
            <a:endParaRPr lang="en-US" i="1" dirty="0"/>
          </a:p>
          <a:p>
            <a:endParaRPr lang="en-US" dirty="0"/>
          </a:p>
        </p:txBody>
      </p:sp>
    </p:spTree>
    <p:extLst>
      <p:ext uri="{BB962C8B-B14F-4D97-AF65-F5344CB8AC3E}">
        <p14:creationId xmlns:p14="http://schemas.microsoft.com/office/powerpoint/2010/main" val="1581133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  Protections for Students</a:t>
            </a:r>
            <a:endParaRPr lang="en-US" b="1"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dirty="0"/>
              <a:t>What </a:t>
            </a:r>
            <a:r>
              <a:rPr lang="en-US" b="1" dirty="0"/>
              <a:t>protections</a:t>
            </a:r>
            <a:r>
              <a:rPr lang="en-US" dirty="0"/>
              <a:t> should the state offer to students in the lowest performing schools</a:t>
            </a:r>
            <a:r>
              <a:rPr lang="en-US" dirty="0" smtClean="0"/>
              <a:t>?</a:t>
            </a:r>
          </a:p>
          <a:p>
            <a:pPr marL="0" indent="0" algn="ctr">
              <a:buNone/>
            </a:pPr>
            <a:endParaRPr lang="en-US" dirty="0"/>
          </a:p>
          <a:p>
            <a:pPr marL="0" indent="0" algn="ctr">
              <a:buNone/>
            </a:pPr>
            <a:r>
              <a:rPr lang="en-US" dirty="0" smtClean="0"/>
              <a:t>Back in NCLB, there were two basic “protections” for kids in underperforming schools:  (1) financial support for after school tutoring and (2) the opportunity to transfer to another school with transportation.  Though thousands of parents took advantage of the opportunity to transfer, the way it was timed and structured didn’t work for a lot of parents.  But, because school improvement is often a slow process, advocates will want to think about what protections parents and students should be offered.  Should transfer with transportation be one of them?  If so, how could the process work better?</a:t>
            </a:r>
            <a:endParaRPr lang="en-US" dirty="0"/>
          </a:p>
          <a:p>
            <a:endParaRPr lang="en-US" dirty="0"/>
          </a:p>
        </p:txBody>
      </p:sp>
    </p:spTree>
    <p:extLst>
      <p:ext uri="{BB962C8B-B14F-4D97-AF65-F5344CB8AC3E}">
        <p14:creationId xmlns:p14="http://schemas.microsoft.com/office/powerpoint/2010/main" val="4087586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Some of these questions will be easier to answer than others.  </a:t>
            </a:r>
            <a:endParaRPr lang="en-US" dirty="0"/>
          </a:p>
        </p:txBody>
      </p:sp>
      <p:sp>
        <p:nvSpPr>
          <p:cNvPr id="5" name="Subtitle 4"/>
          <p:cNvSpPr>
            <a:spLocks noGrp="1"/>
          </p:cNvSpPr>
          <p:nvPr>
            <p:ph type="subTitle" idx="1"/>
          </p:nvPr>
        </p:nvSpPr>
        <p:spPr/>
        <p:txBody>
          <a:bodyPr>
            <a:normAutofit/>
          </a:bodyPr>
          <a:lstStyle/>
          <a:p>
            <a:r>
              <a:rPr lang="en-US" sz="3200" dirty="0" smtClean="0"/>
              <a:t>But somebody in your state will have to answer them.  So you will want to do some thinking about what answers YOU want.  </a:t>
            </a:r>
            <a:endParaRPr lang="en-US" sz="3200" dirty="0"/>
          </a:p>
        </p:txBody>
      </p:sp>
    </p:spTree>
    <p:extLst>
      <p:ext uri="{BB962C8B-B14F-4D97-AF65-F5344CB8AC3E}">
        <p14:creationId xmlns:p14="http://schemas.microsoft.com/office/powerpoint/2010/main" val="3805540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There is much more to discuss about creating the framework for successful school improvement.</a:t>
            </a:r>
            <a:endParaRPr lang="en-US" b="1" dirty="0"/>
          </a:p>
        </p:txBody>
      </p:sp>
      <p:sp>
        <p:nvSpPr>
          <p:cNvPr id="3" name="Content Placeholder 2"/>
          <p:cNvSpPr>
            <a:spLocks noGrp="1"/>
          </p:cNvSpPr>
          <p:nvPr>
            <p:ph idx="1"/>
          </p:nvPr>
        </p:nvSpPr>
        <p:spPr/>
        <p:txBody>
          <a:bodyPr>
            <a:noAutofit/>
          </a:bodyPr>
          <a:lstStyle/>
          <a:p>
            <a:pPr marL="0" indent="0">
              <a:buNone/>
            </a:pPr>
            <a:r>
              <a:rPr lang="en-US" sz="2200" i="1" dirty="0" smtClean="0"/>
              <a:t>At 10:45 am we will have three improvement planning deep dives. </a:t>
            </a:r>
          </a:p>
          <a:p>
            <a:pPr marL="0" indent="0">
              <a:buNone/>
            </a:pPr>
            <a:r>
              <a:rPr lang="en-US" sz="2200" b="1" dirty="0" smtClean="0"/>
              <a:t>Option 1: Funding</a:t>
            </a:r>
          </a:p>
          <a:p>
            <a:pPr marL="0" indent="0">
              <a:buNone/>
            </a:pPr>
            <a:r>
              <a:rPr lang="en-US" sz="2200" dirty="0" smtClean="0"/>
              <a:t>Presenter: Kati Haycock, The Education Trust</a:t>
            </a:r>
          </a:p>
          <a:p>
            <a:pPr marL="0" indent="0">
              <a:buNone/>
            </a:pPr>
            <a:r>
              <a:rPr lang="en-US" sz="2200" dirty="0" smtClean="0"/>
              <a:t>Texas VII</a:t>
            </a:r>
          </a:p>
          <a:p>
            <a:pPr marL="0" indent="0">
              <a:buNone/>
            </a:pPr>
            <a:r>
              <a:rPr lang="en-US" sz="2200" b="1" dirty="0" smtClean="0"/>
              <a:t>Option 2: Parent and community engagement</a:t>
            </a:r>
          </a:p>
          <a:p>
            <a:pPr marL="0" indent="0">
              <a:buNone/>
            </a:pPr>
            <a:r>
              <a:rPr lang="en-US" sz="2200" dirty="0" smtClean="0"/>
              <a:t>Presenters: Jose L. Rodriguez, National Council of La Raza – Texas Regional Office, and Kim </a:t>
            </a:r>
            <a:r>
              <a:rPr lang="en-US" sz="2200" dirty="0" err="1" smtClean="0"/>
              <a:t>Hymes</a:t>
            </a:r>
            <a:r>
              <a:rPr lang="en-US" sz="2200" dirty="0" smtClean="0"/>
              <a:t>, National Center for Learning Disabilities</a:t>
            </a:r>
          </a:p>
          <a:p>
            <a:pPr marL="0" indent="0">
              <a:buNone/>
            </a:pPr>
            <a:r>
              <a:rPr lang="en-US" sz="2200" dirty="0" smtClean="0"/>
              <a:t>Texas I-II</a:t>
            </a:r>
          </a:p>
          <a:p>
            <a:pPr marL="0" indent="0">
              <a:buNone/>
            </a:pPr>
            <a:r>
              <a:rPr lang="en-US" sz="2200" b="1" dirty="0" smtClean="0"/>
              <a:t>Option 3: Needs assessment and improvement planning</a:t>
            </a:r>
          </a:p>
          <a:p>
            <a:pPr marL="0" indent="0">
              <a:buNone/>
            </a:pPr>
            <a:r>
              <a:rPr lang="en-US" sz="2200" dirty="0" smtClean="0"/>
              <a:t>Presenters: Natasha Ushomirsky and Allison Socol, The Education Trust</a:t>
            </a:r>
          </a:p>
          <a:p>
            <a:pPr marL="0" indent="0">
              <a:buNone/>
            </a:pPr>
            <a:r>
              <a:rPr lang="en-US" sz="2200" dirty="0" err="1" smtClean="0"/>
              <a:t>Paluxy</a:t>
            </a:r>
            <a:r>
              <a:rPr lang="en-US" sz="2200" dirty="0" smtClean="0"/>
              <a:t> I-III</a:t>
            </a:r>
            <a:endParaRPr lang="en-US" sz="2200" dirty="0"/>
          </a:p>
        </p:txBody>
      </p:sp>
    </p:spTree>
    <p:extLst>
      <p:ext uri="{BB962C8B-B14F-4D97-AF65-F5344CB8AC3E}">
        <p14:creationId xmlns:p14="http://schemas.microsoft.com/office/powerpoint/2010/main" val="2962934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And I know that most of you in this room would absolutely LOVE to jump into the conversation of what to do—with, for, or about—that particular not-so-good school.</a:t>
            </a:r>
            <a:endParaRPr lang="en-US" sz="3200" b="1" dirty="0"/>
          </a:p>
        </p:txBody>
      </p:sp>
      <p:sp>
        <p:nvSpPr>
          <p:cNvPr id="3" name="Content Placeholder 2"/>
          <p:cNvSpPr>
            <a:spLocks noGrp="1"/>
          </p:cNvSpPr>
          <p:nvPr>
            <p:ph idx="1"/>
          </p:nvPr>
        </p:nvSpPr>
        <p:spPr/>
        <p:txBody>
          <a:bodyPr>
            <a:normAutofit lnSpcReduction="10000"/>
          </a:bodyPr>
          <a:lstStyle/>
          <a:p>
            <a:r>
              <a:rPr lang="en-US" dirty="0" smtClean="0">
                <a:solidFill>
                  <a:schemeClr val="tx2"/>
                </a:solidFill>
              </a:rPr>
              <a:t>What changes to instruction are needed to develop students’ literacy skills?</a:t>
            </a:r>
          </a:p>
          <a:p>
            <a:r>
              <a:rPr lang="en-US" dirty="0" smtClean="0">
                <a:solidFill>
                  <a:schemeClr val="tx2"/>
                </a:solidFill>
              </a:rPr>
              <a:t>What discipline policies could the school implement to replace “zero tolerance”?</a:t>
            </a:r>
          </a:p>
          <a:p>
            <a:r>
              <a:rPr lang="en-US" dirty="0">
                <a:solidFill>
                  <a:schemeClr val="tx2"/>
                </a:solidFill>
              </a:rPr>
              <a:t>What kind of professional development might raise teachers expectations? </a:t>
            </a:r>
          </a:p>
          <a:p>
            <a:r>
              <a:rPr lang="en-US" dirty="0" smtClean="0">
                <a:solidFill>
                  <a:schemeClr val="tx2"/>
                </a:solidFill>
              </a:rPr>
              <a:t>How could the school structure the school day to give teachers more time for collaboration?</a:t>
            </a:r>
          </a:p>
          <a:p>
            <a:r>
              <a:rPr lang="en-US" dirty="0" smtClean="0">
                <a:solidFill>
                  <a:schemeClr val="tx2"/>
                </a:solidFill>
              </a:rPr>
              <a:t>What role could an engaged group of parents and community-based organizations play?</a:t>
            </a:r>
          </a:p>
        </p:txBody>
      </p:sp>
    </p:spTree>
    <p:extLst>
      <p:ext uri="{BB962C8B-B14F-4D97-AF65-F5344CB8AC3E}">
        <p14:creationId xmlns:p14="http://schemas.microsoft.com/office/powerpoint/2010/main" val="393219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708" y="735501"/>
            <a:ext cx="10937630" cy="2387600"/>
          </a:xfrm>
        </p:spPr>
        <p:txBody>
          <a:bodyPr>
            <a:normAutofit/>
          </a:bodyPr>
          <a:lstStyle/>
          <a:p>
            <a:r>
              <a:rPr lang="en-US" sz="4800" b="1" dirty="0" smtClean="0"/>
              <a:t>That, after all, is what drew most of you into this room in the first place: </a:t>
            </a:r>
            <a:endParaRPr lang="en-US" sz="4800" b="1" dirty="0"/>
          </a:p>
        </p:txBody>
      </p:sp>
      <p:sp>
        <p:nvSpPr>
          <p:cNvPr id="3" name="Subtitle 2"/>
          <p:cNvSpPr>
            <a:spLocks noGrp="1"/>
          </p:cNvSpPr>
          <p:nvPr>
            <p:ph type="subTitle" idx="1"/>
          </p:nvPr>
        </p:nvSpPr>
        <p:spPr>
          <a:xfrm>
            <a:off x="562708" y="3215176"/>
            <a:ext cx="10937630" cy="1655762"/>
          </a:xfrm>
        </p:spPr>
        <p:txBody>
          <a:bodyPr>
            <a:noAutofit/>
          </a:bodyPr>
          <a:lstStyle/>
          <a:p>
            <a:r>
              <a:rPr lang="en-US" sz="3600" dirty="0" smtClean="0"/>
              <a:t>Your </a:t>
            </a:r>
            <a:r>
              <a:rPr lang="en-US" sz="3600" dirty="0"/>
              <a:t>knowledge that too many schools just plain aren’t getting kids where they need to go. </a:t>
            </a:r>
            <a:r>
              <a:rPr lang="en-US" sz="3600" dirty="0" smtClean="0"/>
              <a:t>Your understanding that many of them will need help of different sorts to improve.  And your desire to think about what kinds of help might be most effective.</a:t>
            </a:r>
            <a:endParaRPr lang="en-US" sz="3600" dirty="0"/>
          </a:p>
        </p:txBody>
      </p:sp>
    </p:spTree>
    <p:extLst>
      <p:ext uri="{BB962C8B-B14F-4D97-AF65-F5344CB8AC3E}">
        <p14:creationId xmlns:p14="http://schemas.microsoft.com/office/powerpoint/2010/main" val="344903289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ART_0" val="eyIkaWQiOiIxIiwiQ3VsdHVyZUluZm9OYW1lIjoiZW4tVVMiLCJTdHlsZU5hbWUiOiJSb2FkbWFwIiwiSXNUZW1wbGF0ZSI6dHJ1ZSwiVmVyc2lvbiI6eyIkaWQiOiIyIiwiVmVyc2lvbiI6IjMuMC4xIiwiT3JpZ2luYWxBc3NlbWJseVZlcnNpb24iOiIxLjAwLjAwLjAwIiwiRWRpdGlvbiI6IlBsdXMiLCJJc1BsdXNFZGl0aW9uIjp0cnVlfSwiRWZmZWN0IjoxLCJTdHlsZSI6eyIkaWQiOiIzIiwiVGltZWJhbmRTdHlsZSI6eyIkaWQiOiI0IiwiU2NhbGVNYXJraW5nIjowLCJTaGFwZSI6MTMsIlNoYXBlU3R5bGUiOnsiJGlkIjoiNSIsIk1hcmdpbiI6eyIkaWQiOiI2IiwiVG9wIjowLCJMZWZ0IjoxMCwiUmlnaHQiOjEwLCJCb3R0b20iOjB9LCJQYWRkaW5nIjp7IiRpZCI6IjciLCJUb3AiOjMsIkxlZnQiOjEzLCJSaWdodCI6MTMsIkJvdHRvbSI6M30sIkJhY2tncm91bmQiOnsiJGlkIjoiOCIsIkNvbG9yIjp7IiRpZCI6IjkiLCJBIjoyNTUsIlIiOjY4LCJHIjo4NCwiQiI6MTA2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vcmJlbCIsIklzQm9sZCI6ZmFsc2UsIklzSXRhbGljIjpmYWxzZSwiSXNVbmRlcmxpbmVkIjpmYWxzZSwiUGFyZW50U3R5bGUiOm51bGx9LCJBdXRvU2l6ZSI6MCwiRm9yZWdyb3VuZCI6eyIkaWQiOiIxNSIsIkNvbG9yIjp7IiRpZCI6IjE2IiwiQSI6MjU1LCJSIjoxOTIsIkciOjgwLCJCIjo3N3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ODksIlIiOjAsIkciOjAsIkIiOjB9fSwiSXNWaXNpYmxlIjp0cnVlLCJXaWR0aCI6MC4wLCJIZWlnaHQiOjAuMCwiQm9yZGVyU3R5bGUiOm51bGwsIlBhcmVudFN0eWxlIjpudWxsfSwiTGVmdEVuZENhcHNTdHlsZSI6eyIkaWQiOiIyMSIsIkZvbnRTZXR0aW5ncyI6eyIkaWQiOiIyMiIsIkZvbnRTaXplIjoxOCwiRm9udE5hbWUiOiJDb3JiZWwiLCJJc0JvbGQiOmZhbHNlLCJJc0l0YWxpYyI6ZmFsc2UsIklzVW5kZXJsaW5lZCI6ZmFsc2UsIlBhcmVudFN0eWxlIjpudWxsfSwiQXV0b1NpemUiOjAsIkZvcmVncm91bmQiOnsiJGlkIjoiMjMiLCJDb2xvciI6eyIkaWQiOiIyNCIsIkEiOjI1NSwiUiI6MTkyLCJHIjo4MCwiQiI6Nzd9fSwiTWF4V2lkdGgiOiJJbmZpbml0eSIsIk1heEhlaWdodCI6IkluZmluaXR5IiwiU21hcnRGb3JlZ3JvdW5kSXNBY3RpdmUiOmZhbHNlLCJIb3Jpem9udGFsQWxpZ25tZW50IjowLCJWZXJ0aWNhbEFsaWdubWVudCI6MCwiU21hcnRGb3JlZ3JvdW5kIjpudWxsLCJNYXJnaW4iOnsiJGlkIjoiMjUiLCJUb3AiOjAsIkxlZnQiOjIw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g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mZhbHN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zMSwiRyI6MjMwLCJCIjoyMzB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AsIkciOjAsIkIiOjB9fSwiQXBwZW5kWWVhck9uWWVhckNoYW5nZSI6dHJ1ZSwiRWxhcHNlZFRpbWVGb3JtYXQiOjEsIlRvZGF5TWFya2VyUG9zaXRpb24iOjAsIlF1aWNrUG9zaXRpb24iOjMsIkFic29sdXRlUG9zaXRpb24iOjIyOS41LCJNYXJnaW4iOnsiJGlkIjoiNDkiLCJUb3AiOjAsIkxlZnQiOjEwLCJSaWdodCI6MTAsIkJvdHRvbSI6MH0sIlBhZGRpbmciOnsiJGlkIjoiNTAiLCJUb3AiOjAsIkxlZnQiOjAsIlJpZ2h0IjowLCJCb3R0b20iOjB9LCJCYWNrZ3JvdW5kIjp7IiRpZCI6IjUxIiwiQ29sb3IiOnsiJGlkIjoiNTIiLCJBIjoyNTUsIlIiOjY4LCJHIjo4NCwiQiI6MTA2fX0sIklzVmlzaWJsZSI6dHJ1ZSwiV2lkdGgiOjAuMCwiSGVpZ2h0IjowLjAsIkJvcmRlclN0eWxlIjpudWxsLCJQYXJlbnRTdHlsZSI6bnVsbH0sIkRlZmF1bHRNaWxlc3RvbmVTdHlsZSI6eyIkaWQiOiI1MyIsIlNoYXBlIjow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NzksIkciOjEyOSwiQiI6MTg5fX0sIkxpbmVXZWlnaHQiOjEuMCwiTGluZVR5cGUiOjAsIlBhcmVudFN0eWxlIjpudWxsfSwiSXNCZWxvd1RpbWViYW5kIjpmYWxzZS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0LCJGb250TmFtZSI6IkNvcmJlbCIsIklzQm9sZCI6ZmFsc2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EsIkZvbnROYW1lIjoiQ29yYmVsIiwiSXNCb2xkIjpmYWxzZSwiSXNJdGFsaWMiOmZhbHNlLCJJc1VuZGVybGluZWQiOmZhbHNlLCJQYXJlbnRTdHlsZSI6bnVsbH0sIkF1dG9TaXplIjowLCJGb3JlZ3JvdW5kIjp7IiRpZCI6Ijc0IiwiQ29sb3IiOnsiJGlkIjoiNzUiLCJBIjoyNTUsIlIiOjIwOSwiRyI6NDAsIkIiOjQ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U1NIGQiLCJTZXBhcmF0b3IiOiIvIiwiVXNlSW50ZXJuYXRpb25hbERhdGVGb3JtYXQiOmZhbHNlfSwiSXNWaXNpYmxlIjp0cnVlLCJQYXJlbnRTdHlsZSI6bnVsbH0sIkRlZmF1bHRUYXNrU3R5bGUiOnsiJGlkIjoiODAiLCJTaGFwZSI6Mi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iwiRm9udE5hbWUiOiJDYWxpYnJpIiwiSXNCb2xkIjpmYWxzZSwiSXNJdGFsaWMiOmZhbHNlLCJJc1VuZGVybGluZWQiOmZhbHNlLCJQYXJlbnRTdHlsZSI6bnVsbH0sIkF1dG9TaXplIjowLCJGb3JlZ3JvdW5kIjp7IiRpZCI6IjkwIiwiQ29sb3IiOnsiJGlkIjoiOTEiLCJBIjoyNTUsIlIiOjI1NSwiRyI6MjU1LCJCIjoyNTV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MxLCJHIjoyMzAsIkIiOjIzMH19LCJMaW5lV2VpZ2h0IjowLjAsIkxpbmVUeXBlIjowLCJQYXJlbnRTdHlsZSI6bnVsbH0sIlZlcnRpY2FsQ29ubmVjdG9yU3R5bGUiOnsiJGlkIjoiOTgiLCJMaW5lQ29sb3IiOnsiJGlkIjoiOTkiLCIkdHlwZSI6Ik5MUkUuQ29tbW9uLkRvbS5Tb2xpZENvbG9yQnJ1c2gsIE5MUkUuQ29tbW9uIiwiQ29sb3IiOnsiJGlkIjoiMTAwIiwiQSI6MjU1LCJSIjoyMzEsIkciOjIzMCwiQiI6MjMwfX0sIkxpbmVXZWlnaHQiOjAuMCwiTGluZVR5cGUiOjAsIlBhcmVudFN0eWxlIjpudWxsfSwiTWFyZ2luIjpudWxsLCJTdGFydERhdGVQb3NpdGlvbiI6NCwiRW5kRGF0ZVBvc2l0aW9uIjo0LCJUaXRsZVBvc2l0aW9uIjozLCJEdXJhdGlvblBvc2l0aW9uIjo2LCJQZXJjZW50YWdlQ29tcGxldGVkUG9zaXRpb24iOjYsIlNwYWNpbmciOjEw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NCwiRm9udE5hbWUiOiJDb3JiZWwiLCJJc0JvbGQiOmZhbHNlLCJJc0l0YWxpYyI6ZmFsc2UsIklzVW5kZXJsaW5lZCI6ZmFsc2UsIlBhcmVudFN0eWxlIjpudWxsfSwiQXV0b1NpemUiOjAsIkZvcmVncm91bmQiOnsiJGlkIjoiMTA5IiwiQ29sb3IiOnsiJGlkIjoiMTEwIiwiQSI6MjU1LCJSIjowLCJHIjowLCJCIjowfX0sIk1heFdpZHRoIjoyMDAuMCwiTWF4SGVpZ2h0IjoiSW5maW5pdHkiLCJTbWFydEZvcmVncm91bmRJc0FjdGl2ZSI6ZmFsc2UsIkhvcml6b250YWxBbGlnbm1lbnQiOjI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iwiRm9udE5hbWUiOiJDYWxpYnJpIiwiSXNCb2xkIjpmYWxzZSwiSXNJdGFsaWMiOmZhbHNlLCJJc1VuZGVybGluZWQiOmZhbHNlLCJQYXJlbnRTdHlsZSI6bnVsbH0sIkF1dG9TaXplIjowLCJGb3JlZ3JvdW5kIjp7IiRpZCI6IjExNiIsIkNvbG9yIjp7IiRpZCI6IjExNyIsIkEiOjI1NSwiUiI6MjU1LCJHIjoyNTUsIkIiOjI1NX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TU0gZCIsIlNlcGFyYXRvciI6Ii8iLCJVc2VJbnRlcm5hdGlvbmFsRGF0ZUZvcm1hdCI6ZmFsc2V9LCJJc1Zpc2libGUiOnRydWUsIlBhcmVudFN0eWxlIjpudWxsfSwiU2hvd0VsYXBzZWRUaW1lR3JhZGllbnRTdHlsZSI6ZmFsc2V9LCJTY2FsZSI6eyIkaWQiOiIxMjIiLCJTdGFydERhdGUiOiIyMDE2LTA1LTEwVDIzOjU5OjU5Ljk5OVoiLCJFbmREYXRlIjoiMjAxNy0wMS0zMFQyMzo1OTo1OS45OTlaIiwiRm9ybWF0IjoiTU1NIiwiVHlwZSI6MiwiQXV0b0RhdGVSYW5nZSI6dHJ1ZSwiV29ya2luZ0RheXMiOjMxLCJUb2RheU1hcmtlclRleHQiOiJUb2RheSIsIkF1dG9TY2FsZVR5cGUiOnRydWV9LCJNaWxlc3RvbmVzIjpbeyIkaWQiOiIxMjMiLCJEYXRlIjoiMjAxNi0wNS0xMFQyMzo1OTo1OS45OTlaIiwiU3R5bGUiOnsiJGlkIjoiMTI0IiwiU2hhcGUiOjIsIkNvbm5lY3Rvck1hcmdpbiI6eyIkcmVmIjoiNTQifSwiQ29ubmVjdG9yU3R5bGUiOnsiJGlkIjoiMTI1IiwiTGluZUNvbG9yIjp7IiRpZCI6IjEyNiIsIiR0eXBlIjoiTkxSRS5Db21tb24uRG9tLlNvbGlkQ29sb3JCcnVzaCwgTkxSRS5Db21tb24iLCJDb2xvciI6eyIkaWQiOiIxMjciLCJBIjoyNTUsIlIiOjAsIkciOjExNCwiQiI6MTg4fX0sIkxpbmVXZWlnaHQiOjEuMCwiTGluZVR5cGUiOjAsIlBhcmVudFN0eWxlIjp7IiRyZWYiOiI1NSJ9fSwiSXNCZWxvd1RpbWViYW5kIjpmYWxzZSwiSGlkZURhdGUiOmZhbHNlLCJTaGFwZVNpemUiOjEsIlNwYWNpbmciOjAuMCwiUGFkZGluZyI6eyIkaWQiOiIxMjgiLCJUb3AiOjAsIkxlZnQiOjAsIlJpZ2h0IjowLCJCb3R0b20iOjB9LCJTaGFwZVN0eWxlIjp7IiRpZCI6IjEyOSIsIk1hcmdpbiI6eyIkcmVmIjoiNjAifSwiUGFkZGluZyI6eyIkcmVmIjoiNjEifSwiQmFja2dyb3VuZCI6eyIkaWQiOiIxMzAiLCJDb2xvciI6eyIkaWQiOiIxMzEiLCJBIjoyNTUsIlIiOjgsIkciOjEyNywiQiI6MTk1fX0sIklzVmlzaWJsZSI6dHJ1ZSwiV2lkdGgiOjEzLjAsIkhlaWdodCI6MTMuMCwiQm9yZGVyU3R5bGUiOnsiJGlkIjoiMTMyIiwiTGluZUNvbG9yIjp7IiRyZWYiOiI2MyJ9LCJMaW5lV2VpZ2h0IjowLjAsIkxpbmVUeXBlIjowLCJQYXJlbnRTdHlsZSI6eyIkcmVmIjoiNjIifX0sIlBhcmVudFN0eWxlIjp7IiRyZWYiOiI1OSJ9fSwiVGl0bGVTdHlsZSI6eyIkaWQiOiIxMzMiLCJGb250U2V0dGluZ3MiOnsiJGlkIjoiMTM0IiwiRm9udFNpemUiOjEwLCJGb250TmFtZSI6IkNhbGlicmkiLCJJc0JvbGQiOnRydWUsIklzSXRhbGljIjpmYWxzZSwiSXNVbmRlcmxpbmVkIjpmYWxzZSwiUGFyZW50U3R5bGUiOnsiJHJlZiI6IjY2In19LCJBdXRvU2l6ZSI6MCwiRm9yZWdyb3VuZCI6eyIkaWQiOiIxMzUiLCJDb2xvciI6eyIkaWQiOiIxMzYiLCJBIjoyNTUsIlIiOjU5LCJHIjo4OSwiQiI6MTUyfX0sIk1heFdpZHRoIjo1MS42MjUwMzgxNDY5NzI2NTY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zNyIsIkxpbmVDb2xvciI6bnVsbCwiTGluZVdlaWdodCI6MC4wLCJMaW5lVHlwZSI6MCwiUGFyZW50U3R5bGUiOm51bGx9LCJQYXJlbnRTdHlsZSI6eyIkcmVmIjoiNjUifX0sIkRhdGVTdHlsZSI6eyIkaWQiOiIxMzgiLCJGb250U2V0dGluZ3MiOnsiJGlkIjoiMTM5IiwiRm9udFNpemUiOjEwLCJGb250TmFtZSI6IkNhbGlicmkiLCJJc0JvbGQiOmZhbHNlLCJJc0l0YWxpYyI6ZmFsc2UsIklzVW5kZXJsaW5lZCI6ZmFsc2UsIlBhcmVudFN0eWxlIjp7IiRyZWYiOiI3MyJ9fSwiQXV0b1NpemUiOjAsIkZvcmVncm91bmQiOnsiJGlkIjoiMTQwIiwiQ29sb3IiOnsiJGlkIjoiMTQxIiwiQSI6MjU1LCJSIjoxMjcsIkciOjEyNywiQiI6MTI3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QyIiwiTGluZUNvbG9yIjpudWxsLCJMaW5lV2VpZ2h0IjowLjAsIkxpbmVUeXBlIjowLCJQYXJlbnRTdHlsZSI6bnVsbH0sIlBhcmVudFN0eWxlIjp7IiRyZWYiOiI3MiJ9fSwiRGF0ZUZvcm1hdCI6eyIkcmVmIjoiNzkifSwiSXNWaXNpYmxlIjp0cnVlLCJQYXJlbnRTdHlsZSI6eyIkcmVmIjoiNTMifX0sIlBvc2l0aW9uIjp7IiRpZCI6IjE0MyIsIlJhdGlvIjowLjE3NTM5NjAyMjA5MDIwNTQ0LCJJc0N1c3RvbSI6dHJ1ZX0sIklkIjoiYTU4ZjI5NDgtN2MwMy00M2MwLThhYmMtZjQxOTEzZTQwY2FlIiwiSW1wb3J0SWQiOm51bGwsIlRpdGxlIjoiTWlsZXN0b25lIDEiLCJOb3RlIjpudWxsLCJIeXBlcmxpbmsiOm51bGwsIklzQ2hhbmdlZCI6ZmFsc2UsIklzTmV3Ijp0cnVlfSx7IiRpZCI6IjE0NCIsIkRhdGUiOiIyMDE2LTA1LTE1VDIzOjU5OjU5Ljk5OVoiLCJTdHlsZSI6eyIkaWQiOiIxNDUiLCJTaGFwZSI6MiwiQ29ubmVjdG9yTWFyZ2luIjp7IiRyZWYiOiI1NCJ9LCJDb25uZWN0b3JTdHlsZSI6eyIkaWQiOiIxNDYiLCJMaW5lQ29sb3IiOnsiJGlkIjoiMTQ3IiwiJHR5cGUiOiJOTFJFLkNvbW1vbi5Eb20uU29saWRDb2xvckJydXNoLCBOTFJFLkNvbW1vbiIsIkNvbG9yIjp7IiRpZCI6IjE0OCIsIkEiOjI1NSwiUiI6OCwiRyI6MTI3LCJCIjoxOTV9fSwiTGluZVdlaWdodCI6MS4wLCJMaW5lVHlwZSI6MCwiUGFyZW50U3R5bGUiOnsiJHJlZiI6IjU1In19LCJJc0JlbG93VGltZWJhbmQiOmZhbHNlLCJIaWRlRGF0ZSI6ZmFsc2UsIlNoYXBlU2l6ZSI6MSwiU3BhY2luZyI6MC4wLCJQYWRkaW5nIjp7IiRpZCI6IjE0OSIsIlRvcCI6MCwiTGVmdCI6MCwiUmlnaHQiOjAsIkJvdHRvbSI6MH0sIlNoYXBlU3R5bGUiOnsiJGlkIjoiMTUwIiwiTWFyZ2luIjp7IiRyZWYiOiI2MCJ9LCJQYWRkaW5nIjp7IiRyZWYiOiI2MSJ9LCJCYWNrZ3JvdW5kIjp7IiRpZCI6IjE1MSIsIkNvbG9yIjp7IiRpZCI6IjE1MiIsIkEiOjI1NSwiUiI6OCwiRyI6MTI3LCJCIjoxOTV9fSwiSXNWaXNpYmxlIjp0cnVlLCJXaWR0aCI6MTMuMCwiSGVpZ2h0IjoxMy4wLCJCb3JkZXJTdHlsZSI6eyIkaWQiOiIxNTMiLCJMaW5lQ29sb3IiOnsiJHJlZiI6IjYzIn0sIkxpbmVXZWlnaHQiOjAuMCwiTGluZVR5cGUiOjAsIlBhcmVudFN0eWxlIjp7IiRyZWYiOiI2MiJ9fSwiUGFyZW50U3R5bGUiOnsiJHJlZiI6IjU5In19LCJUaXRsZVN0eWxlIjp7IiRpZCI6IjE1NCIsIkZvbnRTZXR0aW5ncyI6eyIkaWQiOiIxNTUiLCJGb250U2l6ZSI6MTAsIkZvbnROYW1lIjoiQ2FsaWJyaSIsIklzQm9sZCI6dHJ1ZSwiSXNJdGFsaWMiOmZhbHNlLCJJc1VuZGVybGluZWQiOmZhbHNlLCJQYXJlbnRTdHlsZSI6eyIkcmVmIjoiNjYifX0sIkF1dG9TaXplIjowLCJGb3JlZ3JvdW5kIjp7IiRpZCI6IjE1NiIsIkNvbG9yIjp7IiRpZCI6IjE1NyIsIkEiOjI1NSwiUiI6NTksIkciOjg5LCJCIjoxNTJ9fSwiTWF4V2lkdGgiOjUxLjYyNTAzODE0Njk3MjY1Ni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U4IiwiTGluZUNvbG9yIjpudWxsLCJMaW5lV2VpZ2h0IjowLjAsIkxpbmVUeXBlIjowLCJQYXJlbnRTdHlsZSI6bnVsbH0sIlBhcmVudFN0eWxlIjp7IiRyZWYiOiI2NSJ9fSwiRGF0ZVN0eWxlIjp7IiRpZCI6IjE1OSIsIkZvbnRTZXR0aW5ncyI6eyIkaWQiOiIxNjAiLCJGb250U2l6ZSI6MTAsIkZvbnROYW1lIjoiQ2FsaWJyaSIsIklzQm9sZCI6ZmFsc2UsIklzSXRhbGljIjpmYWxzZSwiSXNVbmRlcmxpbmVkIjpmYWxzZSwiUGFyZW50U3R5bGUiOnsiJHJlZiI6IjczIn19LCJBdXRvU2l6ZSI6MCwiRm9yZWdyb3VuZCI6eyIkaWQiOiIxNjEiLCJDb2xvciI6eyIkaWQiOiIxNjIiLCJBIjoyNTUsIlIiOjEyNywiRyI6MTI3LCJCIjoxMj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jMiLCJMaW5lQ29sb3IiOm51bGwsIkxpbmVXZWlnaHQiOjAuMCwiTGluZVR5cGUiOjAsIlBhcmVudFN0eWxlIjpudWxsfSwiUGFyZW50U3R5bGUiOnsiJHJlZiI6IjcyIn19LCJEYXRlRm9ybWF0Ijp7IiRyZWYiOiI3OSJ9LCJJc1Zpc2libGUiOnRydWUsIlBhcmVudFN0eWxlIjp7IiRyZWYiOiI1MyJ9fSwiUG9zaXRpb24iOnsiJGlkIjoiMTY0IiwiUmF0aW8iOjAuMTA4MDkzMTc2OTQ3Njk5NjUsIklzQ3VzdG9tIjp0cnVlfSwiSWQiOiI1Mjc0M2RlOC1iYjZkLTQwNDQtODk2Zi00NzM4OThmZTlkYTciLCJJbXBvcnRJZCI6bnVsbCwiVGl0bGUiOiJNaWxlc3RvbmUgMiIsIk5vdGUiOm51bGwsIkh5cGVybGluayI6bnVsbCwiSXNDaGFuZ2VkIjpmYWxzZSwiSXNOZXciOnRydWV9LHsiJGlkIjoiMTY1IiwiRGF0ZSI6IjIwMTYtMDctMjFUMjM6NTk6NTkuOTk5WiIsIlN0eWxlIjp7IiRpZCI6IjE2NiIsIlNoYXBlIjo4LCJDb25uZWN0b3JNYXJnaW4iOnsiJHJlZiI6IjU0In0sIkNvbm5lY3RvclN0eWxlIjp7IiRpZCI6IjE2NyIsIkxpbmVDb2xvciI6eyIkaWQiOiIxNjgiLCIkdHlwZSI6Ik5MUkUuQ29tbW9uLkRvbS5Tb2xpZENvbG9yQnJ1c2gsIE5MUkUuQ29tbW9uIiwiQ29sb3IiOnsiJGlkIjoiMTY5IiwiQSI6MjU1LCJSIjo4LCJHIjoxMjcsIkIiOjE5NX19LCJMaW5lV2VpZ2h0IjoxLjAsIkxpbmVUeXBlIjowLCJQYXJlbnRTdHlsZSI6eyIkcmVmIjoiNTUifX0sIklzQmVsb3dUaW1lYmFuZCI6ZmFsc2UsIkhpZGVEYXRlIjpmYWxzZSwiU2hhcGVTaXplIjoxLCJTcGFjaW5nIjowLjAsIlBhZGRpbmciOnsiJGlkIjoiMTcwIiwiVG9wIjowLCJMZWZ0IjowLCJSaWdodCI6MCwiQm90dG9tIjowfSwiU2hhcGVTdHlsZSI6eyIkaWQiOiIxNzEiLCJNYXJnaW4iOnsiJHJlZiI6IjYwIn0sIlBhZGRpbmciOnsiJHJlZiI6IjYxIn0sIkJhY2tncm91bmQiOnsiJGlkIjoiMTcyIiwiQ29sb3IiOnsiJGlkIjoiMTczIiwiQSI6MjU1LCJSIjo4LCJHIjoxMjcsIkIiOjE5NX19LCJJc1Zpc2libGUiOnRydWUsIldpZHRoIjoxOC4wLCJIZWlnaHQiOjIwLjAsIkJvcmRlclN0eWxlIjp7IiRpZCI6IjE3NCIsIkxpbmVDb2xvciI6eyIkcmVmIjoiNjMifSwiTGluZVdlaWdodCI6MC4wLCJMaW5lVHlwZSI6MCwiUGFyZW50U3R5bGUiOnsiJHJlZiI6IjYyIn19LCJQYXJlbnRTdHlsZSI6eyIkcmVmIjoiNTkifX0sIlRpdGxlU3R5bGUiOnsiJGlkIjoiMTc1IiwiRm9udFNldHRpbmdzIjp7IiRpZCI6IjE3NiIsIkZvbnRTaXplIjoxMCwiRm9udE5hbWUiOiJDYWxpYnJpIiwiSXNCb2xkIjp0cnVlLCJJc0l0YWxpYyI6ZmFsc2UsIklzVW5kZXJsaW5lZCI6ZmFsc2UsIlBhcmVudFN0eWxlIjp7IiRyZWYiOiI2NiJ9fSwiQXV0b1NpemUiOjAsIkZvcmVncm91bmQiOnsiJGlkIjoiMTc3IiwiQ29sb3IiOnsiJGlkIjoiMTc4IiwiQSI6MjU1LCJSIjo1OSwiRyI6ODksIkIiOjE1Mn19LCJNYXhXaWR0aCI6NTEuNjI0OTYxODUzMDI3MzQ0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zkiLCJMaW5lQ29sb3IiOm51bGwsIkxpbmVXZWlnaHQiOjAuMCwiTGluZVR5cGUiOjAsIlBhcmVudFN0eWxlIjpudWxsfSwiUGFyZW50U3R5bGUiOnsiJHJlZiI6IjY1In19LCJEYXRlU3R5bGUiOnsiJGlkIjoiMTgwIiwiRm9udFNldHRpbmdzIjp7IiRpZCI6IjE4MSIsIkZvbnRTaXplIjoxMCwiRm9udE5hbWUiOiJDYWxpYnJpIiwiSXNCb2xkIjpmYWxzZSwiSXNJdGFsaWMiOmZhbHNlLCJJc1VuZGVybGluZWQiOmZhbHNlLCJQYXJlbnRTdHlsZSI6eyIkcmVmIjoiNzMifX0sIkF1dG9TaXplIjowLCJGb3JlZ3JvdW5kIjp7IiRpZCI6IjE4MiIsIkNvbG9yIjp7IiRpZCI6IjE4MyIsIkEiOjI1NSwiUiI6MTI3LCJHIjoxMjcsIkIiOjEy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4NCIsIkxpbmVDb2xvciI6bnVsbCwiTGluZVdlaWdodCI6MC4wLCJMaW5lVHlwZSI6MCwiUGFyZW50U3R5bGUiOm51bGx9LCJQYXJlbnRTdHlsZSI6eyIkcmVmIjoiNzIifX0sIkRhdGVGb3JtYXQiOnsiJHJlZiI6Ijc5In0sIklzVmlzaWJsZSI6dHJ1ZSwiUGFyZW50U3R5bGUiOnsiJHJlZiI6IjUzIn19LCJQb3NpdGlvbiI6eyIkaWQiOiIxODUiLCJSYXRpbyI6MC4wODQwNjI1NjIxNjU0MzY5MjIsIklzQ3VzdG9tIjp0cnVlfSwiSWQiOiJhNTRiYzgyNy1iMDUxLTQ2ZDEtOGI1NS05ZjYxODcyM2UyYjQiLCJJbXBvcnRJZCI6bnVsbCwiVGl0bGUiOiJNaWxlc3RvbmUgMyIsIk5vdGUiOm51bGwsIkh5cGVybGluayI6bnVsbCwiSXNDaGFuZ2VkIjpmYWxzZSwiSXNOZXciOnRydWV9LHsiJGlkIjoiMTg2IiwiRGF0ZSI6IjIwMTYtMDgtMTJUMjM6NTk6NTkuOTk5WiIsIlN0eWxlIjp7IiRpZCI6IjE4NyIsIlNoYXBlIjo4LCJDb25uZWN0b3JNYXJnaW4iOnsiJHJlZiI6IjU0In0sIkNvbm5lY3RvclN0eWxlIjp7IiRpZCI6IjE4OCIsIkxpbmVDb2xvciI6eyIkaWQiOiIxODkiLCIkdHlwZSI6Ik5MUkUuQ29tbW9uLkRvbS5Tb2xpZENvbG9yQnJ1c2gsIE5MUkUuQ29tbW9uIiwiQ29sb3IiOnsiJGlkIjoiMTkwIiwiQSI6MjU1LCJSIjoyMjAsIkciOjg5LCJCIjozNn19LCJMaW5lV2VpZ2h0IjoxLjAsIkxpbmVUeXBlIjowLCJQYXJlbnRTdHlsZSI6eyIkcmVmIjoiNTUifX0sIklzQmVsb3dUaW1lYmFuZCI6ZmFsc2UsIkhpZGVEYXRlIjpmYWxzZSwiU2hhcGVTaXplIjoxLCJTcGFjaW5nIjowLjAsIlBhZGRpbmciOnsiJGlkIjoiMTkxIiwiVG9wIjowLCJMZWZ0IjowLCJSaWdodCI6MCwiQm90dG9tIjowfSwiU2hhcGVTdHlsZSI6eyIkaWQiOiIxOTIiLCJNYXJnaW4iOnsiJHJlZiI6IjYwIn0sIlBhZGRpbmciOnsiJHJlZiI6IjYxIn0sIkJhY2tncm91bmQiOnsiJGlkIjoiMTkzIiwiQ29sb3IiOnsiJGlkIjoiMTk0IiwiQSI6MjU1LCJSIjoyMjAsIkciOjg5LCJCIjozNn19LCJJc1Zpc2libGUiOnRydWUsIldpZHRoIjoxOC4wLCJIZWlnaHQiOjIwLjAsIkJvcmRlclN0eWxlIjp7IiRpZCI6IjE5NSIsIkxpbmVDb2xvciI6eyIkcmVmIjoiNjMifSwiTGluZVdlaWdodCI6MC4wLCJMaW5lVHlwZSI6MCwiUGFyZW50U3R5bGUiOnsiJHJlZiI6IjYyIn19LCJQYXJlbnRTdHlsZSI6eyIkcmVmIjoiNTkifX0sIlRpdGxlU3R5bGUiOnsiJGlkIjoiMTk2IiwiRm9udFNldHRpbmdzIjp7IiRpZCI6IjE5NyIsIkZvbnRTaXplIjoxMCwiRm9udE5hbWUiOiJDYWxpYnJpIiwiSXNCb2xkIjp0cnVlLCJJc0l0YWxpYyI6ZmFsc2UsIklzVW5kZXJsaW5lZCI6ZmFsc2UsIlBhcmVudFN0eWxlIjp7IiRyZWYiOiI2NiJ9fSwiQXV0b1NpemUiOjAsIkZvcmVncm91bmQiOnsiJGlkIjoiMTk4IiwiQ29sb3IiOnsiJGlkIjoiMTk5IiwiQSI6MjU1LCJSIjoyMTAsIkciOjcxLCJCIjozOH19LCJNYXhXaWR0aCI6NTEuNjI0OTYxODUzMDI3MzQ0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DAiLCJMaW5lQ29sb3IiOm51bGwsIkxpbmVXZWlnaHQiOjAuMCwiTGluZVR5cGUiOjAsIlBhcmVudFN0eWxlIjpudWxsfSwiUGFyZW50U3R5bGUiOnsiJHJlZiI6IjY1In19LCJEYXRlU3R5bGUiOnsiJGlkIjoiMjAxIiwiRm9udFNldHRpbmdzIjp7IiRpZCI6IjIwMiIsIkZvbnRTaXplIjoxMCwiRm9udE5hbWUiOiJDYWxpYnJpIiwiSXNCb2xkIjpmYWxzZSwiSXNJdGFsaWMiOmZhbHNlLCJJc1VuZGVybGluZWQiOmZhbHNlLCJQYXJlbnRTdHlsZSI6eyIkcmVmIjoiNzMifX0sIkF1dG9TaXplIjowLCJGb3JlZ3JvdW5kIjp7IiRpZCI6IjIwMyIsIkNvbG9yIjp7IiRpZCI6IjIwNCIsIkEiOjI1NSwiUiI6MTI3LCJHIjoxMjcsIkIiOjEy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wNSIsIkxpbmVDb2xvciI6bnVsbCwiTGluZVdlaWdodCI6MC4wLCJMaW5lVHlwZSI6MCwiUGFyZW50U3R5bGUiOm51bGx9LCJQYXJlbnRTdHlsZSI6eyIkcmVmIjoiNzIifX0sIkRhdGVGb3JtYXQiOnsiJHJlZiI6Ijc5In0sIklzVmlzaWJsZSI6dHJ1ZSwiUGFyZW50U3R5bGUiOnsiJHJlZiI6IjUzIn19LCJQb3NpdGlvbiI6eyIkaWQiOiIyMDYiLCJSYXRpbyI6MC4xNDY3NTAzNTgyOTg5NzI3OSwiSXNDdXN0b20iOnRydWV9LCJJZCI6IjkzYWZiNTU0LTU1MmEtNDIyMS1hNTM4LTBmNzkxOTQwOWFhNyIsIkltcG9ydElkIjpudWxsLCJUaXRsZSI6Ik1pbGVzdG9uZSA0IiwiTm90ZSI6bnVsbCwiSHlwZXJsaW5rIjpudWxsLCJJc0NoYW5nZWQiOmZhbHNlLCJJc05ldyI6dHJ1ZX0seyIkaWQiOiIyMDciLCJEYXRlIjoiMjAxNi0xMS0wN1QyMzo1OTo1OS45OTlaIiwiU3R5bGUiOnsiJGlkIjoiMjA4IiwiU2hhcGUiOjE0LCJDb25uZWN0b3JNYXJnaW4iOnsiJHJlZiI6IjU0In0sIkNvbm5lY3RvclN0eWxlIjp7IiRpZCI6IjIwOSIsIkxpbmVDb2xvciI6eyIkaWQiOiIyMTAiLCIkdHlwZSI6Ik5MUkUuQ29tbW9uLkRvbS5Tb2xpZENvbG9yQnJ1c2gsIE5MUkUuQ29tbW9uIiwiQ29sb3IiOnsiJGlkIjoiMjExIiwiQSI6MjU1LCJSIjoyNTUsIkciOjE5MiwiQiI6MH19LCJMaW5lV2VpZ2h0IjoxLjAsIkxpbmVUeXBlIjowLCJQYXJlbnRTdHlsZSI6eyIkcmVmIjoiNTUifX0sIklzQmVsb3dUaW1lYmFuZCI6ZmFsc2UsIkhpZGVEYXRlIjpmYWxzZSwiU2hhcGVTaXplIjoxLCJTcGFjaW5nIjowLjAsIlBhZGRpbmciOnsiJGlkIjoiMjEyIiwiVG9wIjowLCJMZWZ0IjowLCJSaWdodCI6MCwiQm90dG9tIjowfSwiU2hhcGVTdHlsZSI6eyIkaWQiOiIyMTMiLCJNYXJnaW4iOnsiJHJlZiI6IjYwIn0sIlBhZGRpbmciOnsiJHJlZiI6IjYxIn0sIkJhY2tncm91bmQiOnsiJGlkIjoiMjE0IiwiQ29sb3IiOnsiJGlkIjoiMjE1IiwiQSI6MjU1LCJSIjoyNTUsIkciOjE5MiwiQiI6MH19LCJJc1Zpc2libGUiOnRydWUsIldpZHRoIjoxOC4wLCJIZWlnaHQiOjIwLjAsIkJvcmRlclN0eWxlIjp7IiRpZCI6IjIxNiIsIkxpbmVDb2xvciI6eyIkcmVmIjoiNjMifSwiTGluZVdlaWdodCI6MC4wLCJMaW5lVHlwZSI6MCwiUGFyZW50U3R5bGUiOnsiJHJlZiI6IjYyIn19LCJQYXJlbnRTdHlsZSI6eyIkcmVmIjoiNTkifX0sIlRpdGxlU3R5bGUiOnsiJGlkIjoiMjE3IiwiRm9udFNldHRpbmdzIjp7IiRpZCI6IjIxOCIsIkZvbnRTaXplIjoxMCwiRm9udE5hbWUiOiJDYWxpYnJpIiwiSXNCb2xkIjp0cnVlLCJJc0l0YWxpYyI6ZmFsc2UsIklzVW5kZXJsaW5lZCI6ZmFsc2UsIlBhcmVudFN0eWxlIjp7IiRyZWYiOiI2NiJ9fSwiQXV0b1NpemUiOjAsIkZvcmVncm91bmQiOnsiJGlkIjoiMjE5IiwiQ29sb3IiOnsiJGlkIjoiMjIwIiwiQSI6MjU1LCJSIjoyNTUsIkciOjE1MywiQiI6MH19LCJNYXhXaWR0aCI6NTEuNjI1MDM4MTQ2OTcyNjU2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jEiLCJMaW5lQ29sb3IiOm51bGwsIkxpbmVXZWlnaHQiOjAuMCwiTGluZVR5cGUiOjAsIlBhcmVudFN0eWxlIjpudWxsfSwiUGFyZW50U3R5bGUiOnsiJHJlZiI6IjY1In19LCJEYXRlU3R5bGUiOnsiJGlkIjoiMjIyIiwiRm9udFNldHRpbmdzIjp7IiRpZCI6IjIyMy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mYWxzZSwiV2lkdGgiOjAuMCwiSGVpZ2h0IjowLjAsIkJvcmRlclN0eWxlIjp7IiRpZCI6IjIyNCIsIkxpbmVDb2xvciI6bnVsbCwiTGluZVdlaWdodCI6MC4wLCJMaW5lVHlwZSI6MCwiUGFyZW50U3R5bGUiOm51bGx9LCJQYXJlbnRTdHlsZSI6eyIkcmVmIjoiNzIifX0sIkRhdGVGb3JtYXQiOnsiJHJlZiI6Ijc5In0sIklzVmlzaWJsZSI6dHJ1ZSwiUGFyZW50U3R5bGUiOnsiJHJlZiI6IjUzIn19LCJQb3NpdGlvbiI6eyIkaWQiOiIyMjUiLCJSYXRpbyI6MC4xMDExMzUzMTA0MjAyODM1NiwiSXNDdXN0b20iOnRydWV9LCJJZCI6IjZhMjgzYjM2LTczNzUtNDE1Yi05MmIwLWU1ZmM0ZTE2YTBjYyIsIkltcG9ydElkIjpudWxsLCJUaXRsZSI6Ik1pbGVzdG9uZSA1IiwiTm90ZSI6bnVsbCwiSHlwZXJsaW5rIjpudWxsLCJJc0NoYW5nZWQiOmZhbHNlLCJJc05ldyI6dHJ1ZX0seyIkaWQiOiIyMjYiLCJEYXRlIjoiMjAxNi0xMi0yMFQyMzo1OTo1OS45OTlaIiwiU3R5bGUiOnsiJGlkIjoiMjI3IiwiU2hhcGUiOjgsIkNvbm5lY3Rvck1hcmdpbiI6eyIkcmVmIjoiNTQifSwiQ29ubmVjdG9yU3R5bGUiOnsiJGlkIjoiMjI4IiwiTGluZUNvbG9yIjp7IiRpZCI6IjIyOSIsIiR0eXBlIjoiTkxSRS5Db21tb24uRG9tLlNvbGlkQ29sb3JCcnVzaCwgTkxSRS5Db21tb24iLCJDb2xvciI6eyIkaWQiOiIyMzAiLCJBIjoyNTUsIlIiOjk4LCJHIjoxODEsIkIiOjEyM319LCJMaW5lV2VpZ2h0IjoxLjAsIkxpbmVUeXBlIjowLCJQYXJlbnRTdHlsZSI6eyIkcmVmIjoiNTUifX0sIklzQmVsb3dUaW1lYmFuZCI6ZmFsc2UsIkhpZGVEYXRlIjpmYWxzZSwiU2hhcGVTaXplIjoxLCJTcGFjaW5nIjowLjAsIlBhZGRpbmciOnsiJGlkIjoiMjMxIiwiVG9wIjowLCJMZWZ0IjowLCJSaWdodCI6MCwiQm90dG9tIjowfSwiU2hhcGVTdHlsZSI6eyIkaWQiOiIyMzIiLCJNYXJnaW4iOnsiJHJlZiI6IjYwIn0sIlBhZGRpbmciOnsiJHJlZiI6IjYxIn0sIkJhY2tncm91bmQiOnsiJGlkIjoiMjMzIiwiQ29sb3IiOnsiJGlkIjoiMjM0IiwiQSI6MjU1LCJSIjo5OCwiRyI6MTgxLCJCIjoxMjN9fSwiSXNWaXNpYmxlIjp0cnVlLCJXaWR0aCI6MTguMCwiSGVpZ2h0IjoyMC4wLCJCb3JkZXJTdHlsZSI6eyIkaWQiOiIyMzUiLCJMaW5lQ29sb3IiOnsiJHJlZiI6IjYzIn0sIkxpbmVXZWlnaHQiOjAuMCwiTGluZVR5cGUiOjAsIlBhcmVudFN0eWxlIjp7IiRyZWYiOiI2MiJ9fSwiUGFyZW50U3R5bGUiOnsiJHJlZiI6IjU5In19LCJUaXRsZVN0eWxlIjp7IiRpZCI6IjIzNiIsIkZvbnRTZXR0aW5ncyI6eyIkaWQiOiIyMzciLCJGb250U2l6ZSI6MTAsIkZvbnROYW1lIjoiQ2FsaWJyaSIsIklzQm9sZCI6dHJ1ZSwiSXNJdGFsaWMiOmZhbHNlLCJJc1VuZGVybGluZWQiOmZhbHNlLCJQYXJlbnRTdHlsZSI6eyIkcmVmIjoiNjYifX0sIkF1dG9TaXplIjowLCJGb3JlZ3JvdW5kIjp7IiRpZCI6IjIzOCIsIkNvbG9yIjp7IiRpZCI6IjIzOSIsIkEiOjI1NSwiUiI6NzIsIkciOjE1NCwiQiI6OTd9fSwiTWF4V2lkdGgiOjUxLjYyNTAzODE0Njk3MjY1Ni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QwIiwiTGluZUNvbG9yIjpudWxsLCJMaW5lV2VpZ2h0IjowLjAsIkxpbmVUeXBlIjowLCJQYXJlbnRTdHlsZSI6bnVsbH0sIlBhcmVudFN0eWxlIjp7IiRyZWYiOiI2NSJ9fSwiRGF0ZVN0eWxlIjp7IiRpZCI6IjI0MSIsIkZvbnRTZXR0aW5ncyI6eyIkaWQiOiIyNDIiLCJGb250U2l6ZSI6O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ZmFsc2UsIldpZHRoIjowLjAsIkhlaWdodCI6MC4wLCJCb3JkZXJTdHlsZSI6eyIkaWQiOiIyNDMiLCJMaW5lQ29sb3IiOm51bGwsIkxpbmVXZWlnaHQiOjAuMCwiTGluZVR5cGUiOjAsIlBhcmVudFN0eWxlIjpudWxsfSwiUGFyZW50U3R5bGUiOnsiJHJlZiI6IjcyIn19LCJEYXRlRm9ybWF0Ijp7IiRyZWYiOiI3OSJ9LCJJc1Zpc2libGUiOnRydWUsIlBhcmVudFN0eWxlIjp7IiRyZWYiOiI1MyJ9fSwiUG9zaXRpb24iOnsiJGlkIjoiMjQ0IiwiUmF0aW8iOjAuMDU4NjkyMTk3NDQ2NDY5OTA0LCJJc0N1c3RvbSI6dHJ1ZX0sIklkIjoiN2IwOTk2NDYtNGZmZC00Y2QzLWEzYjMtODNhYjFiYTIyNDM4IiwiSW1wb3J0SWQiOm51bGwsIlRpdGxlIjoiTWlsZXN0b25lIDYiLCJOb3RlIjpudWxsLCJIeXBlcmxpbmsiOm51bGwsIklzQ2hhbmdlZCI6ZmFsc2UsIklzTmV3Ijp0cnVlfSx7IiRpZCI6IjI0NSIsIkRhdGUiOiIyMDE3LTAxLTMwVDIzOjU5OjU5Ljk5OVoiLCJTdHlsZSI6eyIkaWQiOiIyNDYiLCJTaGFwZSI6MTMsIkNvbm5lY3Rvck1hcmdpbiI6eyIkcmVmIjoiNTQifSwiQ29ubmVjdG9yU3R5bGUiOnsiJGlkIjoiMjQ3IiwiTGluZUNvbG9yIjp7IiRpZCI6IjI0OCIsIiR0eXBlIjoiTkxSRS5Db21tb24uRG9tLlNvbGlkQ29sb3JCcnVzaCwgTkxSRS5Db21tb24iLCJDb2xvciI6eyIkaWQiOiIyNDkiLCJBIjoyNTUsIlIiOjk4LCJHIjoxODEsIkIiOjEyM319LCJMaW5lV2VpZ2h0IjoxLjAsIkxpbmVUeXBlIjowLCJQYXJlbnRTdHlsZSI6eyIkcmVmIjoiNTUifX0sIklzQmVsb3dUaW1lYmFuZCI6ZmFsc2UsIkhpZGVEYXRlIjpmYWxzZSwiU2hhcGVTaXplIjoyLCJTcGFjaW5nIjowLjAsIlBhZGRpbmciOnsiJGlkIjoiMjUwIiwiVG9wIjowLCJMZWZ0IjowLCJSaWdodCI6MCwiQm90dG9tIjowfSwiU2hhcGVTdHlsZSI6eyIkaWQiOiIyNTEiLCJNYXJnaW4iOnsiJHJlZiI6IjYwIn0sIlBhZGRpbmciOnsiJHJlZiI6IjYxIn0sIkJhY2tncm91bmQiOnsiJGlkIjoiMjUyIiwiQ29sb3IiOnsiJGlkIjoiMjUzIiwiQSI6MjU1LCJSIjo5OCwiRyI6MTgxLCJCIjoxMjN9fSwiSXNWaXNpYmxlIjp0cnVlLCJXaWR0aCI6MjQuMCwiSGVpZ2h0IjoyNi4wLCJCb3JkZXJTdHlsZSI6eyIkaWQiOiIyNTQiLCJMaW5lQ29sb3IiOnsiJHJlZiI6IjYzIn0sIkxpbmVXZWlnaHQiOjAuMCwiTGluZVR5cGUiOjAsIlBhcmVudFN0eWxlIjp7IiRyZWYiOiI2MiJ9fSwiUGFyZW50U3R5bGUiOnsiJHJlZiI6IjU5In19LCJUaXRsZVN0eWxlIjp7IiRpZCI6IjI1NSIsIkZvbnRTZXR0aW5ncyI6eyIkaWQiOiIyNTYiLCJGb250U2l6ZSI6MTAsIkZvbnROYW1lIjoiQ2FsaWJyaSIsIklzQm9sZCI6dHJ1ZSwiSXNJdGFsaWMiOmZhbHNlLCJJc1VuZGVybGluZWQiOmZhbHNlLCJQYXJlbnRTdHlsZSI6eyIkcmVmIjoiNjYifX0sIkF1dG9TaXplIjowLCJGb3JlZ3JvdW5kIjp7IiRpZCI6IjI1NyIsIkNvbG9yIjp7IiRpZCI6IjI1OCIsIkEiOjI1NSwiUiI6NzIsIkciOjE1NCwiQiI6OTd9fSwiTWF4V2lkdGgiOjUxLjYyNTAzODE0Njk3MjY1Ni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U5IiwiTGluZUNvbG9yIjpudWxsLCJMaW5lV2VpZ2h0IjowLjAsIkxpbmVUeXBlIjowLCJQYXJlbnRTdHlsZSI6bnVsbH0sIlBhcmVudFN0eWxlIjp7IiRyZWYiOiI2NSJ9fSwiRGF0ZVN0eWxlIjp7IiRpZCI6IjI2MCIsIkZvbnRTZXR0aW5ncyI6eyIkaWQiOiIyNjEiLCJGb250U2l6ZSI6MTAsIkZvbnROYW1lIjoiQ2FsaWJyaSIsIklzQm9sZCI6ZmFsc2UsIklzSXRhbGljIjpmYWxzZSwiSXNVbmRlcmxpbmVkIjpmYWxzZSwiUGFyZW50U3R5bGUiOnsiJHJlZiI6IjczIn19LCJBdXRvU2l6ZSI6MCwiRm9yZWdyb3VuZCI6eyIkaWQiOiIyNjIiLCJDb2xvciI6eyIkaWQiOiIyNjMiLCJBIjoyNTUsIlIiOjEyNywiRyI6MTI3LCJCIjoxMj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jQiLCJMaW5lQ29sb3IiOm51bGwsIkxpbmVXZWlnaHQiOjAuMCwiTGluZVR5cGUiOjAsIlBhcmVudFN0eWxlIjpudWxsfSwiUGFyZW50U3R5bGUiOnsiJHJlZiI6IjcyIn19LCJEYXRlRm9ybWF0Ijp7IiRyZWYiOiI3OSJ9LCJJc1Zpc2libGUiOnRydWUsIlBhcmVudFN0eWxlIjp7IiRyZWYiOiI1MyJ9fSwiUG9zaXRpb24iOnsiJGlkIjoiMjY1IiwiUmF0aW8iOjAuMDkxNzY1MjI3MTQxMjAzNywiSXNDdXN0b20iOnRydWV9LCJJZCI6IjdmNTgzZGUwLTg1NGEtNGNhYy1iODk4LTM3ZjNhMzc5YmI0YSIsIkltcG9ydElkIjpudWxsLCJUaXRsZSI6Ik1pbGVzdG9uZSA3IiwiTm90ZSI6bnVsbCwiSHlwZXJsaW5rIjpudWxsLCJJc0NoYW5nZWQiOmZhbHNlLCJJc05ldyI6dHJ1ZX1dLCJUYXNrcyI6W3siJGlkIjoiMjY2IiwiR3JvdXBOYW1lIjpudWxsLCJTdGFydERhdGUiOiIyMDE2LTA3LTI1VDAwOjAwOjAwWiIsIkVuZERhdGUiOiIyMDE2LTA4LTAxVDIzOjU5OjU5Ljk5OVoiLCJQZXJjZW50YWdlQ29tcGxldGUiOm51bGwsIlN0eWxlIjp7IiRpZCI6IjI2NyIsIlNoYXBlIjoyLCJTaGFwZVRoaWNrbmVzcyI6MSwiRHVyYXRpb25Gb3JtYXQiOjAsIkluY2x1ZGVOb25Xb3JraW5nRGF5c0luRHVyYXRpb24iOmZhbHNlLCJQZXJjZW50YWdlQ29tcGxldGVTdHlsZSI6eyIkaWQiOiIyNjgiLCJGb250U2V0dGluZ3MiOnsiJGlkIjoiMjY5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cwIiwiTGluZUNvbG9yIjpudWxsLCJMaW5lV2VpZ2h0IjowLjAsIkxpbmVUeXBlIjowLCJQYXJlbnRTdHlsZSI6bnVsbH0sIlBhcmVudFN0eWxlIjp7IiRyZWYiOiI4MSJ9fSwiRHVyYXRpb25TdHlsZSI6eyIkaWQiOiIyNzEiLCJGb250U2V0dGluZ3MiOnsiJGlkIjoiMjcyIiwiRm9udFNpemUiOjEwLCJGb250TmFtZSI6IkNhbGlicmkiLCJJc0JvbGQiOmZhbHNlLCJJc0l0YWxpYyI6ZmFsc2UsIklzVW5kZXJsaW5lZCI6ZmFsc2UsIlBhcmVudFN0eWxlIjp7IiRyZWYiOiI4OSJ9fSwiQXV0b1NpemUiOjAsIkZvcmVncm91bmQiOnsiJGlkIjoiMjczIiwiQ29sb3IiOnsiJGlkIjoiMjc0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3NSIsIkxpbmVDb2xvciI6bnVsbCwiTGluZVdlaWdodCI6MC4wLCJMaW5lVHlwZSI6MCwiUGFyZW50U3R5bGUiOm51bGx9LCJQYXJlbnRTdHlsZSI6eyIkcmVmIjoiODgifX0sIkhvcml6b250YWxDb25uZWN0b3JTdHlsZSI6eyIkaWQiOiIyNzYiLCJMaW5lQ29sb3IiOnsiJHJlZiI6Ijk2In0sIkxpbmVXZWlnaHQiOjAuMCwiTGluZVR5cGUiOjAsIlBhcmVudFN0eWxlIjp7IiRyZWYiOiI5NSJ9fSwiVmVydGljYWxDb25uZWN0b3JTdHlsZSI6eyIkaWQiOiIyNzc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yNzgiLCJNYXJnaW4iOnsiJHJlZiI6IjEwMiJ9LCJQYWRkaW5nIjp7IiRyZWYiOiIxMDMifSwiQmFja2dyb3VuZCI6eyIkaWQiOiIyNzkiLCJDb2xvciI6eyIkaWQiOiIyODAiLCJBIjoyNTUsIlIiOjgsIkciOjEyNywiQiI6MTk1fX0sIklzVmlzaWJsZSI6dHJ1ZSwiV2lkdGgiOjAuMCwiSGVpZ2h0IjoxNi4wLCJCb3JkZXJTdHlsZSI6eyIkaWQiOiIyODEiLCJMaW5lQ29sb3IiOnsiJGlkIjoiMjgyIiwiJHR5cGUiOiJOTFJFLkNvbW1vbi5Eb20uU29saWRDb2xvckJydXNoLCBOTFJFLkNvbW1vbiIsIkNvbG9yIjp7IiRpZCI6IjI4MyIsIkEiOjI1NSwiUiI6MjU1LCJHIjowLCJCIjowfX0sIkxpbmVXZWlnaHQiOjAuMCwiTGluZVR5cGUiOjAsIlBhcmVudFN0eWxlIjpudWxsfSwiUGFyZW50U3R5bGUiOnsiJHJlZiI6IjEwMSJ9fSwiVGl0bGVTdHlsZSI6eyIkaWQiOiIyODQiLCJGb250U2V0dGluZ3MiOnsiJGlkIjoiMjg1IiwiRm9udFNpemUiOjEwLCJGb250TmFtZSI6IkNhbGlicmkiLCJJc0JvbGQiOnRydWUsIklzSXRhbGljIjpmYWxzZSwiSXNVbmRlcmxpbmVkIjpmYWxzZSwiUGFyZW50U3R5bGUiOnsiJHJlZiI6IjEwOCJ9fSwiQXV0b1NpemUiOjAsIkZvcmVncm91bmQiOnsiJGlkIjoiMjg2IiwiQ29sb3IiOnsiJGlkIjoiMjg3IiwiQSI6MjU1LCJSIjowLCJHIjoxMTIsIkIiOjE5Mn19LCJNYXhXaWR0aCI6NTAuODY3MDA4MjA5MjI4NTE2LCJNYXhIZWlnaHQiOiJJbmZpbml0eSIsIlNtYXJ0Rm9yZWdyb3VuZElzQWN0aXZlIjpmYWxzZSwiSG9yaXpvbnRhbEFsaWdubWVudCI6MiwiVmVydGljYWxBbGlnbm1lbnQiOjAsIlNtYXJ0Rm9yZWdyb3VuZCI6bnVsbCwiTWFyZ2luIjp7IiRyZWYiOiIxMTEifSwiUGFkZGluZyI6eyIkcmVmIjoiMTEyIn0sIkJhY2tncm91bmQiOnsiJHJlZiI6IjExMyJ9LCJJc1Zpc2libGUiOnRydWUsIldpZHRoIjowLjAsIkhlaWdodCI6MC4wLCJCb3JkZXJTdHlsZSI6eyIkaWQiOiIyODgiLCJMaW5lQ29sb3IiOm51bGwsIkxpbmVXZWlnaHQiOjAuMCwiTGluZVR5cGUiOjAsIlBhcmVudFN0eWxlIjpudWxsfSwiUGFyZW50U3R5bGUiOnsiJHJlZiI6IjEwNyJ9fSwiRGF0ZVN0eWxlIjp7IiRpZCI6IjI4OSIsIkZvbnRTZXR0aW5ncyI6eyIkaWQiOiIyOTAiLCJGb250U2l6ZSI6MTAsIkZvbnROYW1lIjoiQ2FsaWJyaSIsIklzQm9sZCI6ZmFsc2UsIklzSXRhbGljIjpmYWxzZSwiSXNVbmRlcmxpbmVkIjpmYWxzZSwiUGFyZW50U3R5bGUiOnsiJHJlZiI6IjExNSJ9fSwiQXV0b1NpemUiOjAsIkZvcmVncm91bmQiOnsiJGlkIjoiMjkxIiwiQ29sb3IiOnsiJGlkIjoiMjkyIiwiQSI6MjU1LCJSIjoxMjcsIkciOjEyNywiQiI6MTI3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kzIiwiTGluZUNvbG9yIjpudWxsLCJMaW5lV2VpZ2h0IjowLjAsIkxpbmVUeXBlIjowLCJQYXJlbnRTdHlsZSI6bnVsbH0sIlBhcmVudFN0eWxlIjp7IiRyZWYiOiIxMTQifX0sIkRhdGVGb3JtYXQiOnsiJGlkIjoiMjk0IiwiRm9ybWF0U3RyaW5nIjoiTU1NIGQiLCJTZXBhcmF0b3IiOiIvIiwiVXNlSW50ZXJuYXRpb25hbERhdGVGb3JtYXQiOmZhbHNlfSwiSXNWaXNpYmxlIjp0cnVlLCJQYXJlbnRTdHlsZSI6eyIkcmVmIjoiODAifX0sIkluZGV4IjoxLCJJZCI6IjdjNTE4ZmIzLTdmMjEtNDJiYi04ZTA0LTQ1OTIwZDA0MDNiNSIsIkltcG9ydElkIjpudWxsLCJUaXRsZSI6IlRhc2sgMSBIZXJlIiwiTm90ZSI6bnVsbCwiSHlwZXJsaW5rIjpudWxsLCJJc0NoYW5nZWQiOmZhbHNlLCJJc05ldyI6dHJ1ZX0seyIkaWQiOiIyOTUiLCJHcm91cE5hbWUiOm51bGwsIlN0YXJ0RGF0ZSI6IjIwMTYtMDgtMTVUMDA6MDA6MDBaIiwiRW5kRGF0ZSI6IjIwMTYtMDktMDdUMjM6NTk6NTkuOTk5WiIsIlBlcmNlbnRhZ2VDb21wbGV0ZSI6bnVsbCwiU3R5bGUiOnsiJGlkIjoiMjk2IiwiU2hhcGUiOjIsIlNoYXBlVGhpY2tuZXNzIjoxLCJEdXJhdGlvbkZvcm1hdCI6MCwiSW5jbHVkZU5vbldvcmtpbmdEYXlzSW5EdXJhdGlvbiI6ZmFsc2UsIlBlcmNlbnRhZ2VDb21wbGV0ZVN0eWxlIjp7IiRpZCI6IjI5NyIsIkZvbnRTZXR0aW5ncyI6eyIkaWQiOiIyOTg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OTkiLCJMaW5lQ29sb3IiOm51bGwsIkxpbmVXZWlnaHQiOjAuMCwiTGluZVR5cGUiOjAsIlBhcmVudFN0eWxlIjpudWxsfSwiUGFyZW50U3R5bGUiOnsiJHJlZiI6IjgxIn19LCJEdXJhdGlvblN0eWxlIjp7IiRpZCI6IjMwMCIsIkZvbnRTZXR0aW5ncyI6eyIkaWQiOiIzMDEiLCJGb250U2l6ZSI6MTAsIkZvbnROYW1lIjoiQ2FsaWJyaSIsIklzQm9sZCI6ZmFsc2UsIklzSXRhbGljIjpmYWxzZSwiSXNVbmRlcmxpbmVkIjpmYWxzZSwiUGFyZW50U3R5bGUiOnsiJHJlZiI6Ijg5In19LCJBdXRvU2l6ZSI6MCwiRm9yZWdyb3VuZCI6eyIkaWQiOiIzMDIiLCJDb2xvciI6eyIkaWQiOiIzMDMiLCJBIjoyNTUsIlIiOjE5MiwiRyI6ODAsIkIiOjc3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A0IiwiTGluZUNvbG9yIjpudWxsLCJMaW5lV2VpZ2h0IjowLjAsIkxpbmVUeXBlIjowLCJQYXJlbnRTdHlsZSI6bnVsbH0sIlBhcmVudFN0eWxlIjp7IiRyZWYiOiI4OCJ9fSwiSG9yaXpvbnRhbENvbm5lY3RvclN0eWxlIjp7IiRpZCI6IjMwNSIsIkxpbmVDb2xvciI6eyIkcmVmIjoiOTYifSwiTGluZVdlaWdodCI6MC4wLCJMaW5lVHlwZSI6MCwiUGFyZW50U3R5bGUiOnsiJHJlZiI6Ijk1In19LCJWZXJ0aWNhbENvbm5lY3RvclN0eWxlIjp7IiRpZCI6IjMwNiIsIkxpbmVDb2xvciI6eyIkcmVmIjoiOTkifSwiTGluZVdlaWdodCI6MC4wLCJMaW5lVHlwZSI6MCwiUGFyZW50U3R5bGUiOnsiJHJlZiI6Ijk4In19LCJNYXJnaW4iOm51bGwsIlN0YXJ0RGF0ZVBvc2l0aW9uIjo0LCJFbmREYXRlUG9zaXRpb24iOjQsIlRpdGxlUG9zaXRpb24iOjMsIkR1cmF0aW9uUG9zaXRpb24iOjYsIlBlcmNlbnRhZ2VDb21wbGV0ZWRQb3NpdGlvbiI6NiwiU3BhY2luZyI6NSwiSXNCZWxvd1RpbWViYW5kIjp0cnVlLCJQZXJjZW50YWdlQ29tcGxldGVTaGFwZU9wYWNpdHkiOjM1LCJTaGFwZVN0eWxlIjp7IiRpZCI6IjMwNyIsIk1hcmdpbiI6eyIkcmVmIjoiMTAyIn0sIlBhZGRpbmciOnsiJHJlZiI6IjEwMyJ9LCJCYWNrZ3JvdW5kIjp7IiRpZCI6IjMwOCIsIkNvbG9yIjp7IiRpZCI6IjMwOSIsIkEiOjI1NSwiUiI6MjEwLCJHIjo3MSwiQiI6Mzh9fSwiSXNWaXNpYmxlIjp0cnVlLCJXaWR0aCI6MC4wLCJIZWlnaHQiOjE2LjAsIkJvcmRlclN0eWxlIjp7IiRpZCI6IjMxMCIsIkxpbmVDb2xvciI6eyIkaWQiOiIzMTEiLCIkdHlwZSI6Ik5MUkUuQ29tbW9uLkRvbS5Tb2xpZENvbG9yQnJ1c2gsIE5MUkUuQ29tbW9uIiwiQ29sb3IiOnsiJGlkIjoiMzEyIiwiQSI6MjU1LCJSIjoyNTUsIkciOjAsIkIiOjB9fSwiTGluZVdlaWdodCI6MC4wLCJMaW5lVHlwZSI6MCwiUGFyZW50U3R5bGUiOm51bGx9LCJQYXJlbnRTdHlsZSI6eyIkcmVmIjoiMTAxIn19LCJUaXRsZVN0eWxlIjp7IiRpZCI6IjMxMyIsIkZvbnRTZXR0aW5ncyI6eyIkaWQiOiIzMTQiLCJGb250U2l6ZSI6MTAsIkZvbnROYW1lIjoiQ2FsaWJyaSIsIklzQm9sZCI6dHJ1ZSwiSXNJdGFsaWMiOmZhbHNlLCJJc1VuZGVybGluZWQiOmZhbHNlLCJQYXJlbnRTdHlsZSI6eyIkcmVmIjoiMTA4In19LCJBdXRvU2l6ZSI6MCwiRm9yZWdyb3VuZCI6eyIkaWQiOiIzMTUiLCJDb2xvciI6eyIkaWQiOiIzMTYiLCJBIjoyNTUsIlIiOjIxMCwiRyI6NzEsIkIiOjM4fX0sIk1heFdpZHRoIjo1MS40OTgwMzE2MTYyMTA5MzgsIk1heEhlaWdodCI6IkluZmluaXR5IiwiU21hcnRGb3JlZ3JvdW5kSXNBY3RpdmUiOmZhbHNlLCJIb3Jpem9udGFsQWxpZ25tZW50IjoyLCJWZXJ0aWNhbEFsaWdubWVudCI6MCwiU21hcnRGb3JlZ3JvdW5kIjpudWxsLCJNYXJnaW4iOnsiJHJlZiI6IjExMSJ9LCJQYWRkaW5nIjp7IiRyZWYiOiIxMTIifSwiQmFja2dyb3VuZCI6eyIkcmVmIjoiMTEzIn0sIklzVmlzaWJsZSI6dHJ1ZSwiV2lkdGgiOjAuMCwiSGVpZ2h0IjowLjAsIkJvcmRlclN0eWxlIjp7IiRpZCI6IjMxNyIsIkxpbmVDb2xvciI6bnVsbCwiTGluZVdlaWdodCI6MC4wLCJMaW5lVHlwZSI6MCwiUGFyZW50U3R5bGUiOm51bGx9LCJQYXJlbnRTdHlsZSI6eyIkcmVmIjoiMTA3In19LCJEYXRlU3R5bGUiOnsiJGlkIjoiMzE4IiwiRm9udFNldHRpbmdzIjp7IiRpZCI6IjMxOSIsIkZvbnRTaXplIjoxMCwiRm9udE5hbWUiOiJDYWxpYnJpIiwiSXNCb2xkIjpmYWxzZSwiSXNJdGFsaWMiOmZhbHNlLCJJc1VuZGVybGluZWQiOmZhbHNlLCJQYXJlbnRTdHlsZSI6eyIkcmVmIjoiMTE1In19LCJBdXRvU2l6ZSI6MCwiRm9yZWdyb3VuZCI6eyIkaWQiOiIzMjAiLCJDb2xvciI6eyIkaWQiOiIzMjEiLCJBIjoyNTUsIlIiOjEyNywiRyI6MTI3LCJCIjoxMjd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MjIiLCJMaW5lQ29sb3IiOm51bGwsIkxpbmVXZWlnaHQiOjAuMCwiTGluZVR5cGUiOjAsIlBhcmVudFN0eWxlIjpudWxsfSwiUGFyZW50U3R5bGUiOnsiJHJlZiI6IjExNCJ9fSwiRGF0ZUZvcm1hdCI6eyIkaWQiOiIzMjMiLCJGb3JtYXRTdHJpbmciOiJNTU0gZCIsIlNlcGFyYXRvciI6Ii8iLCJVc2VJbnRlcm5hdGlvbmFsRGF0ZUZvcm1hdCI6ZmFsc2V9LCJJc1Zpc2libGUiOnRydWUsIlBhcmVudFN0eWxlIjp7IiRyZWYiOiI4MCJ9fSwiSW5kZXgiOjIsIklkIjoiYmUzYWUzOGYtNjBiMy00MDJkLThhMTMtZjFlOTFlZWM0MWY1IiwiSW1wb3J0SWQiOm51bGwsIlRpdGxlIjoiVGFzayAyIEhlcmUiLCJOb3RlIjpudWxsLCJIeXBlcmxpbmsiOm51bGwsIklzQ2hhbmdlZCI6ZmFsc2UsIklzTmV3Ijp0cnVlfSx7IiRpZCI6IjMyNCIsIkdyb3VwTmFtZSI6bnVsbCwiU3RhcnREYXRlIjoiMjAxNi0wOC0xNVQwMDowMDowMFoiLCJFbmREYXRlIjoiMjAxNi0wOS0xN1QyMzo1OTo1OS45OTlaIiwiUGVyY2VudGFnZUNvbXBsZXRlIjpudWxsLCJTdHlsZSI6eyIkaWQiOiIzMjUiLCJTaGFwZSI6MiwiU2hhcGVUaGlja25lc3MiOjEsIkR1cmF0aW9uRm9ybWF0IjowLCJJbmNsdWRlTm9uV29ya2luZ0RheXNJbkR1cmF0aW9uIjpmYWxzZSwiUGVyY2VudGFnZUNvbXBsZXRlU3R5bGUiOnsiJGlkIjoiMzI2IiwiRm9udFNldHRpbmdzIjp7IiRpZCI6IjMyN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yOCIsIkxpbmVDb2xvciI6bnVsbCwiTGluZVdlaWdodCI6MC4wLCJMaW5lVHlwZSI6MCwiUGFyZW50U3R5bGUiOm51bGx9LCJQYXJlbnRTdHlsZSI6eyIkcmVmIjoiODEifX0sIkR1cmF0aW9uU3R5bGUiOnsiJGlkIjoiMzI5IiwiRm9udFNldHRpbmdzIjp7IiRpZCI6IjMzMCIsIkZvbnRTaXplIjoxMCwiRm9udE5hbWUiOiJDYWxpYnJpIiwiSXNCb2xkIjpmYWxzZSwiSXNJdGFsaWMiOmZhbHNlLCJJc1VuZGVybGluZWQiOmZhbHNlLCJQYXJlbnRTdHlsZSI6eyIkcmVmIjoiODkifX0sIkF1dG9TaXplIjowLCJGb3JlZ3JvdW5kIjp7IiRpZCI6IjMzMSIsIkNvbG9yIjp7IiRpZCI6IjMzMiIsIkEiOjI1NSwiUiI6MTkyLCJHIjo4MCwiQiI6Nzd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zMiLCJMaW5lQ29sb3IiOm51bGwsIkxpbmVXZWlnaHQiOjAuMCwiTGluZVR5cGUiOjAsIlBhcmVudFN0eWxlIjpudWxsfSwiUGFyZW50U3R5bGUiOnsiJHJlZiI6Ijg4In19LCJIb3Jpem9udGFsQ29ubmVjdG9yU3R5bGUiOnsiJGlkIjoiMzM0IiwiTGluZUNvbG9yIjp7IiRyZWYiOiI5NiJ9LCJMaW5lV2VpZ2h0IjowLjAsIkxpbmVUeXBlIjowLCJQYXJlbnRTdHlsZSI6eyIkcmVmIjoiOTUifX0sIlZlcnRpY2FsQ29ubmVjdG9yU3R5bGUiOnsiJGlkIjoiMzM1IiwiTGluZUNvbG9yIjp7IiRyZWYiOiI5OSJ9LCJMaW5lV2VpZ2h0IjowLjAsIkxpbmVUeXBlIjowLCJQYXJlbnRTdHlsZSI6eyIkcmVmIjoiOTgifX0sIk1hcmdpbiI6bnVsbCwiU3RhcnREYXRlUG9zaXRpb24iOjQsIkVuZERhdGVQb3NpdGlvbiI6NCwiVGl0bGVQb3NpdGlvbiI6MywiRHVyYXRpb25Qb3NpdGlvbiI6NiwiUGVyY2VudGFnZUNvbXBsZXRlZFBvc2l0aW9uIjo2LCJTcGFjaW5nIjo1LCJJc0JlbG93VGltZWJhbmQiOnRydWUsIlBlcmNlbnRhZ2VDb21wbGV0ZVNoYXBlT3BhY2l0eSI6MzUsIlNoYXBlU3R5bGUiOnsiJGlkIjoiMzM2IiwiTWFyZ2luIjp7IiRyZWYiOiIxMDIifSwiUGFkZGluZyI6eyIkcmVmIjoiMTAzIn0sIkJhY2tncm91bmQiOnsiJGlkIjoiMzM3IiwiQ29sb3IiOnsiJGlkIjoiMzM4IiwiQSI6MjU1LCJSIjoyMTAsIkciOjcxLCJCIjozOH19LCJJc1Zpc2libGUiOnRydWUsIldpZHRoIjowLjAsIkhlaWdodCI6MTYuMCwiQm9yZGVyU3R5bGUiOnsiJGlkIjoiMzM5IiwiTGluZUNvbG9yIjp7IiRpZCI6IjM0MCIsIiR0eXBlIjoiTkxSRS5Db21tb24uRG9tLlNvbGlkQ29sb3JCcnVzaCwgTkxSRS5Db21tb24iLCJDb2xvciI6eyIkaWQiOiIzNDEiLCJBIjoyNTUsIlIiOjI1NSwiRyI6MCwiQiI6MH19LCJMaW5lV2VpZ2h0IjowLjAsIkxpbmVUeXBlIjowLCJQYXJlbnRTdHlsZSI6bnVsbH0sIlBhcmVudFN0eWxlIjp7IiRyZWYiOiIxMDEifX0sIlRpdGxlU3R5bGUiOnsiJGlkIjoiMzQyIiwiRm9udFNldHRpbmdzIjp7IiRpZCI6IjM0MyIsIkZvbnRTaXplIjoxMCwiRm9udE5hbWUiOiJDYWxpYnJpIiwiSXNCb2xkIjp0cnVlLCJJc0l0YWxpYyI6ZmFsc2UsIklzVW5kZXJsaW5lZCI6ZmFsc2UsIlBhcmVudFN0eWxlIjp7IiRyZWYiOiIxMDgifX0sIkF1dG9TaXplIjowLCJGb3JlZ3JvdW5kIjp7IiRpZCI6IjM0NCIsIkNvbG9yIjp7IiRpZCI6IjM0NSIsIkEiOjI1NSwiUiI6MjEwLCJHIjo3MSwiQiI6Mzh9fSwiTWF4V2lkdGgiOjUwLjg2NzAwODIwOTIyODUxNi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zQ2IiwiTGluZUNvbG9yIjpudWxsLCJMaW5lV2VpZ2h0IjowLjAsIkxpbmVUeXBlIjowLCJQYXJlbnRTdHlsZSI6bnVsbH0sIlBhcmVudFN0eWxlIjp7IiRyZWYiOiIxMDcifX0sIkRhdGVTdHlsZSI6eyIkaWQiOiIzNDciLCJGb250U2V0dGluZ3MiOnsiJGlkIjoiMzQ4IiwiRm9udFNpemUiOjEwLCJGb250TmFtZSI6IkNhbGlicmkiLCJJc0JvbGQiOmZhbHNlLCJJc0l0YWxpYyI6ZmFsc2UsIklzVW5kZXJsaW5lZCI6ZmFsc2UsIlBhcmVudFN0eWxlIjp7IiRyZWYiOiIxMTUifX0sIkF1dG9TaXplIjowLCJGb3JlZ3JvdW5kIjp7IiRpZCI6IjM0OSIsIkNvbG9yIjp7IiRpZCI6IjM1MC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1MSIsIkxpbmVDb2xvciI6bnVsbCwiTGluZVdlaWdodCI6MC4wLCJMaW5lVHlwZSI6MCwiUGFyZW50U3R5bGUiOm51bGx9LCJQYXJlbnRTdHlsZSI6eyIkcmVmIjoiMTE0In19LCJEYXRlRm9ybWF0Ijp7IiRpZCI6IjM1MiIsIkZvcm1hdFN0cmluZyI6Ik1NTSBkIiwiU2VwYXJhdG9yIjoiLyIsIlVzZUludGVybmF0aW9uYWxEYXRlRm9ybWF0IjpmYWxzZX0sIklzVmlzaWJsZSI6dHJ1ZSwiUGFyZW50U3R5bGUiOnsiJHJlZiI6IjgwIn19LCJJbmRleCI6MywiSWQiOiI5YWExODNkNi01ZGYyLTRiMGMtOGZlYy1kMGEwMDI0NzE1ODMiLCJJbXBvcnRJZCI6bnVsbCwiVGl0bGUiOiJUYXNrIDMgSGVyZSIsIk5vdGUiOm51bGwsIkh5cGVybGluayI6bnVsbCwiSXNDaGFuZ2VkIjpmYWxzZSwiSXNOZXciOnRydWV9LHsiJGlkIjoiMzUzIiwiR3JvdXBOYW1lIjpudWxsLCJTdGFydERhdGUiOiIyMDE2LTA5LTA4VDAwOjAwOjAwWiIsIkVuZERhdGUiOiIyMDE2LTA5LTMwVDIzOjU5OjU5Ljk5OVoiLCJQZXJjZW50YWdlQ29tcGxldGUiOm51bGwsIlN0eWxlIjp7IiRpZCI6IjM1NCIsIlNoYXBlIjoyLCJTaGFwZVRoaWNrbmVzcyI6MSwiRHVyYXRpb25Gb3JtYXQiOjAsIkluY2x1ZGVOb25Xb3JraW5nRGF5c0luRHVyYXRpb24iOmZhbHNlLCJQZXJjZW50YWdlQ29tcGxldGVTdHlsZSI6eyIkaWQiOiIzNTUiLCJGb250U2V0dGluZ3MiOnsiJGlkIjoiMzU2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U3IiwiTGluZUNvbG9yIjpudWxsLCJMaW5lV2VpZ2h0IjowLjAsIkxpbmVUeXBlIjowLCJQYXJlbnRTdHlsZSI6bnVsbH0sIlBhcmVudFN0eWxlIjp7IiRyZWYiOiI4MSJ9fSwiRHVyYXRpb25TdHlsZSI6eyIkaWQiOiIzNTgiLCJGb250U2V0dGluZ3MiOnsiJGlkIjoiMzU5IiwiRm9udFNpemUiOjEwLCJGb250TmFtZSI6IkNhbGlicmkiLCJJc0JvbGQiOmZhbHNlLCJJc0l0YWxpYyI6ZmFsc2UsIklzVW5kZXJsaW5lZCI6ZmFsc2UsIlBhcmVudFN0eWxlIjp7IiRyZWYiOiI4OSJ9fSwiQXV0b1NpemUiOjAsIkZvcmVncm91bmQiOnsiJGlkIjoiMzYwIiwiQ29sb3IiOnsiJGlkIjoiMzYx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2MiIsIkxpbmVDb2xvciI6bnVsbCwiTGluZVdlaWdodCI6MC4wLCJMaW5lVHlwZSI6MCwiUGFyZW50U3R5bGUiOm51bGx9LCJQYXJlbnRTdHlsZSI6eyIkcmVmIjoiODgifX0sIkhvcml6b250YWxDb25uZWN0b3JTdHlsZSI6eyIkaWQiOiIzNjMiLCJMaW5lQ29sb3IiOnsiJHJlZiI6Ijk2In0sIkxpbmVXZWlnaHQiOjAuMCwiTGluZVR5cGUiOjAsIlBhcmVudFN0eWxlIjp7IiRyZWYiOiI5NSJ9fSwiVmVydGljYWxDb25uZWN0b3JTdHlsZSI6eyIkaWQiOiIzNjQ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zNjUiLCJNYXJnaW4iOnsiJHJlZiI6IjEwMiJ9LCJQYWRkaW5nIjp7IiRyZWYiOiIxMDMifSwiQmFja2dyb3VuZCI6eyIkaWQiOiIzNjYiLCJDb2xvciI6eyIkaWQiOiIzNjciLCJBIjoyNTUsIlIiOjk4LCJHIjoxODEsIkIiOjEyM319LCJJc1Zpc2libGUiOnRydWUsIldpZHRoIjowLjAsIkhlaWdodCI6MTYuMCwiQm9yZGVyU3R5bGUiOnsiJGlkIjoiMzY4IiwiTGluZUNvbG9yIjp7IiRpZCI6IjM2OSIsIiR0eXBlIjoiTkxSRS5Db21tb24uRG9tLlNvbGlkQ29sb3JCcnVzaCwgTkxSRS5Db21tb24iLCJDb2xvciI6eyIkaWQiOiIzNzAiLCJBIjoyNTUsIlIiOjI1NSwiRyI6MCwiQiI6MH19LCJMaW5lV2VpZ2h0IjowLjAsIkxpbmVUeXBlIjowLCJQYXJlbnRTdHlsZSI6bnVsbH0sIlBhcmVudFN0eWxlIjp7IiRyZWYiOiIxMDEifX0sIlRpdGxlU3R5bGUiOnsiJGlkIjoiMzcxIiwiRm9udFNldHRpbmdzIjp7IiRpZCI6IjM3MiIsIkZvbnRTaXplIjoxMCwiRm9udE5hbWUiOiJDYWxpYnJpIiwiSXNCb2xkIjp0cnVlLCJJc0l0YWxpYyI6ZmFsc2UsIklzVW5kZXJsaW5lZCI6ZmFsc2UsIlBhcmVudFN0eWxlIjp7IiRyZWYiOiIxMDgifX0sIkF1dG9TaXplIjowLCJGb3JlZ3JvdW5kIjp7IiRpZCI6IjM3MyIsIkNvbG9yIjp7IiRpZCI6IjM3NCIsIkEiOjI1NSwiUiI6NzIsIkciOjE1NCwiQiI6OTd9fSwiTWF4V2lkdGgiOjUxLjQ5ODAzMTYxNjIxMDkzOC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zc1IiwiTGluZUNvbG9yIjpudWxsLCJMaW5lV2VpZ2h0IjowLjAsIkxpbmVUeXBlIjowLCJQYXJlbnRTdHlsZSI6bnVsbH0sIlBhcmVudFN0eWxlIjp7IiRyZWYiOiIxMDcifX0sIkRhdGVTdHlsZSI6eyIkaWQiOiIzNzYiLCJGb250U2V0dGluZ3MiOnsiJGlkIjoiMzc3IiwiRm9udFNpemUiOjEwLCJGb250TmFtZSI6IkNhbGlicmkiLCJJc0JvbGQiOmZhbHNlLCJJc0l0YWxpYyI6ZmFsc2UsIklzVW5kZXJsaW5lZCI6ZmFsc2UsIlBhcmVudFN0eWxlIjp7IiRyZWYiOiIxMTUifX0sIkF1dG9TaXplIjowLCJGb3JlZ3JvdW5kIjp7IiRpZCI6IjM3OCIsIkNvbG9yIjp7IiRpZCI6IjM3OS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4MCIsIkxpbmVDb2xvciI6bnVsbCwiTGluZVdlaWdodCI6MC4wLCJMaW5lVHlwZSI6MCwiUGFyZW50U3R5bGUiOm51bGx9LCJQYXJlbnRTdHlsZSI6eyIkcmVmIjoiMTE0In19LCJEYXRlRm9ybWF0Ijp7IiRpZCI6IjM4MSIsIkZvcm1hdFN0cmluZyI6Ik1NTSBkIiwiU2VwYXJhdG9yIjoiLyIsIlVzZUludGVybmF0aW9uYWxEYXRlRm9ybWF0IjpmYWxzZX0sIklzVmlzaWJsZSI6dHJ1ZSwiUGFyZW50U3R5bGUiOnsiJHJlZiI6IjgwIn19LCJJbmRleCI6NCwiSWQiOiIwNmE2YTIwMC0yMWVhLTRhY2QtYWMyMC1iNDFmN2IzN2IwZGQiLCJJbXBvcnRJZCI6bnVsbCwiVGl0bGUiOiJUYXNrIDQgSGVyZSIsIk5vdGUiOm51bGwsIkh5cGVybGluayI6bnVsbCwiSXNDaGFuZ2VkIjpmYWxzZSwiSXNOZXciOnRydWV9LHsiJGlkIjoiMzgyIiwiR3JvdXBOYW1lIjpudWxsLCJTdGFydERhdGUiOiIyMDE2LTEwLTA0VDAwOjAwOjAwWiIsIkVuZERhdGUiOiIyMDE2LTExLTA3VDIzOjU5OjU5Ljk5OVoiLCJQZXJjZW50YWdlQ29tcGxldGUiOm51bGwsIlN0eWxlIjp7IiRpZCI6IjM4MyIsIlNoYXBlIjoyLCJTaGFwZVRoaWNrbmVzcyI6MSwiRHVyYXRpb25Gb3JtYXQiOjAsIkluY2x1ZGVOb25Xb3JraW5nRGF5c0luRHVyYXRpb24iOmZhbHNlLCJQZXJjZW50YWdlQ29tcGxldGVTdHlsZSI6eyIkaWQiOiIzODQiLCJGb250U2V0dGluZ3MiOnsiJGlkIjoiMzg1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g2IiwiTGluZUNvbG9yIjpudWxsLCJMaW5lV2VpZ2h0IjowLjAsIkxpbmVUeXBlIjowLCJQYXJlbnRTdHlsZSI6bnVsbH0sIlBhcmVudFN0eWxlIjp7IiRyZWYiOiI4MSJ9fSwiRHVyYXRpb25TdHlsZSI6eyIkaWQiOiIzODciLCJGb250U2V0dGluZ3MiOnsiJGlkIjoiMzg4IiwiRm9udFNpemUiOjEwLCJGb250TmFtZSI6IkNhbGlicmkiLCJJc0JvbGQiOmZhbHNlLCJJc0l0YWxpYyI6ZmFsc2UsIklzVW5kZXJsaW5lZCI6ZmFsc2UsIlBhcmVudFN0eWxlIjp7IiRyZWYiOiI4OSJ9fSwiQXV0b1NpemUiOjAsIkZvcmVncm91bmQiOnsiJGlkIjoiMzg5IiwiQ29sb3IiOnsiJGlkIjoiMzkw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5MSIsIkxpbmVDb2xvciI6bnVsbCwiTGluZVdlaWdodCI6MC4wLCJMaW5lVHlwZSI6MCwiUGFyZW50U3R5bGUiOm51bGx9LCJQYXJlbnRTdHlsZSI6eyIkcmVmIjoiODgifX0sIkhvcml6b250YWxDb25uZWN0b3JTdHlsZSI6eyIkaWQiOiIzOTIiLCJMaW5lQ29sb3IiOnsiJHJlZiI6Ijk2In0sIkxpbmVXZWlnaHQiOjAuMCwiTGluZVR5cGUiOjAsIlBhcmVudFN0eWxlIjp7IiRyZWYiOiI5NSJ9fSwiVmVydGljYWxDb25uZWN0b3JTdHlsZSI6eyIkaWQiOiIzOTM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zOTQiLCJNYXJnaW4iOnsiJHJlZiI6IjEwMiJ9LCJQYWRkaW5nIjp7IiRyZWYiOiIxMDMifSwiQmFja2dyb3VuZCI6eyIkaWQiOiIzOTUiLCJDb2xvciI6eyIkaWQiOiIzOTYiLCJBIjoyNTUsIlIiOjk4LCJHIjoxODEsIkIiOjEyM319LCJJc1Zpc2libGUiOnRydWUsIldpZHRoIjowLjAsIkhlaWdodCI6MTYuMCwiQm9yZGVyU3R5bGUiOnsiJGlkIjoiMzk3IiwiTGluZUNvbG9yIjp7IiRpZCI6IjM5OCIsIiR0eXBlIjoiTkxSRS5Db21tb24uRG9tLlNvbGlkQ29sb3JCcnVzaCwgTkxSRS5Db21tb24iLCJDb2xvciI6eyIkaWQiOiIzOTkiLCJBIjoyNTUsIlIiOjI1NSwiRyI6MCwiQiI6MH19LCJMaW5lV2VpZ2h0IjowLjAsIkxpbmVUeXBlIjowLCJQYXJlbnRTdHlsZSI6bnVsbH0sIlBhcmVudFN0eWxlIjp7IiRyZWYiOiIxMDEifX0sIlRpdGxlU3R5bGUiOnsiJGlkIjoiNDAwIiwiRm9udFNldHRpbmdzIjp7IiRpZCI6IjQwMSIsIkZvbnRTaXplIjoxMCwiRm9udE5hbWUiOiJDYWxpYnJpIiwiSXNCb2xkIjp0cnVlLCJJc0l0YWxpYyI6ZmFsc2UsIklzVW5kZXJsaW5lZCI6ZmFsc2UsIlBhcmVudFN0eWxlIjp7IiRyZWYiOiIxMDgifX0sIkF1dG9TaXplIjowLCJGb3JlZ3JvdW5kIjp7IiRpZCI6IjQwMiIsIkNvbG9yIjp7IiRpZCI6IjQwMyIsIkEiOjI1NSwiUiI6NzIsIkciOjE1NCwiQiI6OTd9fSwiTWF4V2lkdGgiOjUxLjExOTQ0OTYxNTQ3ODUxNi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NDA0IiwiTGluZUNvbG9yIjpudWxsLCJMaW5lV2VpZ2h0IjowLjAsIkxpbmVUeXBlIjowLCJQYXJlbnRTdHlsZSI6bnVsbH0sIlBhcmVudFN0eWxlIjp7IiRyZWYiOiIxMDcifX0sIkRhdGVTdHlsZSI6eyIkaWQiOiI0MDUiLCJGb250U2V0dGluZ3MiOnsiJGlkIjoiNDA2IiwiRm9udFNpemUiOjEwLCJGb250TmFtZSI6IkNhbGlicmkiLCJJc0JvbGQiOmZhbHNlLCJJc0l0YWxpYyI6ZmFsc2UsIklzVW5kZXJsaW5lZCI6ZmFsc2UsIlBhcmVudFN0eWxlIjp7IiRyZWYiOiIxMTUifX0sIkF1dG9TaXplIjowLCJGb3JlZ3JvdW5kIjp7IiRpZCI6IjQwNyIsIkNvbG9yIjp7IiRpZCI6IjQwOC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QwOSIsIkxpbmVDb2xvciI6bnVsbCwiTGluZVdlaWdodCI6MC4wLCJMaW5lVHlwZSI6MCwiUGFyZW50U3R5bGUiOm51bGx9LCJQYXJlbnRTdHlsZSI6eyIkcmVmIjoiMTE0In19LCJEYXRlRm9ybWF0Ijp7IiRpZCI6IjQxMCIsIkZvcm1hdFN0cmluZyI6Ik1NTSBkIiwiU2VwYXJhdG9yIjoiLyIsIlVzZUludGVybmF0aW9uYWxEYXRlRm9ybWF0IjpmYWxzZX0sIklzVmlzaWJsZSI6dHJ1ZSwiUGFyZW50U3R5bGUiOnsiJHJlZiI6IjgwIn19LCJJbmRleCI6NSwiSWQiOiJlNmY1YzkxOC1iZGQ2LTQ5YTEtYWM5MS05Y2YyMjQ2OGEyM2IiLCJJbXBvcnRJZCI6bnVsbCwiVGl0bGUiOiJUYXNrIDUgSGVyZSIsIk5vdGUiOm51bGwsIkh5cGVybGluayI6bnVsbCwiSXNDaGFuZ2VkIjpmYWxzZSwiSXNOZXciOnRydWV9XSwiTXNQcm9qZWN0SXRlbXNUcmVlIjp7IiRpZCI6IjQxMSIsIlJvb3QiOnsiJGlkIjoiNDEyIiwiSW1wb3J0SWQiOm51bGwsIklzSW1wb3J0ZWQiOmZhbHNlLCJDaGlsZHJlbiI6W119fSwiU2V0dGluZ3MiOnsiJGlkIjoiNDEzIiwiSW1wYU9wdGlvbnMiOm51bGw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nRydWUsIlNtYXJ0VGltZWxpbmVUYXNrUGVyY2VudGFnZUZpdCI6ZmFsc2V9LCJJc05ldyI6dHJ1ZSwiSW1wb3J0VHlwZSI6MCwiRmlsZVBhdGgiOm51bGwsIlRpbWVsaW5lSW1wb3J0ZWQiOmZhbHNlfQ=="/>
  <p:tag name="__MASTER" val="__part_0"/>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00.xml><?xml version="1.0" encoding="utf-8"?>
<p:tagLst xmlns:a="http://schemas.openxmlformats.org/drawingml/2006/main" xmlns:r="http://schemas.openxmlformats.org/officeDocument/2006/relationships" xmlns:p="http://schemas.openxmlformats.org/presentationml/2006/main">
  <p:tag name="OTLMARKERSHAPE" val="OTL"/>
</p:tagLst>
</file>

<file path=ppt/tags/tag101.xml><?xml version="1.0" encoding="utf-8"?>
<p:tagLst xmlns:a="http://schemas.openxmlformats.org/drawingml/2006/main" xmlns:r="http://schemas.openxmlformats.org/officeDocument/2006/relationships" xmlns:p="http://schemas.openxmlformats.org/presentationml/2006/main">
  <p:tag name="OTLMARKERSHAPE" val="OTL"/>
</p:tagLst>
</file>

<file path=ppt/tags/tag102.xml><?xml version="1.0" encoding="utf-8"?>
<p:tagLst xmlns:a="http://schemas.openxmlformats.org/drawingml/2006/main" xmlns:r="http://schemas.openxmlformats.org/officeDocument/2006/relationships" xmlns:p="http://schemas.openxmlformats.org/presentationml/2006/main">
  <p:tag name="OTLMARKERSHAPE" val="OTL"/>
</p:tagLst>
</file>

<file path=ppt/tags/tag103.xml><?xml version="1.0" encoding="utf-8"?>
<p:tagLst xmlns:a="http://schemas.openxmlformats.org/drawingml/2006/main" xmlns:r="http://schemas.openxmlformats.org/officeDocument/2006/relationships" xmlns:p="http://schemas.openxmlformats.org/presentationml/2006/main">
  <p:tag name="OTLMARKERSHAPE" val="OTL"/>
</p:tagLst>
</file>

<file path=ppt/tags/tag104.xml><?xml version="1.0" encoding="utf-8"?>
<p:tagLst xmlns:a="http://schemas.openxmlformats.org/drawingml/2006/main" xmlns:r="http://schemas.openxmlformats.org/officeDocument/2006/relationships" xmlns:p="http://schemas.openxmlformats.org/presentationml/2006/main">
  <p:tag name="OTLMARKERSHAPE" val="OTL"/>
</p:tagLst>
</file>

<file path=ppt/tags/tag105.xml><?xml version="1.0" encoding="utf-8"?>
<p:tagLst xmlns:a="http://schemas.openxmlformats.org/drawingml/2006/main" xmlns:r="http://schemas.openxmlformats.org/officeDocument/2006/relationships" xmlns:p="http://schemas.openxmlformats.org/presentationml/2006/main">
  <p:tag name="OTLMARKERSHAPE" val="OTL"/>
</p:tagLst>
</file>

<file path=ppt/tags/tag106.xml><?xml version="1.0" encoding="utf-8"?>
<p:tagLst xmlns:a="http://schemas.openxmlformats.org/drawingml/2006/main" xmlns:r="http://schemas.openxmlformats.org/officeDocument/2006/relationships" xmlns:p="http://schemas.openxmlformats.org/presentationml/2006/main">
  <p:tag name="OTLMARKERSHAPE" val="OTL"/>
</p:tagLst>
</file>

<file path=ppt/tags/tag107.xml><?xml version="1.0" encoding="utf-8"?>
<p:tagLst xmlns:a="http://schemas.openxmlformats.org/drawingml/2006/main" xmlns:r="http://schemas.openxmlformats.org/officeDocument/2006/relationships" xmlns:p="http://schemas.openxmlformats.org/presentationml/2006/main">
  <p:tag name="OTLMARKERSHAPE" val="OTL"/>
</p:tagLst>
</file>

<file path=ppt/tags/tag108.xml><?xml version="1.0" encoding="utf-8"?>
<p:tagLst xmlns:a="http://schemas.openxmlformats.org/drawingml/2006/main" xmlns:r="http://schemas.openxmlformats.org/officeDocument/2006/relationships" xmlns:p="http://schemas.openxmlformats.org/presentationml/2006/main">
  <p:tag name="OTLMARKERSHAPE" val="OTL"/>
</p:tagLst>
</file>

<file path=ppt/tags/tag109.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1.xml><?xml version="1.0" encoding="utf-8"?>
<p:tagLst xmlns:a="http://schemas.openxmlformats.org/drawingml/2006/main" xmlns:r="http://schemas.openxmlformats.org/officeDocument/2006/relationships" xmlns:p="http://schemas.openxmlformats.org/presentationml/2006/main">
  <p:tag name="OTLMARKERSHAPE" val="OTL"/>
</p:tagLst>
</file>

<file path=ppt/tags/tag112.xml><?xml version="1.0" encoding="utf-8"?>
<p:tagLst xmlns:a="http://schemas.openxmlformats.org/drawingml/2006/main" xmlns:r="http://schemas.openxmlformats.org/officeDocument/2006/relationships" xmlns:p="http://schemas.openxmlformats.org/presentationml/2006/main">
  <p:tag name="OTLMARKERSHAPE" val="OTL"/>
</p:tagLst>
</file>

<file path=ppt/tags/tag113.xml><?xml version="1.0" encoding="utf-8"?>
<p:tagLst xmlns:a="http://schemas.openxmlformats.org/drawingml/2006/main" xmlns:r="http://schemas.openxmlformats.org/officeDocument/2006/relationships" xmlns:p="http://schemas.openxmlformats.org/presentationml/2006/main">
  <p:tag name="OTLMARKERSHAPE" val="OTL"/>
</p:tagLst>
</file>

<file path=ppt/tags/tag114.xml><?xml version="1.0" encoding="utf-8"?>
<p:tagLst xmlns:a="http://schemas.openxmlformats.org/drawingml/2006/main" xmlns:r="http://schemas.openxmlformats.org/officeDocument/2006/relationships" xmlns:p="http://schemas.openxmlformats.org/presentationml/2006/main">
  <p:tag name="OTLMARKERSHAPE" val="OTL"/>
</p:tagLst>
</file>

<file path=ppt/tags/tag115.xml><?xml version="1.0" encoding="utf-8"?>
<p:tagLst xmlns:a="http://schemas.openxmlformats.org/drawingml/2006/main" xmlns:r="http://schemas.openxmlformats.org/officeDocument/2006/relationships" xmlns:p="http://schemas.openxmlformats.org/presentationml/2006/main">
  <p:tag name="OTLMARKERSHAPE" val="OTL"/>
</p:tagLst>
</file>

<file path=ppt/tags/tag116.xml><?xml version="1.0" encoding="utf-8"?>
<p:tagLst xmlns:a="http://schemas.openxmlformats.org/drawingml/2006/main" xmlns:r="http://schemas.openxmlformats.org/officeDocument/2006/relationships" xmlns:p="http://schemas.openxmlformats.org/presentationml/2006/main">
  <p:tag name="OTLMARKERSHAPE" val="OTL"/>
</p:tagLst>
</file>

<file path=ppt/tags/tag117.xml><?xml version="1.0" encoding="utf-8"?>
<p:tagLst xmlns:a="http://schemas.openxmlformats.org/drawingml/2006/main" xmlns:r="http://schemas.openxmlformats.org/officeDocument/2006/relationships" xmlns:p="http://schemas.openxmlformats.org/presentationml/2006/main">
  <p:tag name="OTLMARKERSHAPE" val="OTL"/>
</p:tagLst>
</file>

<file path=ppt/tags/tag118.xml><?xml version="1.0" encoding="utf-8"?>
<p:tagLst xmlns:a="http://schemas.openxmlformats.org/drawingml/2006/main" xmlns:r="http://schemas.openxmlformats.org/officeDocument/2006/relationships" xmlns:p="http://schemas.openxmlformats.org/presentationml/2006/main">
  <p:tag name="OTLMARKERSHAPE" val="OTL"/>
</p:tagLst>
</file>

<file path=ppt/tags/tag119.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20.xml><?xml version="1.0" encoding="utf-8"?>
<p:tagLst xmlns:a="http://schemas.openxmlformats.org/drawingml/2006/main" xmlns:r="http://schemas.openxmlformats.org/officeDocument/2006/relationships" xmlns:p="http://schemas.openxmlformats.org/presentationml/2006/main">
  <p:tag name="OTLMARKERSHAPE" val="OTL"/>
</p:tagLst>
</file>

<file path=ppt/tags/tag121.xml><?xml version="1.0" encoding="utf-8"?>
<p:tagLst xmlns:a="http://schemas.openxmlformats.org/drawingml/2006/main" xmlns:r="http://schemas.openxmlformats.org/officeDocument/2006/relationships" xmlns:p="http://schemas.openxmlformats.org/presentationml/2006/main">
  <p:tag name="OTLMARKERSHAPE" val="OTL"/>
</p:tagLst>
</file>

<file path=ppt/tags/tag122.xml><?xml version="1.0" encoding="utf-8"?>
<p:tagLst xmlns:a="http://schemas.openxmlformats.org/drawingml/2006/main" xmlns:r="http://schemas.openxmlformats.org/officeDocument/2006/relationships" xmlns:p="http://schemas.openxmlformats.org/presentationml/2006/main">
  <p:tag name="OTLMARKERSHAPE" val="OTL"/>
</p:tagLst>
</file>

<file path=ppt/tags/tag123.xml><?xml version="1.0" encoding="utf-8"?>
<p:tagLst xmlns:a="http://schemas.openxmlformats.org/drawingml/2006/main" xmlns:r="http://schemas.openxmlformats.org/officeDocument/2006/relationships" xmlns:p="http://schemas.openxmlformats.org/presentationml/2006/main">
  <p:tag name="OTLMARKERSHAPE" val="OTL"/>
</p:tagLst>
</file>

<file path=ppt/tags/tag124.xml><?xml version="1.0" encoding="utf-8"?>
<p:tagLst xmlns:a="http://schemas.openxmlformats.org/drawingml/2006/main" xmlns:r="http://schemas.openxmlformats.org/officeDocument/2006/relationships" xmlns:p="http://schemas.openxmlformats.org/presentationml/2006/main">
  <p:tag name="OTLMARKERSHAPE" val="OTL"/>
</p:tagLst>
</file>

<file path=ppt/tags/tag125.xml><?xml version="1.0" encoding="utf-8"?>
<p:tagLst xmlns:a="http://schemas.openxmlformats.org/drawingml/2006/main" xmlns:r="http://schemas.openxmlformats.org/officeDocument/2006/relationships" xmlns:p="http://schemas.openxmlformats.org/presentationml/2006/main">
  <p:tag name="OTLMARKERSHAPE" val="OTL"/>
</p:tagLst>
</file>

<file path=ppt/tags/tag126.xml><?xml version="1.0" encoding="utf-8"?>
<p:tagLst xmlns:a="http://schemas.openxmlformats.org/drawingml/2006/main" xmlns:r="http://schemas.openxmlformats.org/officeDocument/2006/relationships" xmlns:p="http://schemas.openxmlformats.org/presentationml/2006/main">
  <p:tag name="OTLMARKERSHAPE" val="OTL"/>
</p:tagLst>
</file>

<file path=ppt/tags/tag127.xml><?xml version="1.0" encoding="utf-8"?>
<p:tagLst xmlns:a="http://schemas.openxmlformats.org/drawingml/2006/main" xmlns:r="http://schemas.openxmlformats.org/officeDocument/2006/relationships" xmlns:p="http://schemas.openxmlformats.org/presentationml/2006/main">
  <p:tag name="OTLMARKERSHAPE" val="OTL"/>
</p:tagLst>
</file>

<file path=ppt/tags/tag128.xml><?xml version="1.0" encoding="utf-8"?>
<p:tagLst xmlns:a="http://schemas.openxmlformats.org/drawingml/2006/main" xmlns:r="http://schemas.openxmlformats.org/officeDocument/2006/relationships" xmlns:p="http://schemas.openxmlformats.org/presentationml/2006/main">
  <p:tag name="OTLMARKERSHAPE" val="OTL"/>
</p:tagLst>
</file>

<file path=ppt/tags/tag129.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30.xml><?xml version="1.0" encoding="utf-8"?>
<p:tagLst xmlns:a="http://schemas.openxmlformats.org/drawingml/2006/main" xmlns:r="http://schemas.openxmlformats.org/officeDocument/2006/relationships" xmlns:p="http://schemas.openxmlformats.org/presentationml/2006/main">
  <p:tag name="OTLMARKERSHAPE" val="OTL"/>
</p:tagLst>
</file>

<file path=ppt/tags/tag131.xml><?xml version="1.0" encoding="utf-8"?>
<p:tagLst xmlns:a="http://schemas.openxmlformats.org/drawingml/2006/main" xmlns:r="http://schemas.openxmlformats.org/officeDocument/2006/relationships" xmlns:p="http://schemas.openxmlformats.org/presentationml/2006/main">
  <p:tag name="OTLMARKERSHAPE" val="OTL"/>
</p:tagLst>
</file>

<file path=ppt/tags/tag132.xml><?xml version="1.0" encoding="utf-8"?>
<p:tagLst xmlns:a="http://schemas.openxmlformats.org/drawingml/2006/main" xmlns:r="http://schemas.openxmlformats.org/officeDocument/2006/relationships" xmlns:p="http://schemas.openxmlformats.org/presentationml/2006/main">
  <p:tag name="OTLMARKERSHAPE" val="OTL"/>
</p:tagLst>
</file>

<file path=ppt/tags/tag133.xml><?xml version="1.0" encoding="utf-8"?>
<p:tagLst xmlns:a="http://schemas.openxmlformats.org/drawingml/2006/main" xmlns:r="http://schemas.openxmlformats.org/officeDocument/2006/relationships" xmlns:p="http://schemas.openxmlformats.org/presentationml/2006/main">
  <p:tag name="OTLMARKERSHAPE" val="OTL"/>
</p:tagLst>
</file>

<file path=ppt/tags/tag134.xml><?xml version="1.0" encoding="utf-8"?>
<p:tagLst xmlns:a="http://schemas.openxmlformats.org/drawingml/2006/main" xmlns:r="http://schemas.openxmlformats.org/officeDocument/2006/relationships" xmlns:p="http://schemas.openxmlformats.org/presentationml/2006/main">
  <p:tag name="OTLMARKERSHAPE" val="OTL"/>
</p:tagLst>
</file>

<file path=ppt/tags/tag135.xml><?xml version="1.0" encoding="utf-8"?>
<p:tagLst xmlns:a="http://schemas.openxmlformats.org/drawingml/2006/main" xmlns:r="http://schemas.openxmlformats.org/officeDocument/2006/relationships" xmlns:p="http://schemas.openxmlformats.org/presentationml/2006/main">
  <p:tag name="OTLMARKERSHAPE" val="OTL"/>
</p:tagLst>
</file>

<file path=ppt/tags/tag136.xml><?xml version="1.0" encoding="utf-8"?>
<p:tagLst xmlns:a="http://schemas.openxmlformats.org/drawingml/2006/main" xmlns:r="http://schemas.openxmlformats.org/officeDocument/2006/relationships" xmlns:p="http://schemas.openxmlformats.org/presentationml/2006/main">
  <p:tag name="OTLMARKERSHAPE" val="OTL"/>
</p:tagLst>
</file>

<file path=ppt/tags/tag137.xml><?xml version="1.0" encoding="utf-8"?>
<p:tagLst xmlns:a="http://schemas.openxmlformats.org/drawingml/2006/main" xmlns:r="http://schemas.openxmlformats.org/officeDocument/2006/relationships" xmlns:p="http://schemas.openxmlformats.org/presentationml/2006/main">
  <p:tag name="OTLMARKERSHAPE" val="OTL"/>
</p:tagLst>
</file>

<file path=ppt/tags/tag138.xml><?xml version="1.0" encoding="utf-8"?>
<p:tagLst xmlns:a="http://schemas.openxmlformats.org/drawingml/2006/main" xmlns:r="http://schemas.openxmlformats.org/officeDocument/2006/relationships" xmlns:p="http://schemas.openxmlformats.org/presentationml/2006/main">
  <p:tag name="OTLMARKERSHAPE" val="OTL"/>
</p:tagLst>
</file>

<file path=ppt/tags/tag139.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40.xml><?xml version="1.0" encoding="utf-8"?>
<p:tagLst xmlns:a="http://schemas.openxmlformats.org/drawingml/2006/main" xmlns:r="http://schemas.openxmlformats.org/officeDocument/2006/relationships" xmlns:p="http://schemas.openxmlformats.org/presentationml/2006/main">
  <p:tag name="OTLMARKERSHAPE" val="OTL"/>
</p:tagLst>
</file>

<file path=ppt/tags/tag141.xml><?xml version="1.0" encoding="utf-8"?>
<p:tagLst xmlns:a="http://schemas.openxmlformats.org/drawingml/2006/main" xmlns:r="http://schemas.openxmlformats.org/officeDocument/2006/relationships" xmlns:p="http://schemas.openxmlformats.org/presentationml/2006/main">
  <p:tag name="OTLMARKERSHAPE" val="OTL"/>
</p:tagLst>
</file>

<file path=ppt/tags/tag142.xml><?xml version="1.0" encoding="utf-8"?>
<p:tagLst xmlns:a="http://schemas.openxmlformats.org/drawingml/2006/main" xmlns:r="http://schemas.openxmlformats.org/officeDocument/2006/relationships" xmlns:p="http://schemas.openxmlformats.org/presentationml/2006/main">
  <p:tag name="OTLMARKERSHAPE" val="OTL"/>
</p:tagLst>
</file>

<file path=ppt/tags/tag143.xml><?xml version="1.0" encoding="utf-8"?>
<p:tagLst xmlns:a="http://schemas.openxmlformats.org/drawingml/2006/main" xmlns:r="http://schemas.openxmlformats.org/officeDocument/2006/relationships" xmlns:p="http://schemas.openxmlformats.org/presentationml/2006/main">
  <p:tag name="__PART_0" val="eyIkaWQiOiIxIiwiQ3VsdHVyZUluZm9OYW1lIjoiZW4tVVMiLCJTdHlsZU5hbWUiOiJSb2FkbWFwIiwiSXNUZW1wbGF0ZSI6dHJ1ZSwiVmVyc2lvbiI6eyIkaWQiOiIyIiwiVmVyc2lvbiI6IjMuMC4xIiwiT3JpZ2luYWxBc3NlbWJseVZlcnNpb24iOiIxLjAwLjAwLjAwIiwiRWRpdGlvbiI6IlBsdXMiLCJJc1BsdXNFZGl0aW9uIjp0cnVlfSwiRWZmZWN0IjoxLCJTdHlsZSI6eyIkaWQiOiIzIiwiVGltZWJhbmRTdHlsZSI6eyIkaWQiOiI0IiwiU2NhbGVNYXJraW5nIjowLCJTaGFwZSI6MTMsIlNoYXBlU3R5bGUiOnsiJGlkIjoiNSIsIk1hcmdpbiI6eyIkaWQiOiI2IiwiVG9wIjowLCJMZWZ0IjoxMCwiUmlnaHQiOjEwLCJCb3R0b20iOjB9LCJQYWRkaW5nIjp7IiRpZCI6IjciLCJUb3AiOjMsIkxlZnQiOjEzLCJSaWdodCI6MTMsIkJvdHRvbSI6M30sIkJhY2tncm91bmQiOnsiJGlkIjoiOCIsIkNvbG9yIjp7IiRpZCI6IjkiLCJBIjoyNTUsIlIiOjY4LCJHIjo4NCwiQiI6MTA2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vcmJlbCIsIklzQm9sZCI6ZmFsc2UsIklzSXRhbGljIjpmYWxzZSwiSXNVbmRlcmxpbmVkIjpmYWxzZSwiUGFyZW50U3R5bGUiOm51bGx9LCJBdXRvU2l6ZSI6MCwiRm9yZWdyb3VuZCI6eyIkaWQiOiIxNSIsIkNvbG9yIjp7IiRpZCI6IjE2IiwiQSI6MjU1LCJSIjoxOTIsIkciOjgwLCJCIjo3N3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ODksIlIiOjAsIkciOjAsIkIiOjB9fSwiSXNWaXNpYmxlIjp0cnVlLCJXaWR0aCI6MC4wLCJIZWlnaHQiOjAuMCwiQm9yZGVyU3R5bGUiOm51bGwsIlBhcmVudFN0eWxlIjpudWxsfSwiTGVmdEVuZENhcHNTdHlsZSI6eyIkaWQiOiIyMSIsIkZvbnRTZXR0aW5ncyI6eyIkaWQiOiIyMiIsIkZvbnRTaXplIjoxOCwiRm9udE5hbWUiOiJDb3JiZWwiLCJJc0JvbGQiOmZhbHNlLCJJc0l0YWxpYyI6ZmFsc2UsIklzVW5kZXJsaW5lZCI6ZmFsc2UsIlBhcmVudFN0eWxlIjpudWxsfSwiQXV0b1NpemUiOjAsIkZvcmVncm91bmQiOnsiJGlkIjoiMjMiLCJDb2xvciI6eyIkaWQiOiIyNCIsIkEiOjI1NSwiUiI6MTkyLCJHIjo4MCwiQiI6Nzd9fSwiTWF4V2lkdGgiOiJJbmZpbml0eSIsIk1heEhlaWdodCI6IkluZmluaXR5IiwiU21hcnRGb3JlZ3JvdW5kSXNBY3RpdmUiOmZhbHNlLCJIb3Jpem9udGFsQWxpZ25tZW50IjowLCJWZXJ0aWNhbEFsaWdubWVudCI6MCwiU21hcnRGb3JlZ3JvdW5kIjpudWxsLCJNYXJnaW4iOnsiJGlkIjoiMjUiLCJUb3AiOjAsIkxlZnQiOjIw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g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mZhbHN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zMSwiRyI6MjMwLCJCIjoyMzB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AsIkciOjAsIkIiOjB9fSwiQXBwZW5kWWVhck9uWWVhckNoYW5nZSI6dHJ1ZSwiRWxhcHNlZFRpbWVGb3JtYXQiOjEsIlRvZGF5TWFya2VyUG9zaXRpb24iOjAsIlF1aWNrUG9zaXRpb24iOjMsIkFic29sdXRlUG9zaXRpb24iOjIyOS41LCJNYXJnaW4iOnsiJGlkIjoiNDkiLCJUb3AiOjAsIkxlZnQiOjEwLCJSaWdodCI6MTAsIkJvdHRvbSI6MH0sIlBhZGRpbmciOnsiJGlkIjoiNTAiLCJUb3AiOjAsIkxlZnQiOjAsIlJpZ2h0IjowLCJCb3R0b20iOjB9LCJCYWNrZ3JvdW5kIjp7IiRpZCI6IjUxIiwiQ29sb3IiOnsiJGlkIjoiNTIiLCJBIjoyNTUsIlIiOjY4LCJHIjo4NCwiQiI6MTA2fX0sIklzVmlzaWJsZSI6dHJ1ZSwiV2lkdGgiOjAuMCwiSGVpZ2h0IjowLjAsIkJvcmRlclN0eWxlIjpudWxsLCJQYXJlbnRTdHlsZSI6bnVsbH0sIkRlZmF1bHRNaWxlc3RvbmVTdHlsZSI6eyIkaWQiOiI1MyIsIlNoYXBlIjow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NzksIkciOjEyOSwiQiI6MTg5fX0sIkxpbmVXZWlnaHQiOjEuMCwiTGluZVR5cGUiOjAsIlBhcmVudFN0eWxlIjpudWxsfSwiSXNCZWxvd1RpbWViYW5kIjpmYWxzZS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0LCJGb250TmFtZSI6IkNvcmJlbCIsIklzQm9sZCI6ZmFsc2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EsIkZvbnROYW1lIjoiQ29yYmVsIiwiSXNCb2xkIjpmYWxzZSwiSXNJdGFsaWMiOmZhbHNlLCJJc1VuZGVybGluZWQiOmZhbHNlLCJQYXJlbnRTdHlsZSI6bnVsbH0sIkF1dG9TaXplIjowLCJGb3JlZ3JvdW5kIjp7IiRpZCI6Ijc0IiwiQ29sb3IiOnsiJGlkIjoiNzUiLCJBIjoyNTUsIlIiOjIwOSwiRyI6NDAsIkIiOjQ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U1NIGQiLCJTZXBhcmF0b3IiOiIvIiwiVXNlSW50ZXJuYXRpb25hbERhdGVGb3JtYXQiOmZhbHNlfSwiSXNWaXNpYmxlIjp0cnVlLCJQYXJlbnRTdHlsZSI6bnVsbH0sIkRlZmF1bHRUYXNrU3R5bGUiOnsiJGlkIjoiODAiLCJTaGFwZSI6Mi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iwiRm9udE5hbWUiOiJDYWxpYnJpIiwiSXNCb2xkIjpmYWxzZSwiSXNJdGFsaWMiOmZhbHNlLCJJc1VuZGVybGluZWQiOmZhbHNlLCJQYXJlbnRTdHlsZSI6bnVsbH0sIkF1dG9TaXplIjowLCJGb3JlZ3JvdW5kIjp7IiRpZCI6IjkwIiwiQ29sb3IiOnsiJGlkIjoiOTEiLCJBIjoyNTUsIlIiOjI1NSwiRyI6MjU1LCJCIjoyNTV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MxLCJHIjoyMzAsIkIiOjIzMH19LCJMaW5lV2VpZ2h0IjowLjAsIkxpbmVUeXBlIjowLCJQYXJlbnRTdHlsZSI6bnVsbH0sIlZlcnRpY2FsQ29ubmVjdG9yU3R5bGUiOnsiJGlkIjoiOTgiLCJMaW5lQ29sb3IiOnsiJGlkIjoiOTkiLCIkdHlwZSI6Ik5MUkUuQ29tbW9uLkRvbS5Tb2xpZENvbG9yQnJ1c2gsIE5MUkUuQ29tbW9uIiwiQ29sb3IiOnsiJGlkIjoiMTAwIiwiQSI6MjU1LCJSIjoyMzEsIkciOjIzMCwiQiI6MjMwfX0sIkxpbmVXZWlnaHQiOjAuMCwiTGluZVR5cGUiOjAsIlBhcmVudFN0eWxlIjpudWxsfSwiTWFyZ2luIjpudWxsLCJTdGFydERhdGVQb3NpdGlvbiI6NCwiRW5kRGF0ZVBvc2l0aW9uIjo0LCJUaXRsZVBvc2l0aW9uIjozLCJEdXJhdGlvblBvc2l0aW9uIjo2LCJQZXJjZW50YWdlQ29tcGxldGVkUG9zaXRpb24iOjYsIlNwYWNpbmciOjEw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NCwiRm9udE5hbWUiOiJDb3JiZWwiLCJJc0JvbGQiOmZhbHNlLCJJc0l0YWxpYyI6ZmFsc2UsIklzVW5kZXJsaW5lZCI6ZmFsc2UsIlBhcmVudFN0eWxlIjpudWxsfSwiQXV0b1NpemUiOjAsIkZvcmVncm91bmQiOnsiJGlkIjoiMTA5IiwiQ29sb3IiOnsiJGlkIjoiMTEwIiwiQSI6MjU1LCJSIjowLCJHIjowLCJCIjowfX0sIk1heFdpZHRoIjoyMDAuMCwiTWF4SGVpZ2h0IjoiSW5maW5pdHkiLCJTbWFydEZvcmVncm91bmRJc0FjdGl2ZSI6ZmFsc2UsIkhvcml6b250YWxBbGlnbm1lbnQiOjI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iwiRm9udE5hbWUiOiJDYWxpYnJpIiwiSXNCb2xkIjpmYWxzZSwiSXNJdGFsaWMiOmZhbHNlLCJJc1VuZGVybGluZWQiOmZhbHNlLCJQYXJlbnRTdHlsZSI6bnVsbH0sIkF1dG9TaXplIjowLCJGb3JlZ3JvdW5kIjp7IiRpZCI6IjExNiIsIkNvbG9yIjp7IiRpZCI6IjExNyIsIkEiOjI1NSwiUiI6MjU1LCJHIjoyNTUsIkIiOjI1NX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TU0gZCIsIlNlcGFyYXRvciI6Ii8iLCJVc2VJbnRlcm5hdGlvbmFsRGF0ZUZvcm1hdCI6ZmFsc2V9LCJJc1Zpc2libGUiOnRydWUsIlBhcmVudFN0eWxlIjpudWxsfSwiU2hvd0VsYXBzZWRUaW1lR3JhZGllbnRTdHlsZSI6ZmFsc2V9LCJTY2FsZSI6eyIkaWQiOiIxMjIiLCJTdGFydERhdGUiOiIyMDE2LTA1LTEwVDIzOjU5OjU5Ljk5OVoiLCJFbmREYXRlIjoiMjAxNy0wMS0zMFQyMzo1OTo1OS45OTlaIiwiRm9ybWF0IjoiTU1NIiwiVHlwZSI6MiwiQXV0b0RhdGVSYW5nZSI6dHJ1ZSwiV29ya2luZ0RheXMiOjMxLCJUb2RheU1hcmtlclRleHQiOiJUb2RheSIsIkF1dG9TY2FsZVR5cGUiOnRydWV9LCJNaWxlc3RvbmVzIjpbeyIkaWQiOiIxMjMiLCJEYXRlIjoiMjAxNi0wNS0xMFQyMzo1OTo1OS45OTlaIiwiU3R5bGUiOnsiJGlkIjoiMTI0IiwiU2hhcGUiOjIsIkNvbm5lY3Rvck1hcmdpbiI6eyIkcmVmIjoiNTQifSwiQ29ubmVjdG9yU3R5bGUiOnsiJGlkIjoiMTI1IiwiTGluZUNvbG9yIjp7IiRpZCI6IjEyNiIsIiR0eXBlIjoiTkxSRS5Db21tb24uRG9tLlNvbGlkQ29sb3JCcnVzaCwgTkxSRS5Db21tb24iLCJDb2xvciI6eyIkaWQiOiIxMjciLCJBIjoyNTUsIlIiOjAsIkciOjExNCwiQiI6MTg4fX0sIkxpbmVXZWlnaHQiOjEuMCwiTGluZVR5cGUiOjAsIlBhcmVudFN0eWxlIjp7IiRyZWYiOiI1NSJ9fSwiSXNCZWxvd1RpbWViYW5kIjpmYWxzZSwiSGlkZURhdGUiOmZhbHNlLCJTaGFwZVNpemUiOjEsIlNwYWNpbmciOjAuMCwiUGFkZGluZyI6eyIkaWQiOiIxMjgiLCJUb3AiOjAsIkxlZnQiOjAsIlJpZ2h0IjowLCJCb3R0b20iOjB9LCJTaGFwZVN0eWxlIjp7IiRpZCI6IjEyOSIsIk1hcmdpbiI6eyIkcmVmIjoiNjAifSwiUGFkZGluZyI6eyIkcmVmIjoiNjEifSwiQmFja2dyb3VuZCI6eyIkaWQiOiIxMzAiLCJDb2xvciI6eyIkaWQiOiIxMzEiLCJBIjoyNTUsIlIiOjgsIkciOjEyNywiQiI6MTk1fX0sIklzVmlzaWJsZSI6dHJ1ZSwiV2lkdGgiOjEzLjAsIkhlaWdodCI6MTMuMCwiQm9yZGVyU3R5bGUiOnsiJGlkIjoiMTMyIiwiTGluZUNvbG9yIjp7IiRyZWYiOiI2MyJ9LCJMaW5lV2VpZ2h0IjowLjAsIkxpbmVUeXBlIjowLCJQYXJlbnRTdHlsZSI6eyIkcmVmIjoiNjIifX0sIlBhcmVudFN0eWxlIjp7IiRyZWYiOiI1OSJ9fSwiVGl0bGVTdHlsZSI6eyIkaWQiOiIxMzMiLCJGb250U2V0dGluZ3MiOnsiJGlkIjoiMTM0IiwiRm9udFNpemUiOjEwLCJGb250TmFtZSI6IkNhbGlicmkiLCJJc0JvbGQiOnRydWUsIklzSXRhbGljIjpmYWxzZSwiSXNVbmRlcmxpbmVkIjpmYWxzZSwiUGFyZW50U3R5bGUiOnsiJHJlZiI6IjY2In19LCJBdXRvU2l6ZSI6MCwiRm9yZWdyb3VuZCI6eyIkaWQiOiIxMzUiLCJDb2xvciI6eyIkaWQiOiIxMzYiLCJBIjoyNTUsIlIiOjU5LCJHIjo4OSwiQiI6MTUyfX0sIk1heFdpZHRoIjo1MS42MjUwMzgxNDY5NzI2NTY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zNyIsIkxpbmVDb2xvciI6bnVsbCwiTGluZVdlaWdodCI6MC4wLCJMaW5lVHlwZSI6MCwiUGFyZW50U3R5bGUiOm51bGx9LCJQYXJlbnRTdHlsZSI6eyIkcmVmIjoiNjUifX0sIkRhdGVTdHlsZSI6eyIkaWQiOiIxMzgiLCJGb250U2V0dGluZ3MiOnsiJGlkIjoiMTM5IiwiRm9udFNpemUiOjEwLCJGb250TmFtZSI6IkNhbGlicmkiLCJJc0JvbGQiOmZhbHNlLCJJc0l0YWxpYyI6ZmFsc2UsIklzVW5kZXJsaW5lZCI6ZmFsc2UsIlBhcmVudFN0eWxlIjp7IiRyZWYiOiI3MyJ9fSwiQXV0b1NpemUiOjAsIkZvcmVncm91bmQiOnsiJGlkIjoiMTQwIiwiQ29sb3IiOnsiJGlkIjoiMTQxIiwiQSI6MjU1LCJSIjoxMjcsIkciOjEyNywiQiI6MTI3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QyIiwiTGluZUNvbG9yIjpudWxsLCJMaW5lV2VpZ2h0IjowLjAsIkxpbmVUeXBlIjowLCJQYXJlbnRTdHlsZSI6bnVsbH0sIlBhcmVudFN0eWxlIjp7IiRyZWYiOiI3MiJ9fSwiRGF0ZUZvcm1hdCI6eyIkcmVmIjoiNzkifSwiSXNWaXNpYmxlIjp0cnVlLCJQYXJlbnRTdHlsZSI6eyIkcmVmIjoiNTMifX0sIlBvc2l0aW9uIjp7IiRpZCI6IjE0MyIsIlJhdGlvIjowLjE3NTM5NjAyMjA5MDIwNTQ0LCJJc0N1c3RvbSI6dHJ1ZX0sIklkIjoiYTU4ZjI5NDgtN2MwMy00M2MwLThhYmMtZjQxOTEzZTQwY2FlIiwiSW1wb3J0SWQiOm51bGwsIlRpdGxlIjoiTWlsZXN0b25lIDEiLCJOb3RlIjpudWxsLCJIeXBlcmxpbmsiOm51bGwsIklzQ2hhbmdlZCI6ZmFsc2UsIklzTmV3Ijp0cnVlfSx7IiRpZCI6IjE0NCIsIkRhdGUiOiIyMDE2LTA1LTE1VDIzOjU5OjU5Ljk5OVoiLCJTdHlsZSI6eyIkaWQiOiIxNDUiLCJTaGFwZSI6MiwiQ29ubmVjdG9yTWFyZ2luIjp7IiRyZWYiOiI1NCJ9LCJDb25uZWN0b3JTdHlsZSI6eyIkaWQiOiIxNDYiLCJMaW5lQ29sb3IiOnsiJGlkIjoiMTQ3IiwiJHR5cGUiOiJOTFJFLkNvbW1vbi5Eb20uU29saWRDb2xvckJydXNoLCBOTFJFLkNvbW1vbiIsIkNvbG9yIjp7IiRpZCI6IjE0OCIsIkEiOjI1NSwiUiI6OCwiRyI6MTI3LCJCIjoxOTV9fSwiTGluZVdlaWdodCI6MS4wLCJMaW5lVHlwZSI6MCwiUGFyZW50U3R5bGUiOnsiJHJlZiI6IjU1In19LCJJc0JlbG93VGltZWJhbmQiOmZhbHNlLCJIaWRlRGF0ZSI6ZmFsc2UsIlNoYXBlU2l6ZSI6MSwiU3BhY2luZyI6MC4wLCJQYWRkaW5nIjp7IiRpZCI6IjE0OSIsIlRvcCI6MCwiTGVmdCI6MCwiUmlnaHQiOjAsIkJvdHRvbSI6MH0sIlNoYXBlU3R5bGUiOnsiJGlkIjoiMTUwIiwiTWFyZ2luIjp7IiRyZWYiOiI2MCJ9LCJQYWRkaW5nIjp7IiRyZWYiOiI2MSJ9LCJCYWNrZ3JvdW5kIjp7IiRpZCI6IjE1MSIsIkNvbG9yIjp7IiRpZCI6IjE1MiIsIkEiOjI1NSwiUiI6OCwiRyI6MTI3LCJCIjoxOTV9fSwiSXNWaXNpYmxlIjp0cnVlLCJXaWR0aCI6MTMuMCwiSGVpZ2h0IjoxMy4wLCJCb3JkZXJTdHlsZSI6eyIkaWQiOiIxNTMiLCJMaW5lQ29sb3IiOnsiJHJlZiI6IjYzIn0sIkxpbmVXZWlnaHQiOjAuMCwiTGluZVR5cGUiOjAsIlBhcmVudFN0eWxlIjp7IiRyZWYiOiI2MiJ9fSwiUGFyZW50U3R5bGUiOnsiJHJlZiI6IjU5In19LCJUaXRsZVN0eWxlIjp7IiRpZCI6IjE1NCIsIkZvbnRTZXR0aW5ncyI6eyIkaWQiOiIxNTUiLCJGb250U2l6ZSI6MTAsIkZvbnROYW1lIjoiQ2FsaWJyaSIsIklzQm9sZCI6dHJ1ZSwiSXNJdGFsaWMiOmZhbHNlLCJJc1VuZGVybGluZWQiOmZhbHNlLCJQYXJlbnRTdHlsZSI6eyIkcmVmIjoiNjYifX0sIkF1dG9TaXplIjowLCJGb3JlZ3JvdW5kIjp7IiRpZCI6IjE1NiIsIkNvbG9yIjp7IiRpZCI6IjE1NyIsIkEiOjI1NSwiUiI6NTksIkciOjg5LCJCIjoxNTJ9fSwiTWF4V2lkdGgiOjUxLjYyNTAzODE0Njk3MjY1Ni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U4IiwiTGluZUNvbG9yIjpudWxsLCJMaW5lV2VpZ2h0IjowLjAsIkxpbmVUeXBlIjowLCJQYXJlbnRTdHlsZSI6bnVsbH0sIlBhcmVudFN0eWxlIjp7IiRyZWYiOiI2NSJ9fSwiRGF0ZVN0eWxlIjp7IiRpZCI6IjE1OSIsIkZvbnRTZXR0aW5ncyI6eyIkaWQiOiIxNjAiLCJGb250U2l6ZSI6MTAsIkZvbnROYW1lIjoiQ2FsaWJyaSIsIklzQm9sZCI6ZmFsc2UsIklzSXRhbGljIjpmYWxzZSwiSXNVbmRlcmxpbmVkIjpmYWxzZSwiUGFyZW50U3R5bGUiOnsiJHJlZiI6IjczIn19LCJBdXRvU2l6ZSI6MCwiRm9yZWdyb3VuZCI6eyIkaWQiOiIxNjEiLCJDb2xvciI6eyIkaWQiOiIxNjIiLCJBIjoyNTUsIlIiOjEyNywiRyI6MTI3LCJCIjoxMj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jMiLCJMaW5lQ29sb3IiOm51bGwsIkxpbmVXZWlnaHQiOjAuMCwiTGluZVR5cGUiOjAsIlBhcmVudFN0eWxlIjpudWxsfSwiUGFyZW50U3R5bGUiOnsiJHJlZiI6IjcyIn19LCJEYXRlRm9ybWF0Ijp7IiRyZWYiOiI3OSJ9LCJJc1Zpc2libGUiOnRydWUsIlBhcmVudFN0eWxlIjp7IiRyZWYiOiI1MyJ9fSwiUG9zaXRpb24iOnsiJGlkIjoiMTY0IiwiUmF0aW8iOjAuMTA4MDkzMTc2OTQ3Njk5NjUsIklzQ3VzdG9tIjp0cnVlfSwiSWQiOiI1Mjc0M2RlOC1iYjZkLTQwNDQtODk2Zi00NzM4OThmZTlkYTciLCJJbXBvcnRJZCI6bnVsbCwiVGl0bGUiOiJNaWxlc3RvbmUgMiIsIk5vdGUiOm51bGwsIkh5cGVybGluayI6bnVsbCwiSXNDaGFuZ2VkIjpmYWxzZSwiSXNOZXciOnRydWV9LHsiJGlkIjoiMTY1IiwiRGF0ZSI6IjIwMTYtMDctMjFUMjM6NTk6NTkuOTk5WiIsIlN0eWxlIjp7IiRpZCI6IjE2NiIsIlNoYXBlIjo4LCJDb25uZWN0b3JNYXJnaW4iOnsiJHJlZiI6IjU0In0sIkNvbm5lY3RvclN0eWxlIjp7IiRpZCI6IjE2NyIsIkxpbmVDb2xvciI6eyIkaWQiOiIxNjgiLCIkdHlwZSI6Ik5MUkUuQ29tbW9uLkRvbS5Tb2xpZENvbG9yQnJ1c2gsIE5MUkUuQ29tbW9uIiwiQ29sb3IiOnsiJGlkIjoiMTY5IiwiQSI6MjU1LCJSIjo4LCJHIjoxMjcsIkIiOjE5NX19LCJMaW5lV2VpZ2h0IjoxLjAsIkxpbmVUeXBlIjowLCJQYXJlbnRTdHlsZSI6eyIkcmVmIjoiNTUifX0sIklzQmVsb3dUaW1lYmFuZCI6ZmFsc2UsIkhpZGVEYXRlIjpmYWxzZSwiU2hhcGVTaXplIjoxLCJTcGFjaW5nIjowLjAsIlBhZGRpbmciOnsiJGlkIjoiMTcwIiwiVG9wIjowLCJMZWZ0IjowLCJSaWdodCI6MCwiQm90dG9tIjowfSwiU2hhcGVTdHlsZSI6eyIkaWQiOiIxNzEiLCJNYXJnaW4iOnsiJHJlZiI6IjYwIn0sIlBhZGRpbmciOnsiJHJlZiI6IjYxIn0sIkJhY2tncm91bmQiOnsiJGlkIjoiMTcyIiwiQ29sb3IiOnsiJGlkIjoiMTczIiwiQSI6MjU1LCJSIjo4LCJHIjoxMjcsIkIiOjE5NX19LCJJc1Zpc2libGUiOnRydWUsIldpZHRoIjoxOC4wLCJIZWlnaHQiOjIwLjAsIkJvcmRlclN0eWxlIjp7IiRpZCI6IjE3NCIsIkxpbmVDb2xvciI6eyIkcmVmIjoiNjMifSwiTGluZVdlaWdodCI6MC4wLCJMaW5lVHlwZSI6MCwiUGFyZW50U3R5bGUiOnsiJHJlZiI6IjYyIn19LCJQYXJlbnRTdHlsZSI6eyIkcmVmIjoiNTkifX0sIlRpdGxlU3R5bGUiOnsiJGlkIjoiMTc1IiwiRm9udFNldHRpbmdzIjp7IiRpZCI6IjE3NiIsIkZvbnRTaXplIjoxMCwiRm9udE5hbWUiOiJDYWxpYnJpIiwiSXNCb2xkIjp0cnVlLCJJc0l0YWxpYyI6ZmFsc2UsIklzVW5kZXJsaW5lZCI6ZmFsc2UsIlBhcmVudFN0eWxlIjp7IiRyZWYiOiI2NiJ9fSwiQXV0b1NpemUiOjAsIkZvcmVncm91bmQiOnsiJGlkIjoiMTc3IiwiQ29sb3IiOnsiJGlkIjoiMTc4IiwiQSI6MjU1LCJSIjo1OSwiRyI6ODksIkIiOjE1Mn19LCJNYXhXaWR0aCI6NTEuNjI0OTYxODUzMDI3MzQ0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zkiLCJMaW5lQ29sb3IiOm51bGwsIkxpbmVXZWlnaHQiOjAuMCwiTGluZVR5cGUiOjAsIlBhcmVudFN0eWxlIjpudWxsfSwiUGFyZW50U3R5bGUiOnsiJHJlZiI6IjY1In19LCJEYXRlU3R5bGUiOnsiJGlkIjoiMTgwIiwiRm9udFNldHRpbmdzIjp7IiRpZCI6IjE4MSIsIkZvbnRTaXplIjoxMCwiRm9udE5hbWUiOiJDYWxpYnJpIiwiSXNCb2xkIjpmYWxzZSwiSXNJdGFsaWMiOmZhbHNlLCJJc1VuZGVybGluZWQiOmZhbHNlLCJQYXJlbnRTdHlsZSI6eyIkcmVmIjoiNzMifX0sIkF1dG9TaXplIjowLCJGb3JlZ3JvdW5kIjp7IiRpZCI6IjE4MiIsIkNvbG9yIjp7IiRpZCI6IjE4MyIsIkEiOjI1NSwiUiI6MTI3LCJHIjoxMjcsIkIiOjEy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4NCIsIkxpbmVDb2xvciI6bnVsbCwiTGluZVdlaWdodCI6MC4wLCJMaW5lVHlwZSI6MCwiUGFyZW50U3R5bGUiOm51bGx9LCJQYXJlbnRTdHlsZSI6eyIkcmVmIjoiNzIifX0sIkRhdGVGb3JtYXQiOnsiJHJlZiI6Ijc5In0sIklzVmlzaWJsZSI6dHJ1ZSwiUGFyZW50U3R5bGUiOnsiJHJlZiI6IjUzIn19LCJQb3NpdGlvbiI6eyIkaWQiOiIxODUiLCJSYXRpbyI6MC4wODQwNjI1NjIxNjU0MzY5MjIsIklzQ3VzdG9tIjp0cnVlfSwiSWQiOiJhNTRiYzgyNy1iMDUxLTQ2ZDEtOGI1NS05ZjYxODcyM2UyYjQiLCJJbXBvcnRJZCI6bnVsbCwiVGl0bGUiOiJNaWxlc3RvbmUgMyIsIk5vdGUiOm51bGwsIkh5cGVybGluayI6bnVsbCwiSXNDaGFuZ2VkIjpmYWxzZSwiSXNOZXciOnRydWV9LHsiJGlkIjoiMTg2IiwiRGF0ZSI6IjIwMTYtMDgtMTJUMjM6NTk6NTkuOTk5WiIsIlN0eWxlIjp7IiRpZCI6IjE4NyIsIlNoYXBlIjo4LCJDb25uZWN0b3JNYXJnaW4iOnsiJHJlZiI6IjU0In0sIkNvbm5lY3RvclN0eWxlIjp7IiRpZCI6IjE4OCIsIkxpbmVDb2xvciI6eyIkaWQiOiIxODkiLCIkdHlwZSI6Ik5MUkUuQ29tbW9uLkRvbS5Tb2xpZENvbG9yQnJ1c2gsIE5MUkUuQ29tbW9uIiwiQ29sb3IiOnsiJGlkIjoiMTkwIiwiQSI6MjU1LCJSIjoyMjAsIkciOjg5LCJCIjozNn19LCJMaW5lV2VpZ2h0IjoxLjAsIkxpbmVUeXBlIjowLCJQYXJlbnRTdHlsZSI6eyIkcmVmIjoiNTUifX0sIklzQmVsb3dUaW1lYmFuZCI6ZmFsc2UsIkhpZGVEYXRlIjpmYWxzZSwiU2hhcGVTaXplIjoxLCJTcGFjaW5nIjowLjAsIlBhZGRpbmciOnsiJGlkIjoiMTkxIiwiVG9wIjowLCJMZWZ0IjowLCJSaWdodCI6MCwiQm90dG9tIjowfSwiU2hhcGVTdHlsZSI6eyIkaWQiOiIxOTIiLCJNYXJnaW4iOnsiJHJlZiI6IjYwIn0sIlBhZGRpbmciOnsiJHJlZiI6IjYxIn0sIkJhY2tncm91bmQiOnsiJGlkIjoiMTkzIiwiQ29sb3IiOnsiJGlkIjoiMTk0IiwiQSI6MjU1LCJSIjoyMjAsIkciOjg5LCJCIjozNn19LCJJc1Zpc2libGUiOnRydWUsIldpZHRoIjoxOC4wLCJIZWlnaHQiOjIwLjAsIkJvcmRlclN0eWxlIjp7IiRpZCI6IjE5NSIsIkxpbmVDb2xvciI6eyIkcmVmIjoiNjMifSwiTGluZVdlaWdodCI6MC4wLCJMaW5lVHlwZSI6MCwiUGFyZW50U3R5bGUiOnsiJHJlZiI6IjYyIn19LCJQYXJlbnRTdHlsZSI6eyIkcmVmIjoiNTkifX0sIlRpdGxlU3R5bGUiOnsiJGlkIjoiMTk2IiwiRm9udFNldHRpbmdzIjp7IiRpZCI6IjE5NyIsIkZvbnRTaXplIjoxMCwiRm9udE5hbWUiOiJDYWxpYnJpIiwiSXNCb2xkIjp0cnVlLCJJc0l0YWxpYyI6ZmFsc2UsIklzVW5kZXJsaW5lZCI6ZmFsc2UsIlBhcmVudFN0eWxlIjp7IiRyZWYiOiI2NiJ9fSwiQXV0b1NpemUiOjAsIkZvcmVncm91bmQiOnsiJGlkIjoiMTk4IiwiQ29sb3IiOnsiJGlkIjoiMTk5IiwiQSI6MjU1LCJSIjoyMTAsIkciOjcxLCJCIjozOH19LCJNYXhXaWR0aCI6NTEuNjI0OTYxODUzMDI3MzQ0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DAiLCJMaW5lQ29sb3IiOm51bGwsIkxpbmVXZWlnaHQiOjAuMCwiTGluZVR5cGUiOjAsIlBhcmVudFN0eWxlIjpudWxsfSwiUGFyZW50U3R5bGUiOnsiJHJlZiI6IjY1In19LCJEYXRlU3R5bGUiOnsiJGlkIjoiMjAxIiwiRm9udFNldHRpbmdzIjp7IiRpZCI6IjIwMiIsIkZvbnRTaXplIjoxMCwiRm9udE5hbWUiOiJDYWxpYnJpIiwiSXNCb2xkIjpmYWxzZSwiSXNJdGFsaWMiOmZhbHNlLCJJc1VuZGVybGluZWQiOmZhbHNlLCJQYXJlbnRTdHlsZSI6eyIkcmVmIjoiNzMifX0sIkF1dG9TaXplIjowLCJGb3JlZ3JvdW5kIjp7IiRpZCI6IjIwMyIsIkNvbG9yIjp7IiRpZCI6IjIwNCIsIkEiOjI1NSwiUiI6MTI3LCJHIjoxMjcsIkIiOjEy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wNSIsIkxpbmVDb2xvciI6bnVsbCwiTGluZVdlaWdodCI6MC4wLCJMaW5lVHlwZSI6MCwiUGFyZW50U3R5bGUiOm51bGx9LCJQYXJlbnRTdHlsZSI6eyIkcmVmIjoiNzIifX0sIkRhdGVGb3JtYXQiOnsiJHJlZiI6Ijc5In0sIklzVmlzaWJsZSI6dHJ1ZSwiUGFyZW50U3R5bGUiOnsiJHJlZiI6IjUzIn19LCJQb3NpdGlvbiI6eyIkaWQiOiIyMDYiLCJSYXRpbyI6MC4xNDY3NTAzNTgyOTg5NzI3OSwiSXNDdXN0b20iOnRydWV9LCJJZCI6IjkzYWZiNTU0LTU1MmEtNDIyMS1hNTM4LTBmNzkxOTQwOWFhNyIsIkltcG9ydElkIjpudWxsLCJUaXRsZSI6Ik1pbGVzdG9uZSA0IiwiTm90ZSI6bnVsbCwiSHlwZXJsaW5rIjpudWxsLCJJc0NoYW5nZWQiOmZhbHNlLCJJc05ldyI6dHJ1ZX0seyIkaWQiOiIyMDciLCJEYXRlIjoiMjAxNi0xMS0wN1QyMzo1OTo1OS45OTlaIiwiU3R5bGUiOnsiJGlkIjoiMjA4IiwiU2hhcGUiOjE0LCJDb25uZWN0b3JNYXJnaW4iOnsiJHJlZiI6IjU0In0sIkNvbm5lY3RvclN0eWxlIjp7IiRpZCI6IjIwOSIsIkxpbmVDb2xvciI6eyIkaWQiOiIyMTAiLCIkdHlwZSI6Ik5MUkUuQ29tbW9uLkRvbS5Tb2xpZENvbG9yQnJ1c2gsIE5MUkUuQ29tbW9uIiwiQ29sb3IiOnsiJGlkIjoiMjExIiwiQSI6MjU1LCJSIjoyNTUsIkciOjE5MiwiQiI6MH19LCJMaW5lV2VpZ2h0IjoxLjAsIkxpbmVUeXBlIjowLCJQYXJlbnRTdHlsZSI6eyIkcmVmIjoiNTUifX0sIklzQmVsb3dUaW1lYmFuZCI6ZmFsc2UsIkhpZGVEYXRlIjpmYWxzZSwiU2hhcGVTaXplIjoxLCJTcGFjaW5nIjowLjAsIlBhZGRpbmciOnsiJGlkIjoiMjEyIiwiVG9wIjowLCJMZWZ0IjowLCJSaWdodCI6MCwiQm90dG9tIjowfSwiU2hhcGVTdHlsZSI6eyIkaWQiOiIyMTMiLCJNYXJnaW4iOnsiJHJlZiI6IjYwIn0sIlBhZGRpbmciOnsiJHJlZiI6IjYxIn0sIkJhY2tncm91bmQiOnsiJGlkIjoiMjE0IiwiQ29sb3IiOnsiJGlkIjoiMjE1IiwiQSI6MjU1LCJSIjoyNTUsIkciOjE5MiwiQiI6MH19LCJJc1Zpc2libGUiOnRydWUsIldpZHRoIjoxOC4wLCJIZWlnaHQiOjIwLjAsIkJvcmRlclN0eWxlIjp7IiRpZCI6IjIxNiIsIkxpbmVDb2xvciI6eyIkcmVmIjoiNjMifSwiTGluZVdlaWdodCI6MC4wLCJMaW5lVHlwZSI6MCwiUGFyZW50U3R5bGUiOnsiJHJlZiI6IjYyIn19LCJQYXJlbnRTdHlsZSI6eyIkcmVmIjoiNTkifX0sIlRpdGxlU3R5bGUiOnsiJGlkIjoiMjE3IiwiRm9udFNldHRpbmdzIjp7IiRpZCI6IjIxOCIsIkZvbnRTaXplIjoxMCwiRm9udE5hbWUiOiJDYWxpYnJpIiwiSXNCb2xkIjp0cnVlLCJJc0l0YWxpYyI6ZmFsc2UsIklzVW5kZXJsaW5lZCI6ZmFsc2UsIlBhcmVudFN0eWxlIjp7IiRyZWYiOiI2NiJ9fSwiQXV0b1NpemUiOjAsIkZvcmVncm91bmQiOnsiJGlkIjoiMjE5IiwiQ29sb3IiOnsiJGlkIjoiMjIwIiwiQSI6MjU1LCJSIjoyNTUsIkciOjE1MywiQiI6MH19LCJNYXhXaWR0aCI6NTEuNjI1MDM4MTQ2OTcyNjU2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jEiLCJMaW5lQ29sb3IiOm51bGwsIkxpbmVXZWlnaHQiOjAuMCwiTGluZVR5cGUiOjAsIlBhcmVudFN0eWxlIjpudWxsfSwiUGFyZW50U3R5bGUiOnsiJHJlZiI6IjY1In19LCJEYXRlU3R5bGUiOnsiJGlkIjoiMjIyIiwiRm9udFNldHRpbmdzIjp7IiRpZCI6IjIyMy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mYWxzZSwiV2lkdGgiOjAuMCwiSGVpZ2h0IjowLjAsIkJvcmRlclN0eWxlIjp7IiRpZCI6IjIyNCIsIkxpbmVDb2xvciI6bnVsbCwiTGluZVdlaWdodCI6MC4wLCJMaW5lVHlwZSI6MCwiUGFyZW50U3R5bGUiOm51bGx9LCJQYXJlbnRTdHlsZSI6eyIkcmVmIjoiNzIifX0sIkRhdGVGb3JtYXQiOnsiJHJlZiI6Ijc5In0sIklzVmlzaWJsZSI6dHJ1ZSwiUGFyZW50U3R5bGUiOnsiJHJlZiI6IjUzIn19LCJQb3NpdGlvbiI6eyIkaWQiOiIyMjUiLCJSYXRpbyI6MC4xMDExMzUzMTA0MjAyODM1NiwiSXNDdXN0b20iOnRydWV9LCJJZCI6IjZhMjgzYjM2LTczNzUtNDE1Yi05MmIwLWU1ZmM0ZTE2YTBjYyIsIkltcG9ydElkIjpudWxsLCJUaXRsZSI6Ik1pbGVzdG9uZSA1IiwiTm90ZSI6bnVsbCwiSHlwZXJsaW5rIjpudWxsLCJJc0NoYW5nZWQiOmZhbHNlLCJJc05ldyI6dHJ1ZX0seyIkaWQiOiIyMjYiLCJEYXRlIjoiMjAxNi0xMi0yMFQyMzo1OTo1OS45OTlaIiwiU3R5bGUiOnsiJGlkIjoiMjI3IiwiU2hhcGUiOjgsIkNvbm5lY3Rvck1hcmdpbiI6eyIkcmVmIjoiNTQifSwiQ29ubmVjdG9yU3R5bGUiOnsiJGlkIjoiMjI4IiwiTGluZUNvbG9yIjp7IiRpZCI6IjIyOSIsIiR0eXBlIjoiTkxSRS5Db21tb24uRG9tLlNvbGlkQ29sb3JCcnVzaCwgTkxSRS5Db21tb24iLCJDb2xvciI6eyIkaWQiOiIyMzAiLCJBIjoyNTUsIlIiOjk4LCJHIjoxODEsIkIiOjEyM319LCJMaW5lV2VpZ2h0IjoxLjAsIkxpbmVUeXBlIjowLCJQYXJlbnRTdHlsZSI6eyIkcmVmIjoiNTUifX0sIklzQmVsb3dUaW1lYmFuZCI6ZmFsc2UsIkhpZGVEYXRlIjpmYWxzZSwiU2hhcGVTaXplIjoxLCJTcGFjaW5nIjowLjAsIlBhZGRpbmciOnsiJGlkIjoiMjMxIiwiVG9wIjowLCJMZWZ0IjowLCJSaWdodCI6MCwiQm90dG9tIjowfSwiU2hhcGVTdHlsZSI6eyIkaWQiOiIyMzIiLCJNYXJnaW4iOnsiJHJlZiI6IjYwIn0sIlBhZGRpbmciOnsiJHJlZiI6IjYxIn0sIkJhY2tncm91bmQiOnsiJGlkIjoiMjMzIiwiQ29sb3IiOnsiJGlkIjoiMjM0IiwiQSI6MjU1LCJSIjo5OCwiRyI6MTgxLCJCIjoxMjN9fSwiSXNWaXNpYmxlIjp0cnVlLCJXaWR0aCI6MTguMCwiSGVpZ2h0IjoyMC4wLCJCb3JkZXJTdHlsZSI6eyIkaWQiOiIyMzUiLCJMaW5lQ29sb3IiOnsiJHJlZiI6IjYzIn0sIkxpbmVXZWlnaHQiOjAuMCwiTGluZVR5cGUiOjAsIlBhcmVudFN0eWxlIjp7IiRyZWYiOiI2MiJ9fSwiUGFyZW50U3R5bGUiOnsiJHJlZiI6IjU5In19LCJUaXRsZVN0eWxlIjp7IiRpZCI6IjIzNiIsIkZvbnRTZXR0aW5ncyI6eyIkaWQiOiIyMzciLCJGb250U2l6ZSI6MTAsIkZvbnROYW1lIjoiQ2FsaWJyaSIsIklzQm9sZCI6dHJ1ZSwiSXNJdGFsaWMiOmZhbHNlLCJJc1VuZGVybGluZWQiOmZhbHNlLCJQYXJlbnRTdHlsZSI6eyIkcmVmIjoiNjYifX0sIkF1dG9TaXplIjowLCJGb3JlZ3JvdW5kIjp7IiRpZCI6IjIzOCIsIkNvbG9yIjp7IiRpZCI6IjIzOSIsIkEiOjI1NSwiUiI6NzIsIkciOjE1NCwiQiI6OTd9fSwiTWF4V2lkdGgiOjUxLjYyNTAzODE0Njk3MjY1Ni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QwIiwiTGluZUNvbG9yIjpudWxsLCJMaW5lV2VpZ2h0IjowLjAsIkxpbmVUeXBlIjowLCJQYXJlbnRTdHlsZSI6bnVsbH0sIlBhcmVudFN0eWxlIjp7IiRyZWYiOiI2NSJ9fSwiRGF0ZVN0eWxlIjp7IiRpZCI6IjI0MSIsIkZvbnRTZXR0aW5ncyI6eyIkaWQiOiIyNDIiLCJGb250U2l6ZSI6O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ZmFsc2UsIldpZHRoIjowLjAsIkhlaWdodCI6MC4wLCJCb3JkZXJTdHlsZSI6eyIkaWQiOiIyNDMiLCJMaW5lQ29sb3IiOm51bGwsIkxpbmVXZWlnaHQiOjAuMCwiTGluZVR5cGUiOjAsIlBhcmVudFN0eWxlIjpudWxsfSwiUGFyZW50U3R5bGUiOnsiJHJlZiI6IjcyIn19LCJEYXRlRm9ybWF0Ijp7IiRyZWYiOiI3OSJ9LCJJc1Zpc2libGUiOnRydWUsIlBhcmVudFN0eWxlIjp7IiRyZWYiOiI1MyJ9fSwiUG9zaXRpb24iOnsiJGlkIjoiMjQ0IiwiUmF0aW8iOjAuMDU4NjkyMTk3NDQ2NDY5OTA0LCJJc0N1c3RvbSI6dHJ1ZX0sIklkIjoiN2IwOTk2NDYtNGZmZC00Y2QzLWEzYjMtODNhYjFiYTIyNDM4IiwiSW1wb3J0SWQiOm51bGwsIlRpdGxlIjoiTWlsZXN0b25lIDYiLCJOb3RlIjpudWxsLCJIeXBlcmxpbmsiOm51bGwsIklzQ2hhbmdlZCI6ZmFsc2UsIklzTmV3Ijp0cnVlfSx7IiRpZCI6IjI0NSIsIkRhdGUiOiIyMDE3LTAxLTMwVDIzOjU5OjU5Ljk5OVoiLCJTdHlsZSI6eyIkaWQiOiIyNDYiLCJTaGFwZSI6MTMsIkNvbm5lY3Rvck1hcmdpbiI6eyIkcmVmIjoiNTQifSwiQ29ubmVjdG9yU3R5bGUiOnsiJGlkIjoiMjQ3IiwiTGluZUNvbG9yIjp7IiRpZCI6IjI0OCIsIiR0eXBlIjoiTkxSRS5Db21tb24uRG9tLlNvbGlkQ29sb3JCcnVzaCwgTkxSRS5Db21tb24iLCJDb2xvciI6eyIkaWQiOiIyNDkiLCJBIjoyNTUsIlIiOjk4LCJHIjoxODEsIkIiOjEyM319LCJMaW5lV2VpZ2h0IjoxLjAsIkxpbmVUeXBlIjowLCJQYXJlbnRTdHlsZSI6eyIkcmVmIjoiNTUifX0sIklzQmVsb3dUaW1lYmFuZCI6ZmFsc2UsIkhpZGVEYXRlIjpmYWxzZSwiU2hhcGVTaXplIjoyLCJTcGFjaW5nIjowLjAsIlBhZGRpbmciOnsiJGlkIjoiMjUwIiwiVG9wIjowLCJMZWZ0IjowLCJSaWdodCI6MCwiQm90dG9tIjowfSwiU2hhcGVTdHlsZSI6eyIkaWQiOiIyNTEiLCJNYXJnaW4iOnsiJHJlZiI6IjYwIn0sIlBhZGRpbmciOnsiJHJlZiI6IjYxIn0sIkJhY2tncm91bmQiOnsiJGlkIjoiMjUyIiwiQ29sb3IiOnsiJGlkIjoiMjUzIiwiQSI6MjU1LCJSIjo5OCwiRyI6MTgxLCJCIjoxMjN9fSwiSXNWaXNpYmxlIjp0cnVlLCJXaWR0aCI6MjQuMCwiSGVpZ2h0IjoyNi4wLCJCb3JkZXJTdHlsZSI6eyIkaWQiOiIyNTQiLCJMaW5lQ29sb3IiOnsiJHJlZiI6IjYzIn0sIkxpbmVXZWlnaHQiOjAuMCwiTGluZVR5cGUiOjAsIlBhcmVudFN0eWxlIjp7IiRyZWYiOiI2MiJ9fSwiUGFyZW50U3R5bGUiOnsiJHJlZiI6IjU5In19LCJUaXRsZVN0eWxlIjp7IiRpZCI6IjI1NSIsIkZvbnRTZXR0aW5ncyI6eyIkaWQiOiIyNTYiLCJGb250U2l6ZSI6MTAsIkZvbnROYW1lIjoiQ2FsaWJyaSIsIklzQm9sZCI6dHJ1ZSwiSXNJdGFsaWMiOmZhbHNlLCJJc1VuZGVybGluZWQiOmZhbHNlLCJQYXJlbnRTdHlsZSI6eyIkcmVmIjoiNjYifX0sIkF1dG9TaXplIjowLCJGb3JlZ3JvdW5kIjp7IiRpZCI6IjI1NyIsIkNvbG9yIjp7IiRpZCI6IjI1OCIsIkEiOjI1NSwiUiI6NzIsIkciOjE1NCwiQiI6OTd9fSwiTWF4V2lkdGgiOjUxLjYyNTAzODE0Njk3MjY1Ni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U5IiwiTGluZUNvbG9yIjpudWxsLCJMaW5lV2VpZ2h0IjowLjAsIkxpbmVUeXBlIjowLCJQYXJlbnRTdHlsZSI6bnVsbH0sIlBhcmVudFN0eWxlIjp7IiRyZWYiOiI2NSJ9fSwiRGF0ZVN0eWxlIjp7IiRpZCI6IjI2MCIsIkZvbnRTZXR0aW5ncyI6eyIkaWQiOiIyNjEiLCJGb250U2l6ZSI6MTAsIkZvbnROYW1lIjoiQ2FsaWJyaSIsIklzQm9sZCI6ZmFsc2UsIklzSXRhbGljIjpmYWxzZSwiSXNVbmRlcmxpbmVkIjpmYWxzZSwiUGFyZW50U3R5bGUiOnsiJHJlZiI6IjczIn19LCJBdXRvU2l6ZSI6MCwiRm9yZWdyb3VuZCI6eyIkaWQiOiIyNjIiLCJDb2xvciI6eyIkaWQiOiIyNjMiLCJBIjoyNTUsIlIiOjEyNywiRyI6MTI3LCJCIjoxMj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jQiLCJMaW5lQ29sb3IiOm51bGwsIkxpbmVXZWlnaHQiOjAuMCwiTGluZVR5cGUiOjAsIlBhcmVudFN0eWxlIjpudWxsfSwiUGFyZW50U3R5bGUiOnsiJHJlZiI6IjcyIn19LCJEYXRlRm9ybWF0Ijp7IiRyZWYiOiI3OSJ9LCJJc1Zpc2libGUiOnRydWUsIlBhcmVudFN0eWxlIjp7IiRyZWYiOiI1MyJ9fSwiUG9zaXRpb24iOnsiJGlkIjoiMjY1IiwiUmF0aW8iOjAuMDkxNzY1MjI3MTQxMjAzNywiSXNDdXN0b20iOnRydWV9LCJJZCI6IjdmNTgzZGUwLTg1NGEtNGNhYy1iODk4LTM3ZjNhMzc5YmI0YSIsIkltcG9ydElkIjpudWxsLCJUaXRsZSI6Ik1pbGVzdG9uZSA3IiwiTm90ZSI6bnVsbCwiSHlwZXJsaW5rIjpudWxsLCJJc0NoYW5nZWQiOmZhbHNlLCJJc05ldyI6dHJ1ZX1dLCJUYXNrcyI6W3siJGlkIjoiMjY2IiwiR3JvdXBOYW1lIjpudWxsLCJTdGFydERhdGUiOiIyMDE2LTA3LTI1VDAwOjAwOjAwWiIsIkVuZERhdGUiOiIyMDE2LTA4LTAxVDIzOjU5OjU5Ljk5OVoiLCJQZXJjZW50YWdlQ29tcGxldGUiOm51bGwsIlN0eWxlIjp7IiRpZCI6IjI2NyIsIlNoYXBlIjoyLCJTaGFwZVRoaWNrbmVzcyI6MSwiRHVyYXRpb25Gb3JtYXQiOjAsIkluY2x1ZGVOb25Xb3JraW5nRGF5c0luRHVyYXRpb24iOmZhbHNlLCJQZXJjZW50YWdlQ29tcGxldGVTdHlsZSI6eyIkaWQiOiIyNjgiLCJGb250U2V0dGluZ3MiOnsiJGlkIjoiMjY5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cwIiwiTGluZUNvbG9yIjpudWxsLCJMaW5lV2VpZ2h0IjowLjAsIkxpbmVUeXBlIjowLCJQYXJlbnRTdHlsZSI6bnVsbH0sIlBhcmVudFN0eWxlIjp7IiRyZWYiOiI4MSJ9fSwiRHVyYXRpb25TdHlsZSI6eyIkaWQiOiIyNzEiLCJGb250U2V0dGluZ3MiOnsiJGlkIjoiMjcyIiwiRm9udFNpemUiOjEwLCJGb250TmFtZSI6IkNhbGlicmkiLCJJc0JvbGQiOmZhbHNlLCJJc0l0YWxpYyI6ZmFsc2UsIklzVW5kZXJsaW5lZCI6ZmFsc2UsIlBhcmVudFN0eWxlIjp7IiRyZWYiOiI4OSJ9fSwiQXV0b1NpemUiOjAsIkZvcmVncm91bmQiOnsiJGlkIjoiMjczIiwiQ29sb3IiOnsiJGlkIjoiMjc0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3NSIsIkxpbmVDb2xvciI6bnVsbCwiTGluZVdlaWdodCI6MC4wLCJMaW5lVHlwZSI6MCwiUGFyZW50U3R5bGUiOm51bGx9LCJQYXJlbnRTdHlsZSI6eyIkcmVmIjoiODgifX0sIkhvcml6b250YWxDb25uZWN0b3JTdHlsZSI6eyIkaWQiOiIyNzYiLCJMaW5lQ29sb3IiOnsiJHJlZiI6Ijk2In0sIkxpbmVXZWlnaHQiOjAuMCwiTGluZVR5cGUiOjAsIlBhcmVudFN0eWxlIjp7IiRyZWYiOiI5NSJ9fSwiVmVydGljYWxDb25uZWN0b3JTdHlsZSI6eyIkaWQiOiIyNzc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yNzgiLCJNYXJnaW4iOnsiJHJlZiI6IjEwMiJ9LCJQYWRkaW5nIjp7IiRyZWYiOiIxMDMifSwiQmFja2dyb3VuZCI6eyIkaWQiOiIyNzkiLCJDb2xvciI6eyIkaWQiOiIyODAiLCJBIjoyNTUsIlIiOjgsIkciOjEyNywiQiI6MTk1fX0sIklzVmlzaWJsZSI6dHJ1ZSwiV2lkdGgiOjAuMCwiSGVpZ2h0IjoxNi4wLCJCb3JkZXJTdHlsZSI6eyIkaWQiOiIyODEiLCJMaW5lQ29sb3IiOnsiJGlkIjoiMjgyIiwiJHR5cGUiOiJOTFJFLkNvbW1vbi5Eb20uU29saWRDb2xvckJydXNoLCBOTFJFLkNvbW1vbiIsIkNvbG9yIjp7IiRpZCI6IjI4MyIsIkEiOjI1NSwiUiI6MjU1LCJHIjowLCJCIjowfX0sIkxpbmVXZWlnaHQiOjAuMCwiTGluZVR5cGUiOjAsIlBhcmVudFN0eWxlIjpudWxsfSwiUGFyZW50U3R5bGUiOnsiJHJlZiI6IjEwMSJ9fSwiVGl0bGVTdHlsZSI6eyIkaWQiOiIyODQiLCJGb250U2V0dGluZ3MiOnsiJGlkIjoiMjg1IiwiRm9udFNpemUiOjEwLCJGb250TmFtZSI6IkNhbGlicmkiLCJJc0JvbGQiOnRydWUsIklzSXRhbGljIjpmYWxzZSwiSXNVbmRlcmxpbmVkIjpmYWxzZSwiUGFyZW50U3R5bGUiOnsiJHJlZiI6IjEwOCJ9fSwiQXV0b1NpemUiOjAsIkZvcmVncm91bmQiOnsiJGlkIjoiMjg2IiwiQ29sb3IiOnsiJGlkIjoiMjg3IiwiQSI6MjU1LCJSIjowLCJHIjoxMTIsIkIiOjE5Mn19LCJNYXhXaWR0aCI6NTAuODY3MDA4MjA5MjI4NTE2LCJNYXhIZWlnaHQiOiJJbmZpbml0eSIsIlNtYXJ0Rm9yZWdyb3VuZElzQWN0aXZlIjpmYWxzZSwiSG9yaXpvbnRhbEFsaWdubWVudCI6MiwiVmVydGljYWxBbGlnbm1lbnQiOjAsIlNtYXJ0Rm9yZWdyb3VuZCI6bnVsbCwiTWFyZ2luIjp7IiRyZWYiOiIxMTEifSwiUGFkZGluZyI6eyIkcmVmIjoiMTEyIn0sIkJhY2tncm91bmQiOnsiJHJlZiI6IjExMyJ9LCJJc1Zpc2libGUiOnRydWUsIldpZHRoIjowLjAsIkhlaWdodCI6MC4wLCJCb3JkZXJTdHlsZSI6eyIkaWQiOiIyODgiLCJMaW5lQ29sb3IiOm51bGwsIkxpbmVXZWlnaHQiOjAuMCwiTGluZVR5cGUiOjAsIlBhcmVudFN0eWxlIjpudWxsfSwiUGFyZW50U3R5bGUiOnsiJHJlZiI6IjEwNyJ9fSwiRGF0ZVN0eWxlIjp7IiRpZCI6IjI4OSIsIkZvbnRTZXR0aW5ncyI6eyIkaWQiOiIyOTAiLCJGb250U2l6ZSI6MTAsIkZvbnROYW1lIjoiQ2FsaWJyaSIsIklzQm9sZCI6ZmFsc2UsIklzSXRhbGljIjpmYWxzZSwiSXNVbmRlcmxpbmVkIjpmYWxzZSwiUGFyZW50U3R5bGUiOnsiJHJlZiI6IjExNSJ9fSwiQXV0b1NpemUiOjAsIkZvcmVncm91bmQiOnsiJGlkIjoiMjkxIiwiQ29sb3IiOnsiJGlkIjoiMjkyIiwiQSI6MjU1LCJSIjoxMjcsIkciOjEyNywiQiI6MTI3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kzIiwiTGluZUNvbG9yIjpudWxsLCJMaW5lV2VpZ2h0IjowLjAsIkxpbmVUeXBlIjowLCJQYXJlbnRTdHlsZSI6bnVsbH0sIlBhcmVudFN0eWxlIjp7IiRyZWYiOiIxMTQifX0sIkRhdGVGb3JtYXQiOnsiJGlkIjoiMjk0IiwiRm9ybWF0U3RyaW5nIjoiTU1NIGQiLCJTZXBhcmF0b3IiOiIvIiwiVXNlSW50ZXJuYXRpb25hbERhdGVGb3JtYXQiOmZhbHNlfSwiSXNWaXNpYmxlIjp0cnVlLCJQYXJlbnRTdHlsZSI6eyIkcmVmIjoiODAifX0sIkluZGV4IjoxLCJJZCI6IjdjNTE4ZmIzLTdmMjEtNDJiYi04ZTA0LTQ1OTIwZDA0MDNiNSIsIkltcG9ydElkIjpudWxsLCJUaXRsZSI6IlRhc2sgMSBIZXJlIiwiTm90ZSI6bnVsbCwiSHlwZXJsaW5rIjpudWxsLCJJc0NoYW5nZWQiOmZhbHNlLCJJc05ldyI6dHJ1ZX0seyIkaWQiOiIyOTUiLCJHcm91cE5hbWUiOm51bGwsIlN0YXJ0RGF0ZSI6IjIwMTYtMDgtMTVUMDA6MDA6MDBaIiwiRW5kRGF0ZSI6IjIwMTYtMDktMDdUMjM6NTk6NTkuOTk5WiIsIlBlcmNlbnRhZ2VDb21wbGV0ZSI6bnVsbCwiU3R5bGUiOnsiJGlkIjoiMjk2IiwiU2hhcGUiOjIsIlNoYXBlVGhpY2tuZXNzIjoxLCJEdXJhdGlvbkZvcm1hdCI6MCwiSW5jbHVkZU5vbldvcmtpbmdEYXlzSW5EdXJhdGlvbiI6ZmFsc2UsIlBlcmNlbnRhZ2VDb21wbGV0ZVN0eWxlIjp7IiRpZCI6IjI5NyIsIkZvbnRTZXR0aW5ncyI6eyIkaWQiOiIyOTg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OTkiLCJMaW5lQ29sb3IiOm51bGwsIkxpbmVXZWlnaHQiOjAuMCwiTGluZVR5cGUiOjAsIlBhcmVudFN0eWxlIjpudWxsfSwiUGFyZW50U3R5bGUiOnsiJHJlZiI6IjgxIn19LCJEdXJhdGlvblN0eWxlIjp7IiRpZCI6IjMwMCIsIkZvbnRTZXR0aW5ncyI6eyIkaWQiOiIzMDEiLCJGb250U2l6ZSI6MTAsIkZvbnROYW1lIjoiQ2FsaWJyaSIsIklzQm9sZCI6ZmFsc2UsIklzSXRhbGljIjpmYWxzZSwiSXNVbmRlcmxpbmVkIjpmYWxzZSwiUGFyZW50U3R5bGUiOnsiJHJlZiI6Ijg5In19LCJBdXRvU2l6ZSI6MCwiRm9yZWdyb3VuZCI6eyIkaWQiOiIzMDIiLCJDb2xvciI6eyIkaWQiOiIzMDMiLCJBIjoyNTUsIlIiOjE5MiwiRyI6ODAsIkIiOjc3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A0IiwiTGluZUNvbG9yIjpudWxsLCJMaW5lV2VpZ2h0IjowLjAsIkxpbmVUeXBlIjowLCJQYXJlbnRTdHlsZSI6bnVsbH0sIlBhcmVudFN0eWxlIjp7IiRyZWYiOiI4OCJ9fSwiSG9yaXpvbnRhbENvbm5lY3RvclN0eWxlIjp7IiRpZCI6IjMwNSIsIkxpbmVDb2xvciI6eyIkcmVmIjoiOTYifSwiTGluZVdlaWdodCI6MC4wLCJMaW5lVHlwZSI6MCwiUGFyZW50U3R5bGUiOnsiJHJlZiI6Ijk1In19LCJWZXJ0aWNhbENvbm5lY3RvclN0eWxlIjp7IiRpZCI6IjMwNiIsIkxpbmVDb2xvciI6eyIkcmVmIjoiOTkifSwiTGluZVdlaWdodCI6MC4wLCJMaW5lVHlwZSI6MCwiUGFyZW50U3R5bGUiOnsiJHJlZiI6Ijk4In19LCJNYXJnaW4iOm51bGwsIlN0YXJ0RGF0ZVBvc2l0aW9uIjo0LCJFbmREYXRlUG9zaXRpb24iOjQsIlRpdGxlUG9zaXRpb24iOjMsIkR1cmF0aW9uUG9zaXRpb24iOjYsIlBlcmNlbnRhZ2VDb21wbGV0ZWRQb3NpdGlvbiI6NiwiU3BhY2luZyI6NSwiSXNCZWxvd1RpbWViYW5kIjp0cnVlLCJQZXJjZW50YWdlQ29tcGxldGVTaGFwZU9wYWNpdHkiOjM1LCJTaGFwZVN0eWxlIjp7IiRpZCI6IjMwNyIsIk1hcmdpbiI6eyIkcmVmIjoiMTAyIn0sIlBhZGRpbmciOnsiJHJlZiI6IjEwMyJ9LCJCYWNrZ3JvdW5kIjp7IiRpZCI6IjMwOCIsIkNvbG9yIjp7IiRpZCI6IjMwOSIsIkEiOjI1NSwiUiI6MjEwLCJHIjo3MSwiQiI6Mzh9fSwiSXNWaXNpYmxlIjp0cnVlLCJXaWR0aCI6MC4wLCJIZWlnaHQiOjE2LjAsIkJvcmRlclN0eWxlIjp7IiRpZCI6IjMxMCIsIkxpbmVDb2xvciI6eyIkaWQiOiIzMTEiLCIkdHlwZSI6Ik5MUkUuQ29tbW9uLkRvbS5Tb2xpZENvbG9yQnJ1c2gsIE5MUkUuQ29tbW9uIiwiQ29sb3IiOnsiJGlkIjoiMzEyIiwiQSI6MjU1LCJSIjoyNTUsIkciOjAsIkIiOjB9fSwiTGluZVdlaWdodCI6MC4wLCJMaW5lVHlwZSI6MCwiUGFyZW50U3R5bGUiOm51bGx9LCJQYXJlbnRTdHlsZSI6eyIkcmVmIjoiMTAxIn19LCJUaXRsZVN0eWxlIjp7IiRpZCI6IjMxMyIsIkZvbnRTZXR0aW5ncyI6eyIkaWQiOiIzMTQiLCJGb250U2l6ZSI6MTAsIkZvbnROYW1lIjoiQ2FsaWJyaSIsIklzQm9sZCI6dHJ1ZSwiSXNJdGFsaWMiOmZhbHNlLCJJc1VuZGVybGluZWQiOmZhbHNlLCJQYXJlbnRTdHlsZSI6eyIkcmVmIjoiMTA4In19LCJBdXRvU2l6ZSI6MCwiRm9yZWdyb3VuZCI6eyIkaWQiOiIzMTUiLCJDb2xvciI6eyIkaWQiOiIzMTYiLCJBIjoyNTUsIlIiOjIxMCwiRyI6NzEsIkIiOjM4fX0sIk1heFdpZHRoIjo1MS40OTgwMzE2MTYyMTA5MzgsIk1heEhlaWdodCI6IkluZmluaXR5IiwiU21hcnRGb3JlZ3JvdW5kSXNBY3RpdmUiOmZhbHNlLCJIb3Jpem9udGFsQWxpZ25tZW50IjoyLCJWZXJ0aWNhbEFsaWdubWVudCI6MCwiU21hcnRGb3JlZ3JvdW5kIjpudWxsLCJNYXJnaW4iOnsiJHJlZiI6IjExMSJ9LCJQYWRkaW5nIjp7IiRyZWYiOiIxMTIifSwiQmFja2dyb3VuZCI6eyIkcmVmIjoiMTEzIn0sIklzVmlzaWJsZSI6dHJ1ZSwiV2lkdGgiOjAuMCwiSGVpZ2h0IjowLjAsIkJvcmRlclN0eWxlIjp7IiRpZCI6IjMxNyIsIkxpbmVDb2xvciI6bnVsbCwiTGluZVdlaWdodCI6MC4wLCJMaW5lVHlwZSI6MCwiUGFyZW50U3R5bGUiOm51bGx9LCJQYXJlbnRTdHlsZSI6eyIkcmVmIjoiMTA3In19LCJEYXRlU3R5bGUiOnsiJGlkIjoiMzE4IiwiRm9udFNldHRpbmdzIjp7IiRpZCI6IjMxOSIsIkZvbnRTaXplIjoxMCwiRm9udE5hbWUiOiJDYWxpYnJpIiwiSXNCb2xkIjpmYWxzZSwiSXNJdGFsaWMiOmZhbHNlLCJJc1VuZGVybGluZWQiOmZhbHNlLCJQYXJlbnRTdHlsZSI6eyIkcmVmIjoiMTE1In19LCJBdXRvU2l6ZSI6MCwiRm9yZWdyb3VuZCI6eyIkaWQiOiIzMjAiLCJDb2xvciI6eyIkaWQiOiIzMjEiLCJBIjoyNTUsIlIiOjEyNywiRyI6MTI3LCJCIjoxMjd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MjIiLCJMaW5lQ29sb3IiOm51bGwsIkxpbmVXZWlnaHQiOjAuMCwiTGluZVR5cGUiOjAsIlBhcmVudFN0eWxlIjpudWxsfSwiUGFyZW50U3R5bGUiOnsiJHJlZiI6IjExNCJ9fSwiRGF0ZUZvcm1hdCI6eyIkaWQiOiIzMjMiLCJGb3JtYXRTdHJpbmciOiJNTU0gZCIsIlNlcGFyYXRvciI6Ii8iLCJVc2VJbnRlcm5hdGlvbmFsRGF0ZUZvcm1hdCI6ZmFsc2V9LCJJc1Zpc2libGUiOnRydWUsIlBhcmVudFN0eWxlIjp7IiRyZWYiOiI4MCJ9fSwiSW5kZXgiOjIsIklkIjoiYmUzYWUzOGYtNjBiMy00MDJkLThhMTMtZjFlOTFlZWM0MWY1IiwiSW1wb3J0SWQiOm51bGwsIlRpdGxlIjoiVGFzayAyIEhlcmUiLCJOb3RlIjpudWxsLCJIeXBlcmxpbmsiOm51bGwsIklzQ2hhbmdlZCI6ZmFsc2UsIklzTmV3Ijp0cnVlfSx7IiRpZCI6IjMyNCIsIkdyb3VwTmFtZSI6bnVsbCwiU3RhcnREYXRlIjoiMjAxNi0wOC0xNVQwMDowMDowMFoiLCJFbmREYXRlIjoiMjAxNi0wOS0xN1QyMzo1OTo1OS45OTlaIiwiUGVyY2VudGFnZUNvbXBsZXRlIjpudWxsLCJTdHlsZSI6eyIkaWQiOiIzMjUiLCJTaGFwZSI6MiwiU2hhcGVUaGlja25lc3MiOjEsIkR1cmF0aW9uRm9ybWF0IjowLCJJbmNsdWRlTm9uV29ya2luZ0RheXNJbkR1cmF0aW9uIjpmYWxzZSwiUGVyY2VudGFnZUNvbXBsZXRlU3R5bGUiOnsiJGlkIjoiMzI2IiwiRm9udFNldHRpbmdzIjp7IiRpZCI6IjMyN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yOCIsIkxpbmVDb2xvciI6bnVsbCwiTGluZVdlaWdodCI6MC4wLCJMaW5lVHlwZSI6MCwiUGFyZW50U3R5bGUiOm51bGx9LCJQYXJlbnRTdHlsZSI6eyIkcmVmIjoiODEifX0sIkR1cmF0aW9uU3R5bGUiOnsiJGlkIjoiMzI5IiwiRm9udFNldHRpbmdzIjp7IiRpZCI6IjMzMCIsIkZvbnRTaXplIjoxMCwiRm9udE5hbWUiOiJDYWxpYnJpIiwiSXNCb2xkIjpmYWxzZSwiSXNJdGFsaWMiOmZhbHNlLCJJc1VuZGVybGluZWQiOmZhbHNlLCJQYXJlbnRTdHlsZSI6eyIkcmVmIjoiODkifX0sIkF1dG9TaXplIjowLCJGb3JlZ3JvdW5kIjp7IiRpZCI6IjMzMSIsIkNvbG9yIjp7IiRpZCI6IjMzMiIsIkEiOjI1NSwiUiI6MTkyLCJHIjo4MCwiQiI6Nzd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zMiLCJMaW5lQ29sb3IiOm51bGwsIkxpbmVXZWlnaHQiOjAuMCwiTGluZVR5cGUiOjAsIlBhcmVudFN0eWxlIjpudWxsfSwiUGFyZW50U3R5bGUiOnsiJHJlZiI6Ijg4In19LCJIb3Jpem9udGFsQ29ubmVjdG9yU3R5bGUiOnsiJGlkIjoiMzM0IiwiTGluZUNvbG9yIjp7IiRyZWYiOiI5NiJ9LCJMaW5lV2VpZ2h0IjowLjAsIkxpbmVUeXBlIjowLCJQYXJlbnRTdHlsZSI6eyIkcmVmIjoiOTUifX0sIlZlcnRpY2FsQ29ubmVjdG9yU3R5bGUiOnsiJGlkIjoiMzM1IiwiTGluZUNvbG9yIjp7IiRyZWYiOiI5OSJ9LCJMaW5lV2VpZ2h0IjowLjAsIkxpbmVUeXBlIjowLCJQYXJlbnRTdHlsZSI6eyIkcmVmIjoiOTgifX0sIk1hcmdpbiI6bnVsbCwiU3RhcnREYXRlUG9zaXRpb24iOjQsIkVuZERhdGVQb3NpdGlvbiI6NCwiVGl0bGVQb3NpdGlvbiI6MywiRHVyYXRpb25Qb3NpdGlvbiI6NiwiUGVyY2VudGFnZUNvbXBsZXRlZFBvc2l0aW9uIjo2LCJTcGFjaW5nIjo1LCJJc0JlbG93VGltZWJhbmQiOnRydWUsIlBlcmNlbnRhZ2VDb21wbGV0ZVNoYXBlT3BhY2l0eSI6MzUsIlNoYXBlU3R5bGUiOnsiJGlkIjoiMzM2IiwiTWFyZ2luIjp7IiRyZWYiOiIxMDIifSwiUGFkZGluZyI6eyIkcmVmIjoiMTAzIn0sIkJhY2tncm91bmQiOnsiJGlkIjoiMzM3IiwiQ29sb3IiOnsiJGlkIjoiMzM4IiwiQSI6MjU1LCJSIjoyMTAsIkciOjcxLCJCIjozOH19LCJJc1Zpc2libGUiOnRydWUsIldpZHRoIjowLjAsIkhlaWdodCI6MTYuMCwiQm9yZGVyU3R5bGUiOnsiJGlkIjoiMzM5IiwiTGluZUNvbG9yIjp7IiRpZCI6IjM0MCIsIiR0eXBlIjoiTkxSRS5Db21tb24uRG9tLlNvbGlkQ29sb3JCcnVzaCwgTkxSRS5Db21tb24iLCJDb2xvciI6eyIkaWQiOiIzNDEiLCJBIjoyNTUsIlIiOjI1NSwiRyI6MCwiQiI6MH19LCJMaW5lV2VpZ2h0IjowLjAsIkxpbmVUeXBlIjowLCJQYXJlbnRTdHlsZSI6bnVsbH0sIlBhcmVudFN0eWxlIjp7IiRyZWYiOiIxMDEifX0sIlRpdGxlU3R5bGUiOnsiJGlkIjoiMzQyIiwiRm9udFNldHRpbmdzIjp7IiRpZCI6IjM0MyIsIkZvbnRTaXplIjoxMCwiRm9udE5hbWUiOiJDYWxpYnJpIiwiSXNCb2xkIjp0cnVlLCJJc0l0YWxpYyI6ZmFsc2UsIklzVW5kZXJsaW5lZCI6ZmFsc2UsIlBhcmVudFN0eWxlIjp7IiRyZWYiOiIxMDgifX0sIkF1dG9TaXplIjowLCJGb3JlZ3JvdW5kIjp7IiRpZCI6IjM0NCIsIkNvbG9yIjp7IiRpZCI6IjM0NSIsIkEiOjI1NSwiUiI6MjEwLCJHIjo3MSwiQiI6Mzh9fSwiTWF4V2lkdGgiOjUwLjg2NzAwODIwOTIyODUxNi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zQ2IiwiTGluZUNvbG9yIjpudWxsLCJMaW5lV2VpZ2h0IjowLjAsIkxpbmVUeXBlIjowLCJQYXJlbnRTdHlsZSI6bnVsbH0sIlBhcmVudFN0eWxlIjp7IiRyZWYiOiIxMDcifX0sIkRhdGVTdHlsZSI6eyIkaWQiOiIzNDciLCJGb250U2V0dGluZ3MiOnsiJGlkIjoiMzQ4IiwiRm9udFNpemUiOjEwLCJGb250TmFtZSI6IkNhbGlicmkiLCJJc0JvbGQiOmZhbHNlLCJJc0l0YWxpYyI6ZmFsc2UsIklzVW5kZXJsaW5lZCI6ZmFsc2UsIlBhcmVudFN0eWxlIjp7IiRyZWYiOiIxMTUifX0sIkF1dG9TaXplIjowLCJGb3JlZ3JvdW5kIjp7IiRpZCI6IjM0OSIsIkNvbG9yIjp7IiRpZCI6IjM1MC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1MSIsIkxpbmVDb2xvciI6bnVsbCwiTGluZVdlaWdodCI6MC4wLCJMaW5lVHlwZSI6MCwiUGFyZW50U3R5bGUiOm51bGx9LCJQYXJlbnRTdHlsZSI6eyIkcmVmIjoiMTE0In19LCJEYXRlRm9ybWF0Ijp7IiRpZCI6IjM1MiIsIkZvcm1hdFN0cmluZyI6Ik1NTSBkIiwiU2VwYXJhdG9yIjoiLyIsIlVzZUludGVybmF0aW9uYWxEYXRlRm9ybWF0IjpmYWxzZX0sIklzVmlzaWJsZSI6dHJ1ZSwiUGFyZW50U3R5bGUiOnsiJHJlZiI6IjgwIn19LCJJbmRleCI6MywiSWQiOiI5YWExODNkNi01ZGYyLTRiMGMtOGZlYy1kMGEwMDI0NzE1ODMiLCJJbXBvcnRJZCI6bnVsbCwiVGl0bGUiOiJUYXNrIDMgSGVyZSIsIk5vdGUiOm51bGwsIkh5cGVybGluayI6bnVsbCwiSXNDaGFuZ2VkIjpmYWxzZSwiSXNOZXciOnRydWV9LHsiJGlkIjoiMzUzIiwiR3JvdXBOYW1lIjpudWxsLCJTdGFydERhdGUiOiIyMDE2LTA5LTA4VDAwOjAwOjAwWiIsIkVuZERhdGUiOiIyMDE2LTA5LTMwVDIzOjU5OjU5Ljk5OVoiLCJQZXJjZW50YWdlQ29tcGxldGUiOm51bGwsIlN0eWxlIjp7IiRpZCI6IjM1NCIsIlNoYXBlIjoyLCJTaGFwZVRoaWNrbmVzcyI6MSwiRHVyYXRpb25Gb3JtYXQiOjAsIkluY2x1ZGVOb25Xb3JraW5nRGF5c0luRHVyYXRpb24iOmZhbHNlLCJQZXJjZW50YWdlQ29tcGxldGVTdHlsZSI6eyIkaWQiOiIzNTUiLCJGb250U2V0dGluZ3MiOnsiJGlkIjoiMzU2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U3IiwiTGluZUNvbG9yIjpudWxsLCJMaW5lV2VpZ2h0IjowLjAsIkxpbmVUeXBlIjowLCJQYXJlbnRTdHlsZSI6bnVsbH0sIlBhcmVudFN0eWxlIjp7IiRyZWYiOiI4MSJ9fSwiRHVyYXRpb25TdHlsZSI6eyIkaWQiOiIzNTgiLCJGb250U2V0dGluZ3MiOnsiJGlkIjoiMzU5IiwiRm9udFNpemUiOjEwLCJGb250TmFtZSI6IkNhbGlicmkiLCJJc0JvbGQiOmZhbHNlLCJJc0l0YWxpYyI6ZmFsc2UsIklzVW5kZXJsaW5lZCI6ZmFsc2UsIlBhcmVudFN0eWxlIjp7IiRyZWYiOiI4OSJ9fSwiQXV0b1NpemUiOjAsIkZvcmVncm91bmQiOnsiJGlkIjoiMzYwIiwiQ29sb3IiOnsiJGlkIjoiMzYx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2MiIsIkxpbmVDb2xvciI6bnVsbCwiTGluZVdlaWdodCI6MC4wLCJMaW5lVHlwZSI6MCwiUGFyZW50U3R5bGUiOm51bGx9LCJQYXJlbnRTdHlsZSI6eyIkcmVmIjoiODgifX0sIkhvcml6b250YWxDb25uZWN0b3JTdHlsZSI6eyIkaWQiOiIzNjMiLCJMaW5lQ29sb3IiOnsiJHJlZiI6Ijk2In0sIkxpbmVXZWlnaHQiOjAuMCwiTGluZVR5cGUiOjAsIlBhcmVudFN0eWxlIjp7IiRyZWYiOiI5NSJ9fSwiVmVydGljYWxDb25uZWN0b3JTdHlsZSI6eyIkaWQiOiIzNjQ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zNjUiLCJNYXJnaW4iOnsiJHJlZiI6IjEwMiJ9LCJQYWRkaW5nIjp7IiRyZWYiOiIxMDMifSwiQmFja2dyb3VuZCI6eyIkaWQiOiIzNjYiLCJDb2xvciI6eyIkaWQiOiIzNjciLCJBIjoyNTUsIlIiOjk4LCJHIjoxODEsIkIiOjEyM319LCJJc1Zpc2libGUiOnRydWUsIldpZHRoIjowLjAsIkhlaWdodCI6MTYuMCwiQm9yZGVyU3R5bGUiOnsiJGlkIjoiMzY4IiwiTGluZUNvbG9yIjp7IiRpZCI6IjM2OSIsIiR0eXBlIjoiTkxSRS5Db21tb24uRG9tLlNvbGlkQ29sb3JCcnVzaCwgTkxSRS5Db21tb24iLCJDb2xvciI6eyIkaWQiOiIzNzAiLCJBIjoyNTUsIlIiOjI1NSwiRyI6MCwiQiI6MH19LCJMaW5lV2VpZ2h0IjowLjAsIkxpbmVUeXBlIjowLCJQYXJlbnRTdHlsZSI6bnVsbH0sIlBhcmVudFN0eWxlIjp7IiRyZWYiOiIxMDEifX0sIlRpdGxlU3R5bGUiOnsiJGlkIjoiMzcxIiwiRm9udFNldHRpbmdzIjp7IiRpZCI6IjM3MiIsIkZvbnRTaXplIjoxMCwiRm9udE5hbWUiOiJDYWxpYnJpIiwiSXNCb2xkIjp0cnVlLCJJc0l0YWxpYyI6ZmFsc2UsIklzVW5kZXJsaW5lZCI6ZmFsc2UsIlBhcmVudFN0eWxlIjp7IiRyZWYiOiIxMDgifX0sIkF1dG9TaXplIjowLCJGb3JlZ3JvdW5kIjp7IiRpZCI6IjM3MyIsIkNvbG9yIjp7IiRpZCI6IjM3NCIsIkEiOjI1NSwiUiI6NzIsIkciOjE1NCwiQiI6OTd9fSwiTWF4V2lkdGgiOjUxLjQ5ODAzMTYxNjIxMDkzOC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zc1IiwiTGluZUNvbG9yIjpudWxsLCJMaW5lV2VpZ2h0IjowLjAsIkxpbmVUeXBlIjowLCJQYXJlbnRTdHlsZSI6bnVsbH0sIlBhcmVudFN0eWxlIjp7IiRyZWYiOiIxMDcifX0sIkRhdGVTdHlsZSI6eyIkaWQiOiIzNzYiLCJGb250U2V0dGluZ3MiOnsiJGlkIjoiMzc3IiwiRm9udFNpemUiOjEwLCJGb250TmFtZSI6IkNhbGlicmkiLCJJc0JvbGQiOmZhbHNlLCJJc0l0YWxpYyI6ZmFsc2UsIklzVW5kZXJsaW5lZCI6ZmFsc2UsIlBhcmVudFN0eWxlIjp7IiRyZWYiOiIxMTUifX0sIkF1dG9TaXplIjowLCJGb3JlZ3JvdW5kIjp7IiRpZCI6IjM3OCIsIkNvbG9yIjp7IiRpZCI6IjM3OS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4MCIsIkxpbmVDb2xvciI6bnVsbCwiTGluZVdlaWdodCI6MC4wLCJMaW5lVHlwZSI6MCwiUGFyZW50U3R5bGUiOm51bGx9LCJQYXJlbnRTdHlsZSI6eyIkcmVmIjoiMTE0In19LCJEYXRlRm9ybWF0Ijp7IiRpZCI6IjM4MSIsIkZvcm1hdFN0cmluZyI6Ik1NTSBkIiwiU2VwYXJhdG9yIjoiLyIsIlVzZUludGVybmF0aW9uYWxEYXRlRm9ybWF0IjpmYWxzZX0sIklzVmlzaWJsZSI6dHJ1ZSwiUGFyZW50U3R5bGUiOnsiJHJlZiI6IjgwIn19LCJJbmRleCI6NCwiSWQiOiIwNmE2YTIwMC0yMWVhLTRhY2QtYWMyMC1iNDFmN2IzN2IwZGQiLCJJbXBvcnRJZCI6bnVsbCwiVGl0bGUiOiJUYXNrIDQgSGVyZSIsIk5vdGUiOm51bGwsIkh5cGVybGluayI6bnVsbCwiSXNDaGFuZ2VkIjpmYWxzZSwiSXNOZXciOnRydWV9LHsiJGlkIjoiMzgyIiwiR3JvdXBOYW1lIjpudWxsLCJTdGFydERhdGUiOiIyMDE2LTEwLTA0VDAwOjAwOjAwWiIsIkVuZERhdGUiOiIyMDE2LTExLTA3VDIzOjU5OjU5Ljk5OVoiLCJQZXJjZW50YWdlQ29tcGxldGUiOm51bGwsIlN0eWxlIjp7IiRpZCI6IjM4MyIsIlNoYXBlIjoyLCJTaGFwZVRoaWNrbmVzcyI6MSwiRHVyYXRpb25Gb3JtYXQiOjAsIkluY2x1ZGVOb25Xb3JraW5nRGF5c0luRHVyYXRpb24iOmZhbHNlLCJQZXJjZW50YWdlQ29tcGxldGVTdHlsZSI6eyIkaWQiOiIzODQiLCJGb250U2V0dGluZ3MiOnsiJGlkIjoiMzg1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g2IiwiTGluZUNvbG9yIjpudWxsLCJMaW5lV2VpZ2h0IjowLjAsIkxpbmVUeXBlIjowLCJQYXJlbnRTdHlsZSI6bnVsbH0sIlBhcmVudFN0eWxlIjp7IiRyZWYiOiI4MSJ9fSwiRHVyYXRpb25TdHlsZSI6eyIkaWQiOiIzODciLCJGb250U2V0dGluZ3MiOnsiJGlkIjoiMzg4IiwiRm9udFNpemUiOjEwLCJGb250TmFtZSI6IkNhbGlicmkiLCJJc0JvbGQiOmZhbHNlLCJJc0l0YWxpYyI6ZmFsc2UsIklzVW5kZXJsaW5lZCI6ZmFsc2UsIlBhcmVudFN0eWxlIjp7IiRyZWYiOiI4OSJ9fSwiQXV0b1NpemUiOjAsIkZvcmVncm91bmQiOnsiJGlkIjoiMzg5IiwiQ29sb3IiOnsiJGlkIjoiMzkw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5MSIsIkxpbmVDb2xvciI6bnVsbCwiTGluZVdlaWdodCI6MC4wLCJMaW5lVHlwZSI6MCwiUGFyZW50U3R5bGUiOm51bGx9LCJQYXJlbnRTdHlsZSI6eyIkcmVmIjoiODgifX0sIkhvcml6b250YWxDb25uZWN0b3JTdHlsZSI6eyIkaWQiOiIzOTIiLCJMaW5lQ29sb3IiOnsiJHJlZiI6Ijk2In0sIkxpbmVXZWlnaHQiOjAuMCwiTGluZVR5cGUiOjAsIlBhcmVudFN0eWxlIjp7IiRyZWYiOiI5NSJ9fSwiVmVydGljYWxDb25uZWN0b3JTdHlsZSI6eyIkaWQiOiIzOTM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zOTQiLCJNYXJnaW4iOnsiJHJlZiI6IjEwMiJ9LCJQYWRkaW5nIjp7IiRyZWYiOiIxMDMifSwiQmFja2dyb3VuZCI6eyIkaWQiOiIzOTUiLCJDb2xvciI6eyIkaWQiOiIzOTYiLCJBIjoyNTUsIlIiOjk4LCJHIjoxODEsIkIiOjEyM319LCJJc1Zpc2libGUiOnRydWUsIldpZHRoIjowLjAsIkhlaWdodCI6MTYuMCwiQm9yZGVyU3R5bGUiOnsiJGlkIjoiMzk3IiwiTGluZUNvbG9yIjp7IiRpZCI6IjM5OCIsIiR0eXBlIjoiTkxSRS5Db21tb24uRG9tLlNvbGlkQ29sb3JCcnVzaCwgTkxSRS5Db21tb24iLCJDb2xvciI6eyIkaWQiOiIzOTkiLCJBIjoyNTUsIlIiOjI1NSwiRyI6MCwiQiI6MH19LCJMaW5lV2VpZ2h0IjowLjAsIkxpbmVUeXBlIjowLCJQYXJlbnRTdHlsZSI6bnVsbH0sIlBhcmVudFN0eWxlIjp7IiRyZWYiOiIxMDEifX0sIlRpdGxlU3R5bGUiOnsiJGlkIjoiNDAwIiwiRm9udFNldHRpbmdzIjp7IiRpZCI6IjQwMSIsIkZvbnRTaXplIjoxMCwiRm9udE5hbWUiOiJDYWxpYnJpIiwiSXNCb2xkIjp0cnVlLCJJc0l0YWxpYyI6ZmFsc2UsIklzVW5kZXJsaW5lZCI6ZmFsc2UsIlBhcmVudFN0eWxlIjp7IiRyZWYiOiIxMDgifX0sIkF1dG9TaXplIjowLCJGb3JlZ3JvdW5kIjp7IiRpZCI6IjQwMiIsIkNvbG9yIjp7IiRpZCI6IjQwMyIsIkEiOjI1NSwiUiI6NzIsIkciOjE1NCwiQiI6OTd9fSwiTWF4V2lkdGgiOjUxLjExOTQ0OTYxNTQ3ODUxNi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NDA0IiwiTGluZUNvbG9yIjpudWxsLCJMaW5lV2VpZ2h0IjowLjAsIkxpbmVUeXBlIjowLCJQYXJlbnRTdHlsZSI6bnVsbH0sIlBhcmVudFN0eWxlIjp7IiRyZWYiOiIxMDcifX0sIkRhdGVTdHlsZSI6eyIkaWQiOiI0MDUiLCJGb250U2V0dGluZ3MiOnsiJGlkIjoiNDA2IiwiRm9udFNpemUiOjEwLCJGb250TmFtZSI6IkNhbGlicmkiLCJJc0JvbGQiOmZhbHNlLCJJc0l0YWxpYyI6ZmFsc2UsIklzVW5kZXJsaW5lZCI6ZmFsc2UsIlBhcmVudFN0eWxlIjp7IiRyZWYiOiIxMTUifX0sIkF1dG9TaXplIjowLCJGb3JlZ3JvdW5kIjp7IiRpZCI6IjQwNyIsIkNvbG9yIjp7IiRpZCI6IjQwOC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QwOSIsIkxpbmVDb2xvciI6bnVsbCwiTGluZVdlaWdodCI6MC4wLCJMaW5lVHlwZSI6MCwiUGFyZW50U3R5bGUiOm51bGx9LCJQYXJlbnRTdHlsZSI6eyIkcmVmIjoiMTE0In19LCJEYXRlRm9ybWF0Ijp7IiRpZCI6IjQxMCIsIkZvcm1hdFN0cmluZyI6Ik1NTSBkIiwiU2VwYXJhdG9yIjoiLyIsIlVzZUludGVybmF0aW9uYWxEYXRlRm9ybWF0IjpmYWxzZX0sIklzVmlzaWJsZSI6dHJ1ZSwiUGFyZW50U3R5bGUiOnsiJHJlZiI6IjgwIn19LCJJbmRleCI6NSwiSWQiOiJlNmY1YzkxOC1iZGQ2LTQ5YTEtYWM5MS05Y2YyMjQ2OGEyM2IiLCJJbXBvcnRJZCI6bnVsbCwiVGl0bGUiOiJUYXNrIDUgSGVyZSIsIk5vdGUiOm51bGwsIkh5cGVybGluayI6bnVsbCwiSXNDaGFuZ2VkIjpmYWxzZSwiSXNOZXciOnRydWV9XSwiTXNQcm9qZWN0SXRlbXNUcmVlIjp7IiRpZCI6IjQxMSIsIlJvb3QiOnsiJGlkIjoiNDEyIiwiSW1wb3J0SWQiOm51bGwsIklzSW1wb3J0ZWQiOmZhbHNlLCJDaGlsZHJlbiI6W119fSwiU2V0dGluZ3MiOnsiJGlkIjoiNDEzIiwiSW1wYU9wdGlvbnMiOm51bGw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nRydWUsIlNtYXJ0VGltZWxpbmVUYXNrUGVyY2VudGFnZUZpdCI6ZmFsc2V9LCJJc05ldyI6dHJ1ZSwiSW1wb3J0VHlwZSI6MCwiRmlsZVBhdGgiOm51bGwsIlRpbWVsaW5lSW1wb3J0ZWQiOmZhbHNlfQ=="/>
  <p:tag name="__MASTER" val="__part_0"/>
</p:tagLst>
</file>

<file path=ppt/tags/tag144.xml><?xml version="1.0" encoding="utf-8"?>
<p:tagLst xmlns:a="http://schemas.openxmlformats.org/drawingml/2006/main" xmlns:r="http://schemas.openxmlformats.org/officeDocument/2006/relationships" xmlns:p="http://schemas.openxmlformats.org/presentationml/2006/main">
  <p:tag name="OTLMARKERSHAPE" val="OTL"/>
</p:tagLst>
</file>

<file path=ppt/tags/tag145.xml><?xml version="1.0" encoding="utf-8"?>
<p:tagLst xmlns:a="http://schemas.openxmlformats.org/drawingml/2006/main" xmlns:r="http://schemas.openxmlformats.org/officeDocument/2006/relationships" xmlns:p="http://schemas.openxmlformats.org/presentationml/2006/main">
  <p:tag name="OTLMARKERSHAPE" val="OTL"/>
</p:tagLst>
</file>

<file path=ppt/tags/tag146.xml><?xml version="1.0" encoding="utf-8"?>
<p:tagLst xmlns:a="http://schemas.openxmlformats.org/drawingml/2006/main" xmlns:r="http://schemas.openxmlformats.org/officeDocument/2006/relationships" xmlns:p="http://schemas.openxmlformats.org/presentationml/2006/main">
  <p:tag name="OTLMARKERSHAPE" val="OTL"/>
</p:tagLst>
</file>

<file path=ppt/tags/tag147.xml><?xml version="1.0" encoding="utf-8"?>
<p:tagLst xmlns:a="http://schemas.openxmlformats.org/drawingml/2006/main" xmlns:r="http://schemas.openxmlformats.org/officeDocument/2006/relationships" xmlns:p="http://schemas.openxmlformats.org/presentationml/2006/main">
  <p:tag name="OTLMARKERSHAPE" val="OTL"/>
</p:tagLst>
</file>

<file path=ppt/tags/tag148.xml><?xml version="1.0" encoding="utf-8"?>
<p:tagLst xmlns:a="http://schemas.openxmlformats.org/drawingml/2006/main" xmlns:r="http://schemas.openxmlformats.org/officeDocument/2006/relationships" xmlns:p="http://schemas.openxmlformats.org/presentationml/2006/main">
  <p:tag name="OTLMARKERSHAPE" val="OTL"/>
</p:tagLst>
</file>

<file path=ppt/tags/tag149.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50.xml><?xml version="1.0" encoding="utf-8"?>
<p:tagLst xmlns:a="http://schemas.openxmlformats.org/drawingml/2006/main" xmlns:r="http://schemas.openxmlformats.org/officeDocument/2006/relationships" xmlns:p="http://schemas.openxmlformats.org/presentationml/2006/main">
  <p:tag name="OTLMARKERSHAPE" val="OTL"/>
</p:tagLst>
</file>

<file path=ppt/tags/tag151.xml><?xml version="1.0" encoding="utf-8"?>
<p:tagLst xmlns:a="http://schemas.openxmlformats.org/drawingml/2006/main" xmlns:r="http://schemas.openxmlformats.org/officeDocument/2006/relationships" xmlns:p="http://schemas.openxmlformats.org/presentationml/2006/main">
  <p:tag name="OTLMARKERSHAPE" val="OTL"/>
</p:tagLst>
</file>

<file path=ppt/tags/tag152.xml><?xml version="1.0" encoding="utf-8"?>
<p:tagLst xmlns:a="http://schemas.openxmlformats.org/drawingml/2006/main" xmlns:r="http://schemas.openxmlformats.org/officeDocument/2006/relationships" xmlns:p="http://schemas.openxmlformats.org/presentationml/2006/main">
  <p:tag name="OTLMARKERSHAPE" val="OTL"/>
</p:tagLst>
</file>

<file path=ppt/tags/tag153.xml><?xml version="1.0" encoding="utf-8"?>
<p:tagLst xmlns:a="http://schemas.openxmlformats.org/drawingml/2006/main" xmlns:r="http://schemas.openxmlformats.org/officeDocument/2006/relationships" xmlns:p="http://schemas.openxmlformats.org/presentationml/2006/main">
  <p:tag name="OTLMARKERSHAPE" val="OTL"/>
</p:tagLst>
</file>

<file path=ppt/tags/tag154.xml><?xml version="1.0" encoding="utf-8"?>
<p:tagLst xmlns:a="http://schemas.openxmlformats.org/drawingml/2006/main" xmlns:r="http://schemas.openxmlformats.org/officeDocument/2006/relationships" xmlns:p="http://schemas.openxmlformats.org/presentationml/2006/main">
  <p:tag name="OTLMARKERSHAPE" val="OTL"/>
</p:tagLst>
</file>

<file path=ppt/tags/tag155.xml><?xml version="1.0" encoding="utf-8"?>
<p:tagLst xmlns:a="http://schemas.openxmlformats.org/drawingml/2006/main" xmlns:r="http://schemas.openxmlformats.org/officeDocument/2006/relationships" xmlns:p="http://schemas.openxmlformats.org/presentationml/2006/main">
  <p:tag name="OTLMARKERSHAPE" val="OTL"/>
</p:tagLst>
</file>

<file path=ppt/tags/tag156.xml><?xml version="1.0" encoding="utf-8"?>
<p:tagLst xmlns:a="http://schemas.openxmlformats.org/drawingml/2006/main" xmlns:r="http://schemas.openxmlformats.org/officeDocument/2006/relationships" xmlns:p="http://schemas.openxmlformats.org/presentationml/2006/main">
  <p:tag name="OTLMARKERSHAPE" val="OTL"/>
</p:tagLst>
</file>

<file path=ppt/tags/tag157.xml><?xml version="1.0" encoding="utf-8"?>
<p:tagLst xmlns:a="http://schemas.openxmlformats.org/drawingml/2006/main" xmlns:r="http://schemas.openxmlformats.org/officeDocument/2006/relationships" xmlns:p="http://schemas.openxmlformats.org/presentationml/2006/main">
  <p:tag name="OTLMARKERSHAPE" val="OTL"/>
</p:tagLst>
</file>

<file path=ppt/tags/tag158.xml><?xml version="1.0" encoding="utf-8"?>
<p:tagLst xmlns:a="http://schemas.openxmlformats.org/drawingml/2006/main" xmlns:r="http://schemas.openxmlformats.org/officeDocument/2006/relationships" xmlns:p="http://schemas.openxmlformats.org/presentationml/2006/main">
  <p:tag name="OTLMARKERSHAPE" val="OTL"/>
</p:tagLst>
</file>

<file path=ppt/tags/tag159.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60.xml><?xml version="1.0" encoding="utf-8"?>
<p:tagLst xmlns:a="http://schemas.openxmlformats.org/drawingml/2006/main" xmlns:r="http://schemas.openxmlformats.org/officeDocument/2006/relationships" xmlns:p="http://schemas.openxmlformats.org/presentationml/2006/main">
  <p:tag name="OTLMARKERSHAPE" val="OTL"/>
</p:tagLst>
</file>

<file path=ppt/tags/tag161.xml><?xml version="1.0" encoding="utf-8"?>
<p:tagLst xmlns:a="http://schemas.openxmlformats.org/drawingml/2006/main" xmlns:r="http://schemas.openxmlformats.org/officeDocument/2006/relationships" xmlns:p="http://schemas.openxmlformats.org/presentationml/2006/main">
  <p:tag name="OTLMARKERSHAPE" val="OTL"/>
</p:tagLst>
</file>

<file path=ppt/tags/tag162.xml><?xml version="1.0" encoding="utf-8"?>
<p:tagLst xmlns:a="http://schemas.openxmlformats.org/drawingml/2006/main" xmlns:r="http://schemas.openxmlformats.org/officeDocument/2006/relationships" xmlns:p="http://schemas.openxmlformats.org/presentationml/2006/main">
  <p:tag name="OTLMARKERSHAPE" val="OTL"/>
</p:tagLst>
</file>

<file path=ppt/tags/tag163.xml><?xml version="1.0" encoding="utf-8"?>
<p:tagLst xmlns:a="http://schemas.openxmlformats.org/drawingml/2006/main" xmlns:r="http://schemas.openxmlformats.org/officeDocument/2006/relationships" xmlns:p="http://schemas.openxmlformats.org/presentationml/2006/main">
  <p:tag name="OTLMARKERSHAPE" val="OTL"/>
</p:tagLst>
</file>

<file path=ppt/tags/tag164.xml><?xml version="1.0" encoding="utf-8"?>
<p:tagLst xmlns:a="http://schemas.openxmlformats.org/drawingml/2006/main" xmlns:r="http://schemas.openxmlformats.org/officeDocument/2006/relationships" xmlns:p="http://schemas.openxmlformats.org/presentationml/2006/main">
  <p:tag name="OTLMARKERSHAPE" val="OTL"/>
</p:tagLst>
</file>

<file path=ppt/tags/tag165.xml><?xml version="1.0" encoding="utf-8"?>
<p:tagLst xmlns:a="http://schemas.openxmlformats.org/drawingml/2006/main" xmlns:r="http://schemas.openxmlformats.org/officeDocument/2006/relationships" xmlns:p="http://schemas.openxmlformats.org/presentationml/2006/main">
  <p:tag name="OTLMARKERSHAPE" val="OTL"/>
</p:tagLst>
</file>

<file path=ppt/tags/tag166.xml><?xml version="1.0" encoding="utf-8"?>
<p:tagLst xmlns:a="http://schemas.openxmlformats.org/drawingml/2006/main" xmlns:r="http://schemas.openxmlformats.org/officeDocument/2006/relationships" xmlns:p="http://schemas.openxmlformats.org/presentationml/2006/main">
  <p:tag name="OTLMARKERSHAPE" val="OTL"/>
</p:tagLst>
</file>

<file path=ppt/tags/tag167.xml><?xml version="1.0" encoding="utf-8"?>
<p:tagLst xmlns:a="http://schemas.openxmlformats.org/drawingml/2006/main" xmlns:r="http://schemas.openxmlformats.org/officeDocument/2006/relationships" xmlns:p="http://schemas.openxmlformats.org/presentationml/2006/main">
  <p:tag name="OTLMARKERSHAPE" val="OTL"/>
</p:tagLst>
</file>

<file path=ppt/tags/tag168.xml><?xml version="1.0" encoding="utf-8"?>
<p:tagLst xmlns:a="http://schemas.openxmlformats.org/drawingml/2006/main" xmlns:r="http://schemas.openxmlformats.org/officeDocument/2006/relationships" xmlns:p="http://schemas.openxmlformats.org/presentationml/2006/main">
  <p:tag name="OTLMARKERSHAPE" val="OTL"/>
</p:tagLst>
</file>

<file path=ppt/tags/tag169.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70.xml><?xml version="1.0" encoding="utf-8"?>
<p:tagLst xmlns:a="http://schemas.openxmlformats.org/drawingml/2006/main" xmlns:r="http://schemas.openxmlformats.org/officeDocument/2006/relationships" xmlns:p="http://schemas.openxmlformats.org/presentationml/2006/main">
  <p:tag name="OTLMARKERSHAPE" val="OTL"/>
</p:tagLst>
</file>

<file path=ppt/tags/tag171.xml><?xml version="1.0" encoding="utf-8"?>
<p:tagLst xmlns:a="http://schemas.openxmlformats.org/drawingml/2006/main" xmlns:r="http://schemas.openxmlformats.org/officeDocument/2006/relationships" xmlns:p="http://schemas.openxmlformats.org/presentationml/2006/main">
  <p:tag name="OTLMARKERSHAPE" val="OTL"/>
</p:tagLst>
</file>

<file path=ppt/tags/tag172.xml><?xml version="1.0" encoding="utf-8"?>
<p:tagLst xmlns:a="http://schemas.openxmlformats.org/drawingml/2006/main" xmlns:r="http://schemas.openxmlformats.org/officeDocument/2006/relationships" xmlns:p="http://schemas.openxmlformats.org/presentationml/2006/main">
  <p:tag name="OTLMARKERSHAPE" val="OTL"/>
</p:tagLst>
</file>

<file path=ppt/tags/tag173.xml><?xml version="1.0" encoding="utf-8"?>
<p:tagLst xmlns:a="http://schemas.openxmlformats.org/drawingml/2006/main" xmlns:r="http://schemas.openxmlformats.org/officeDocument/2006/relationships" xmlns:p="http://schemas.openxmlformats.org/presentationml/2006/main">
  <p:tag name="OTLMARKERSHAPE" val="OTL"/>
</p:tagLst>
</file>

<file path=ppt/tags/tag174.xml><?xml version="1.0" encoding="utf-8"?>
<p:tagLst xmlns:a="http://schemas.openxmlformats.org/drawingml/2006/main" xmlns:r="http://schemas.openxmlformats.org/officeDocument/2006/relationships" xmlns:p="http://schemas.openxmlformats.org/presentationml/2006/main">
  <p:tag name="OTLMARKERSHAPE" val="OTL"/>
</p:tagLst>
</file>

<file path=ppt/tags/tag175.xml><?xml version="1.0" encoding="utf-8"?>
<p:tagLst xmlns:a="http://schemas.openxmlformats.org/drawingml/2006/main" xmlns:r="http://schemas.openxmlformats.org/officeDocument/2006/relationships" xmlns:p="http://schemas.openxmlformats.org/presentationml/2006/main">
  <p:tag name="OTLMARKERSHAPE" val="OTL"/>
</p:tagLst>
</file>

<file path=ppt/tags/tag176.xml><?xml version="1.0" encoding="utf-8"?>
<p:tagLst xmlns:a="http://schemas.openxmlformats.org/drawingml/2006/main" xmlns:r="http://schemas.openxmlformats.org/officeDocument/2006/relationships" xmlns:p="http://schemas.openxmlformats.org/presentationml/2006/main">
  <p:tag name="OTLMARKERSHAPE" val="OTL"/>
</p:tagLst>
</file>

<file path=ppt/tags/tag177.xml><?xml version="1.0" encoding="utf-8"?>
<p:tagLst xmlns:a="http://schemas.openxmlformats.org/drawingml/2006/main" xmlns:r="http://schemas.openxmlformats.org/officeDocument/2006/relationships" xmlns:p="http://schemas.openxmlformats.org/presentationml/2006/main">
  <p:tag name="OTLMARKERSHAPE" val="OTL"/>
</p:tagLst>
</file>

<file path=ppt/tags/tag178.xml><?xml version="1.0" encoding="utf-8"?>
<p:tagLst xmlns:a="http://schemas.openxmlformats.org/drawingml/2006/main" xmlns:r="http://schemas.openxmlformats.org/officeDocument/2006/relationships" xmlns:p="http://schemas.openxmlformats.org/presentationml/2006/main">
  <p:tag name="OTLMARKERSHAPE" val="OTL"/>
</p:tagLst>
</file>

<file path=ppt/tags/tag179.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80.xml><?xml version="1.0" encoding="utf-8"?>
<p:tagLst xmlns:a="http://schemas.openxmlformats.org/drawingml/2006/main" xmlns:r="http://schemas.openxmlformats.org/officeDocument/2006/relationships" xmlns:p="http://schemas.openxmlformats.org/presentationml/2006/main">
  <p:tag name="OTLMARKERSHAPE" val="OTL"/>
</p:tagLst>
</file>

<file path=ppt/tags/tag181.xml><?xml version="1.0" encoding="utf-8"?>
<p:tagLst xmlns:a="http://schemas.openxmlformats.org/drawingml/2006/main" xmlns:r="http://schemas.openxmlformats.org/officeDocument/2006/relationships" xmlns:p="http://schemas.openxmlformats.org/presentationml/2006/main">
  <p:tag name="OTLMARKERSHAPE" val="OTL"/>
</p:tagLst>
</file>

<file path=ppt/tags/tag182.xml><?xml version="1.0" encoding="utf-8"?>
<p:tagLst xmlns:a="http://schemas.openxmlformats.org/drawingml/2006/main" xmlns:r="http://schemas.openxmlformats.org/officeDocument/2006/relationships" xmlns:p="http://schemas.openxmlformats.org/presentationml/2006/main">
  <p:tag name="OTLMARKERSHAPE" val="OTL"/>
</p:tagLst>
</file>

<file path=ppt/tags/tag183.xml><?xml version="1.0" encoding="utf-8"?>
<p:tagLst xmlns:a="http://schemas.openxmlformats.org/drawingml/2006/main" xmlns:r="http://schemas.openxmlformats.org/officeDocument/2006/relationships" xmlns:p="http://schemas.openxmlformats.org/presentationml/2006/main">
  <p:tag name="OTLMARKERSHAPE" val="OTL"/>
</p:tagLst>
</file>

<file path=ppt/tags/tag184.xml><?xml version="1.0" encoding="utf-8"?>
<p:tagLst xmlns:a="http://schemas.openxmlformats.org/drawingml/2006/main" xmlns:r="http://schemas.openxmlformats.org/officeDocument/2006/relationships" xmlns:p="http://schemas.openxmlformats.org/presentationml/2006/main">
  <p:tag name="OTLMARKERSHAPE" val="OTL"/>
</p:tagLst>
</file>

<file path=ppt/tags/tag185.xml><?xml version="1.0" encoding="utf-8"?>
<p:tagLst xmlns:a="http://schemas.openxmlformats.org/drawingml/2006/main" xmlns:r="http://schemas.openxmlformats.org/officeDocument/2006/relationships" xmlns:p="http://schemas.openxmlformats.org/presentationml/2006/main">
  <p:tag name="OTLMARKERSHAPE" val="OTL"/>
</p:tagLst>
</file>

<file path=ppt/tags/tag186.xml><?xml version="1.0" encoding="utf-8"?>
<p:tagLst xmlns:a="http://schemas.openxmlformats.org/drawingml/2006/main" xmlns:r="http://schemas.openxmlformats.org/officeDocument/2006/relationships" xmlns:p="http://schemas.openxmlformats.org/presentationml/2006/main">
  <p:tag name="OTLMARKERSHAPE" val="OTL"/>
</p:tagLst>
</file>

<file path=ppt/tags/tag187.xml><?xml version="1.0" encoding="utf-8"?>
<p:tagLst xmlns:a="http://schemas.openxmlformats.org/drawingml/2006/main" xmlns:r="http://schemas.openxmlformats.org/officeDocument/2006/relationships" xmlns:p="http://schemas.openxmlformats.org/presentationml/2006/main">
  <p:tag name="OTLMARKERSHAPE" val="OTL"/>
</p:tagLst>
</file>

<file path=ppt/tags/tag188.xml><?xml version="1.0" encoding="utf-8"?>
<p:tagLst xmlns:a="http://schemas.openxmlformats.org/drawingml/2006/main" xmlns:r="http://schemas.openxmlformats.org/officeDocument/2006/relationships" xmlns:p="http://schemas.openxmlformats.org/presentationml/2006/main">
  <p:tag name="OTLMARKERSHAPE" val="OTL"/>
</p:tagLst>
</file>

<file path=ppt/tags/tag189.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190.xml><?xml version="1.0" encoding="utf-8"?>
<p:tagLst xmlns:a="http://schemas.openxmlformats.org/drawingml/2006/main" xmlns:r="http://schemas.openxmlformats.org/officeDocument/2006/relationships" xmlns:p="http://schemas.openxmlformats.org/presentationml/2006/main">
  <p:tag name="OTLMARKERSHAPE" val="OTL"/>
</p:tagLst>
</file>

<file path=ppt/tags/tag191.xml><?xml version="1.0" encoding="utf-8"?>
<p:tagLst xmlns:a="http://schemas.openxmlformats.org/drawingml/2006/main" xmlns:r="http://schemas.openxmlformats.org/officeDocument/2006/relationships" xmlns:p="http://schemas.openxmlformats.org/presentationml/2006/main">
  <p:tag name="OTLMARKERSHAPE" val="OTL"/>
</p:tagLst>
</file>

<file path=ppt/tags/tag192.xml><?xml version="1.0" encoding="utf-8"?>
<p:tagLst xmlns:a="http://schemas.openxmlformats.org/drawingml/2006/main" xmlns:r="http://schemas.openxmlformats.org/officeDocument/2006/relationships" xmlns:p="http://schemas.openxmlformats.org/presentationml/2006/main">
  <p:tag name="OTLMARKERSHAPE" val="OTL"/>
</p:tagLst>
</file>

<file path=ppt/tags/tag193.xml><?xml version="1.0" encoding="utf-8"?>
<p:tagLst xmlns:a="http://schemas.openxmlformats.org/drawingml/2006/main" xmlns:r="http://schemas.openxmlformats.org/officeDocument/2006/relationships" xmlns:p="http://schemas.openxmlformats.org/presentationml/2006/main">
  <p:tag name="OTLMARKERSHAPE" val="OTL"/>
</p:tagLst>
</file>

<file path=ppt/tags/tag194.xml><?xml version="1.0" encoding="utf-8"?>
<p:tagLst xmlns:a="http://schemas.openxmlformats.org/drawingml/2006/main" xmlns:r="http://schemas.openxmlformats.org/officeDocument/2006/relationships" xmlns:p="http://schemas.openxmlformats.org/presentationml/2006/main">
  <p:tag name="OTLMARKERSHAPE" val="OTL"/>
</p:tagLst>
</file>

<file path=ppt/tags/tag195.xml><?xml version="1.0" encoding="utf-8"?>
<p:tagLst xmlns:a="http://schemas.openxmlformats.org/drawingml/2006/main" xmlns:r="http://schemas.openxmlformats.org/officeDocument/2006/relationships" xmlns:p="http://schemas.openxmlformats.org/presentationml/2006/main">
  <p:tag name="OTLMARKERSHAPE" val="OTL"/>
</p:tagLst>
</file>

<file path=ppt/tags/tag196.xml><?xml version="1.0" encoding="utf-8"?>
<p:tagLst xmlns:a="http://schemas.openxmlformats.org/drawingml/2006/main" xmlns:r="http://schemas.openxmlformats.org/officeDocument/2006/relationships" xmlns:p="http://schemas.openxmlformats.org/presentationml/2006/main">
  <p:tag name="OTLMARKERSHAPE" val="OTL"/>
</p:tagLst>
</file>

<file path=ppt/tags/tag197.xml><?xml version="1.0" encoding="utf-8"?>
<p:tagLst xmlns:a="http://schemas.openxmlformats.org/drawingml/2006/main" xmlns:r="http://schemas.openxmlformats.org/officeDocument/2006/relationships" xmlns:p="http://schemas.openxmlformats.org/presentationml/2006/main">
  <p:tag name="OTLMARKERSHAPE" val="OTL"/>
</p:tagLst>
</file>

<file path=ppt/tags/tag198.xml><?xml version="1.0" encoding="utf-8"?>
<p:tagLst xmlns:a="http://schemas.openxmlformats.org/drawingml/2006/main" xmlns:r="http://schemas.openxmlformats.org/officeDocument/2006/relationships" xmlns:p="http://schemas.openxmlformats.org/presentationml/2006/main">
  <p:tag name="OTLMARKERSHAPE" val="OTL"/>
</p:tagLst>
</file>

<file path=ppt/tags/tag19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00.xml><?xml version="1.0" encoding="utf-8"?>
<p:tagLst xmlns:a="http://schemas.openxmlformats.org/drawingml/2006/main" xmlns:r="http://schemas.openxmlformats.org/officeDocument/2006/relationships" xmlns:p="http://schemas.openxmlformats.org/presentationml/2006/main">
  <p:tag name="OTLMARKERSHAPE" val="OTL"/>
</p:tagLst>
</file>

<file path=ppt/tags/tag201.xml><?xml version="1.0" encoding="utf-8"?>
<p:tagLst xmlns:a="http://schemas.openxmlformats.org/drawingml/2006/main" xmlns:r="http://schemas.openxmlformats.org/officeDocument/2006/relationships" xmlns:p="http://schemas.openxmlformats.org/presentationml/2006/main">
  <p:tag name="OTLMARKERSHAPE" val="OTL"/>
</p:tagLst>
</file>

<file path=ppt/tags/tag202.xml><?xml version="1.0" encoding="utf-8"?>
<p:tagLst xmlns:a="http://schemas.openxmlformats.org/drawingml/2006/main" xmlns:r="http://schemas.openxmlformats.org/officeDocument/2006/relationships" xmlns:p="http://schemas.openxmlformats.org/presentationml/2006/main">
  <p:tag name="OTLMARKERSHAPE" val="OTL"/>
</p:tagLst>
</file>

<file path=ppt/tags/tag203.xml><?xml version="1.0" encoding="utf-8"?>
<p:tagLst xmlns:a="http://schemas.openxmlformats.org/drawingml/2006/main" xmlns:r="http://schemas.openxmlformats.org/officeDocument/2006/relationships" xmlns:p="http://schemas.openxmlformats.org/presentationml/2006/main">
  <p:tag name="OTLMARKERSHAPE" val="OTL"/>
</p:tagLst>
</file>

<file path=ppt/tags/tag204.xml><?xml version="1.0" encoding="utf-8"?>
<p:tagLst xmlns:a="http://schemas.openxmlformats.org/drawingml/2006/main" xmlns:r="http://schemas.openxmlformats.org/officeDocument/2006/relationships" xmlns:p="http://schemas.openxmlformats.org/presentationml/2006/main">
  <p:tag name="OTLMARKERSHAPE" val="OTL"/>
</p:tagLst>
</file>

<file path=ppt/tags/tag205.xml><?xml version="1.0" encoding="utf-8"?>
<p:tagLst xmlns:a="http://schemas.openxmlformats.org/drawingml/2006/main" xmlns:r="http://schemas.openxmlformats.org/officeDocument/2006/relationships" xmlns:p="http://schemas.openxmlformats.org/presentationml/2006/main">
  <p:tag name="OTLMARKERSHAPE" val="OTL"/>
</p:tagLst>
</file>

<file path=ppt/tags/tag206.xml><?xml version="1.0" encoding="utf-8"?>
<p:tagLst xmlns:a="http://schemas.openxmlformats.org/drawingml/2006/main" xmlns:r="http://schemas.openxmlformats.org/officeDocument/2006/relationships" xmlns:p="http://schemas.openxmlformats.org/presentationml/2006/main">
  <p:tag name="OTLMARKERSHAPE" val="OTL"/>
</p:tagLst>
</file>

<file path=ppt/tags/tag207.xml><?xml version="1.0" encoding="utf-8"?>
<p:tagLst xmlns:a="http://schemas.openxmlformats.org/drawingml/2006/main" xmlns:r="http://schemas.openxmlformats.org/officeDocument/2006/relationships" xmlns:p="http://schemas.openxmlformats.org/presentationml/2006/main">
  <p:tag name="OTLMARKERSHAPE" val="OTL"/>
</p:tagLst>
</file>

<file path=ppt/tags/tag208.xml><?xml version="1.0" encoding="utf-8"?>
<p:tagLst xmlns:a="http://schemas.openxmlformats.org/drawingml/2006/main" xmlns:r="http://schemas.openxmlformats.org/officeDocument/2006/relationships" xmlns:p="http://schemas.openxmlformats.org/presentationml/2006/main">
  <p:tag name="OTLMARKERSHAPE" val="OTL"/>
</p:tagLst>
</file>

<file path=ppt/tags/tag209.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10.xml><?xml version="1.0" encoding="utf-8"?>
<p:tagLst xmlns:a="http://schemas.openxmlformats.org/drawingml/2006/main" xmlns:r="http://schemas.openxmlformats.org/officeDocument/2006/relationships" xmlns:p="http://schemas.openxmlformats.org/presentationml/2006/main">
  <p:tag name="OTLMARKERSHAPE" val="OTL"/>
</p:tagLst>
</file>

<file path=ppt/tags/tag211.xml><?xml version="1.0" encoding="utf-8"?>
<p:tagLst xmlns:a="http://schemas.openxmlformats.org/drawingml/2006/main" xmlns:r="http://schemas.openxmlformats.org/officeDocument/2006/relationships" xmlns:p="http://schemas.openxmlformats.org/presentationml/2006/main">
  <p:tag name="OTLMARKERSHAPE" val="OTL"/>
</p:tagLst>
</file>

<file path=ppt/tags/tag212.xml><?xml version="1.0" encoding="utf-8"?>
<p:tagLst xmlns:a="http://schemas.openxmlformats.org/drawingml/2006/main" xmlns:r="http://schemas.openxmlformats.org/officeDocument/2006/relationships" xmlns:p="http://schemas.openxmlformats.org/presentationml/2006/main">
  <p:tag name="OTLMARKERSHAPE" val="OTL"/>
</p:tagLst>
</file>

<file path=ppt/tags/tag213.xml><?xml version="1.0" encoding="utf-8"?>
<p:tagLst xmlns:a="http://schemas.openxmlformats.org/drawingml/2006/main" xmlns:r="http://schemas.openxmlformats.org/officeDocument/2006/relationships" xmlns:p="http://schemas.openxmlformats.org/presentationml/2006/main">
  <p:tag name="OTLMARKERSHAPE" val="OTL"/>
</p:tagLst>
</file>

<file path=ppt/tags/tag214.xml><?xml version="1.0" encoding="utf-8"?>
<p:tagLst xmlns:a="http://schemas.openxmlformats.org/drawingml/2006/main" xmlns:r="http://schemas.openxmlformats.org/officeDocument/2006/relationships" xmlns:p="http://schemas.openxmlformats.org/presentationml/2006/main">
  <p:tag name="OTLMARKERSHAPE" val="OTL"/>
</p:tagLst>
</file>

<file path=ppt/tags/tag215.xml><?xml version="1.0" encoding="utf-8"?>
<p:tagLst xmlns:a="http://schemas.openxmlformats.org/drawingml/2006/main" xmlns:r="http://schemas.openxmlformats.org/officeDocument/2006/relationships" xmlns:p="http://schemas.openxmlformats.org/presentationml/2006/main">
  <p:tag name="OTLMARKERSHAPE" val="OTL"/>
</p:tagLst>
</file>

<file path=ppt/tags/tag216.xml><?xml version="1.0" encoding="utf-8"?>
<p:tagLst xmlns:a="http://schemas.openxmlformats.org/drawingml/2006/main" xmlns:r="http://schemas.openxmlformats.org/officeDocument/2006/relationships" xmlns:p="http://schemas.openxmlformats.org/presentationml/2006/main">
  <p:tag name="OTLMARKERSHAPE" val="OTL"/>
</p:tagLst>
</file>

<file path=ppt/tags/tag217.xml><?xml version="1.0" encoding="utf-8"?>
<p:tagLst xmlns:a="http://schemas.openxmlformats.org/drawingml/2006/main" xmlns:r="http://schemas.openxmlformats.org/officeDocument/2006/relationships" xmlns:p="http://schemas.openxmlformats.org/presentationml/2006/main">
  <p:tag name="OTLMARKERSHAPE" val="OTL"/>
</p:tagLst>
</file>

<file path=ppt/tags/tag218.xml><?xml version="1.0" encoding="utf-8"?>
<p:tagLst xmlns:a="http://schemas.openxmlformats.org/drawingml/2006/main" xmlns:r="http://schemas.openxmlformats.org/officeDocument/2006/relationships" xmlns:p="http://schemas.openxmlformats.org/presentationml/2006/main">
  <p:tag name="OTLMARKERSHAPE" val="OTL"/>
</p:tagLst>
</file>

<file path=ppt/tags/tag219.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20.xml><?xml version="1.0" encoding="utf-8"?>
<p:tagLst xmlns:a="http://schemas.openxmlformats.org/drawingml/2006/main" xmlns:r="http://schemas.openxmlformats.org/officeDocument/2006/relationships" xmlns:p="http://schemas.openxmlformats.org/presentationml/2006/main">
  <p:tag name="OTLMARKERSHAPE" val="OTL"/>
</p:tagLst>
</file>

<file path=ppt/tags/tag2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2.xml><?xml version="1.0" encoding="utf-8"?>
<p:tagLst xmlns:a="http://schemas.openxmlformats.org/drawingml/2006/main" xmlns:r="http://schemas.openxmlformats.org/officeDocument/2006/relationships" xmlns:p="http://schemas.openxmlformats.org/presentationml/2006/main">
  <p:tag name="OTLMARKERSHAPE" val="OTL"/>
</p:tagLst>
</file>

<file path=ppt/tags/tag223.xml><?xml version="1.0" encoding="utf-8"?>
<p:tagLst xmlns:a="http://schemas.openxmlformats.org/drawingml/2006/main" xmlns:r="http://schemas.openxmlformats.org/officeDocument/2006/relationships" xmlns:p="http://schemas.openxmlformats.org/presentationml/2006/main">
  <p:tag name="OTLMARKERSHAPE" val="OTL"/>
</p:tagLst>
</file>

<file path=ppt/tags/tag224.xml><?xml version="1.0" encoding="utf-8"?>
<p:tagLst xmlns:a="http://schemas.openxmlformats.org/drawingml/2006/main" xmlns:r="http://schemas.openxmlformats.org/officeDocument/2006/relationships" xmlns:p="http://schemas.openxmlformats.org/presentationml/2006/main">
  <p:tag name="OTLMARKERSHAPE" val="OTL"/>
</p:tagLst>
</file>

<file path=ppt/tags/tag225.xml><?xml version="1.0" encoding="utf-8"?>
<p:tagLst xmlns:a="http://schemas.openxmlformats.org/drawingml/2006/main" xmlns:r="http://schemas.openxmlformats.org/officeDocument/2006/relationships" xmlns:p="http://schemas.openxmlformats.org/presentationml/2006/main">
  <p:tag name="OTLMARKERSHAPE" val="OTL"/>
</p:tagLst>
</file>

<file path=ppt/tags/tag226.xml><?xml version="1.0" encoding="utf-8"?>
<p:tagLst xmlns:a="http://schemas.openxmlformats.org/drawingml/2006/main" xmlns:r="http://schemas.openxmlformats.org/officeDocument/2006/relationships" xmlns:p="http://schemas.openxmlformats.org/presentationml/2006/main">
  <p:tag name="OTLMARKERSHAPE" val="OTL"/>
</p:tagLst>
</file>

<file path=ppt/tags/tag227.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Lst>
</file>

<file path=ppt/tags/tag53.xml><?xml version="1.0" encoding="utf-8"?>
<p:tagLst xmlns:a="http://schemas.openxmlformats.org/drawingml/2006/main" xmlns:r="http://schemas.openxmlformats.org/officeDocument/2006/relationships" xmlns:p="http://schemas.openxmlformats.org/presentationml/2006/main">
  <p:tag name="OTLMARKERSHAPE" val="OTL"/>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Lst>
</file>

<file path=ppt/tags/tag66.xml><?xml version="1.0" encoding="utf-8"?>
<p:tagLst xmlns:a="http://schemas.openxmlformats.org/drawingml/2006/main" xmlns:r="http://schemas.openxmlformats.org/officeDocument/2006/relationships" xmlns:p="http://schemas.openxmlformats.org/presentationml/2006/main">
  <p:tag name="OTLMARKERSHAPE" val="OTL"/>
</p:tagLst>
</file>

<file path=ppt/tags/tag67.xml><?xml version="1.0" encoding="utf-8"?>
<p:tagLst xmlns:a="http://schemas.openxmlformats.org/drawingml/2006/main" xmlns:r="http://schemas.openxmlformats.org/officeDocument/2006/relationships" xmlns:p="http://schemas.openxmlformats.org/presentationml/2006/main">
  <p:tag name="OTLMARKERSHAPE" val="OTL"/>
</p:tagLst>
</file>

<file path=ppt/tags/tag68.xml><?xml version="1.0" encoding="utf-8"?>
<p:tagLst xmlns:a="http://schemas.openxmlformats.org/drawingml/2006/main" xmlns:r="http://schemas.openxmlformats.org/officeDocument/2006/relationships" xmlns:p="http://schemas.openxmlformats.org/presentationml/2006/main">
  <p:tag name="OTLMARKERSHAPE" val="OTL"/>
</p:tagLst>
</file>

<file path=ppt/tags/tag69.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70.xml><?xml version="1.0" encoding="utf-8"?>
<p:tagLst xmlns:a="http://schemas.openxmlformats.org/drawingml/2006/main" xmlns:r="http://schemas.openxmlformats.org/officeDocument/2006/relationships" xmlns:p="http://schemas.openxmlformats.org/presentationml/2006/main">
  <p:tag name="OTLMARKERSHAPE" val="OTL"/>
</p:tagLst>
</file>

<file path=ppt/tags/tag71.xml><?xml version="1.0" encoding="utf-8"?>
<p:tagLst xmlns:a="http://schemas.openxmlformats.org/drawingml/2006/main" xmlns:r="http://schemas.openxmlformats.org/officeDocument/2006/relationships" xmlns:p="http://schemas.openxmlformats.org/presentationml/2006/main">
  <p:tag name="__PART_0" val="eyIkaWQiOiIxIiwiQ3VsdHVyZUluZm9OYW1lIjoiZW4tVVMiLCJTdHlsZU5hbWUiOiJSb2FkbWFwIiwiSXNUZW1wbGF0ZSI6dHJ1ZSwiVmVyc2lvbiI6eyIkaWQiOiIyIiwiVmVyc2lvbiI6IjMuMC4xIiwiT3JpZ2luYWxBc3NlbWJseVZlcnNpb24iOiIxLjAwLjAwLjAwIiwiRWRpdGlvbiI6IlBsdXMiLCJJc1BsdXNFZGl0aW9uIjp0cnVlfSwiRWZmZWN0IjoxLCJTdHlsZSI6eyIkaWQiOiIzIiwiVGltZWJhbmRTdHlsZSI6eyIkaWQiOiI0IiwiU2NhbGVNYXJraW5nIjowLCJTaGFwZSI6MTMsIlNoYXBlU3R5bGUiOnsiJGlkIjoiNSIsIk1hcmdpbiI6eyIkaWQiOiI2IiwiVG9wIjowLCJMZWZ0IjoxMCwiUmlnaHQiOjEwLCJCb3R0b20iOjB9LCJQYWRkaW5nIjp7IiRpZCI6IjciLCJUb3AiOjMsIkxlZnQiOjEzLCJSaWdodCI6MTMsIkJvdHRvbSI6M30sIkJhY2tncm91bmQiOnsiJGlkIjoiOCIsIkNvbG9yIjp7IiRpZCI6IjkiLCJBIjoyNTUsIlIiOjY4LCJHIjo4NCwiQiI6MTA2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vcmJlbCIsIklzQm9sZCI6ZmFsc2UsIklzSXRhbGljIjpmYWxzZSwiSXNVbmRlcmxpbmVkIjpmYWxzZSwiUGFyZW50U3R5bGUiOm51bGx9LCJBdXRvU2l6ZSI6MCwiRm9yZWdyb3VuZCI6eyIkaWQiOiIxNSIsIkNvbG9yIjp7IiRpZCI6IjE2IiwiQSI6MjU1LCJSIjoxOTIsIkciOjgwLCJCIjo3N3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ODksIlIiOjAsIkciOjAsIkIiOjB9fSwiSXNWaXNpYmxlIjp0cnVlLCJXaWR0aCI6MC4wLCJIZWlnaHQiOjAuMCwiQm9yZGVyU3R5bGUiOm51bGwsIlBhcmVudFN0eWxlIjpudWxsfSwiTGVmdEVuZENhcHNTdHlsZSI6eyIkaWQiOiIyMSIsIkZvbnRTZXR0aW5ncyI6eyIkaWQiOiIyMiIsIkZvbnRTaXplIjoxOCwiRm9udE5hbWUiOiJDb3JiZWwiLCJJc0JvbGQiOmZhbHNlLCJJc0l0YWxpYyI6ZmFsc2UsIklzVW5kZXJsaW5lZCI6ZmFsc2UsIlBhcmVudFN0eWxlIjpudWxsfSwiQXV0b1NpemUiOjAsIkZvcmVncm91bmQiOnsiJGlkIjoiMjMiLCJDb2xvciI6eyIkaWQiOiIyNCIsIkEiOjI1NSwiUiI6MTkyLCJHIjo4MCwiQiI6Nzd9fSwiTWF4V2lkdGgiOiJJbmZpbml0eSIsIk1heEhlaWdodCI6IkluZmluaXR5IiwiU21hcnRGb3JlZ3JvdW5kSXNBY3RpdmUiOmZhbHNlLCJIb3Jpem9udGFsQWxpZ25tZW50IjowLCJWZXJ0aWNhbEFsaWdubWVudCI6MCwiU21hcnRGb3JlZ3JvdW5kIjpudWxsLCJNYXJnaW4iOnsiJGlkIjoiMjUiLCJUb3AiOjAsIkxlZnQiOjIw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g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mZhbHN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zMSwiRyI6MjMwLCJCIjoyMzB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AsIkciOjAsIkIiOjB9fSwiQXBwZW5kWWVhck9uWWVhckNoYW5nZSI6dHJ1ZSwiRWxhcHNlZFRpbWVGb3JtYXQiOjEsIlRvZGF5TWFya2VyUG9zaXRpb24iOjAsIlF1aWNrUG9zaXRpb24iOjMsIkFic29sdXRlUG9zaXRpb24iOjIyOS41LCJNYXJnaW4iOnsiJGlkIjoiNDkiLCJUb3AiOjAsIkxlZnQiOjEwLCJSaWdodCI6MTAsIkJvdHRvbSI6MH0sIlBhZGRpbmciOnsiJGlkIjoiNTAiLCJUb3AiOjAsIkxlZnQiOjAsIlJpZ2h0IjowLCJCb3R0b20iOjB9LCJCYWNrZ3JvdW5kIjp7IiRpZCI6IjUxIiwiQ29sb3IiOnsiJGlkIjoiNTIiLCJBIjoyNTUsIlIiOjY4LCJHIjo4NCwiQiI6MTA2fX0sIklzVmlzaWJsZSI6dHJ1ZSwiV2lkdGgiOjAuMCwiSGVpZ2h0IjowLjAsIkJvcmRlclN0eWxlIjpudWxsLCJQYXJlbnRTdHlsZSI6bnVsbH0sIkRlZmF1bHRNaWxlc3RvbmVTdHlsZSI6eyIkaWQiOiI1MyIsIlNoYXBlIjow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NzksIkciOjEyOSwiQiI6MTg5fX0sIkxpbmVXZWlnaHQiOjEuMCwiTGluZVR5cGUiOjAsIlBhcmVudFN0eWxlIjpudWxsfSwiSXNCZWxvd1RpbWViYW5kIjpmYWxzZS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0LCJGb250TmFtZSI6IkNvcmJlbCIsIklzQm9sZCI6ZmFsc2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EsIkZvbnROYW1lIjoiQ29yYmVsIiwiSXNCb2xkIjpmYWxzZSwiSXNJdGFsaWMiOmZhbHNlLCJJc1VuZGVybGluZWQiOmZhbHNlLCJQYXJlbnRTdHlsZSI6bnVsbH0sIkF1dG9TaXplIjowLCJGb3JlZ3JvdW5kIjp7IiRpZCI6Ijc0IiwiQ29sb3IiOnsiJGlkIjoiNzUiLCJBIjoyNTUsIlIiOjIwOSwiRyI6NDAsIkIiOjQ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U1NIGQiLCJTZXBhcmF0b3IiOiIvIiwiVXNlSW50ZXJuYXRpb25hbERhdGVGb3JtYXQiOmZhbHNlfSwiSXNWaXNpYmxlIjp0cnVlLCJQYXJlbnRTdHlsZSI6bnVsbH0sIkRlZmF1bHRUYXNrU3R5bGUiOnsiJGlkIjoiODAiLCJTaGFwZSI6Mi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iwiRm9udE5hbWUiOiJDYWxpYnJpIiwiSXNCb2xkIjpmYWxzZSwiSXNJdGFsaWMiOmZhbHNlLCJJc1VuZGVybGluZWQiOmZhbHNlLCJQYXJlbnRTdHlsZSI6bnVsbH0sIkF1dG9TaXplIjowLCJGb3JlZ3JvdW5kIjp7IiRpZCI6IjkwIiwiQ29sb3IiOnsiJGlkIjoiOTEiLCJBIjoyNTUsIlIiOjI1NSwiRyI6MjU1LCJCIjoyNTV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MxLCJHIjoyMzAsIkIiOjIzMH19LCJMaW5lV2VpZ2h0IjowLjAsIkxpbmVUeXBlIjowLCJQYXJlbnRTdHlsZSI6bnVsbH0sIlZlcnRpY2FsQ29ubmVjdG9yU3R5bGUiOnsiJGlkIjoiOTgiLCJMaW5lQ29sb3IiOnsiJGlkIjoiOTkiLCIkdHlwZSI6Ik5MUkUuQ29tbW9uLkRvbS5Tb2xpZENvbG9yQnJ1c2gsIE5MUkUuQ29tbW9uIiwiQ29sb3IiOnsiJGlkIjoiMTAwIiwiQSI6MjU1LCJSIjoyMzEsIkciOjIzMCwiQiI6MjMwfX0sIkxpbmVXZWlnaHQiOjAuMCwiTGluZVR5cGUiOjAsIlBhcmVudFN0eWxlIjpudWxsfSwiTWFyZ2luIjpudWxsLCJTdGFydERhdGVQb3NpdGlvbiI6NCwiRW5kRGF0ZVBvc2l0aW9uIjo0LCJUaXRsZVBvc2l0aW9uIjozLCJEdXJhdGlvblBvc2l0aW9uIjo2LCJQZXJjZW50YWdlQ29tcGxldGVkUG9zaXRpb24iOjYsIlNwYWNpbmciOjEw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NCwiRm9udE5hbWUiOiJDb3JiZWwiLCJJc0JvbGQiOmZhbHNlLCJJc0l0YWxpYyI6ZmFsc2UsIklzVW5kZXJsaW5lZCI6ZmFsc2UsIlBhcmVudFN0eWxlIjpudWxsfSwiQXV0b1NpemUiOjAsIkZvcmVncm91bmQiOnsiJGlkIjoiMTA5IiwiQ29sb3IiOnsiJGlkIjoiMTEwIiwiQSI6MjU1LCJSIjowLCJHIjowLCJCIjowfX0sIk1heFdpZHRoIjoyMDAuMCwiTWF4SGVpZ2h0IjoiSW5maW5pdHkiLCJTbWFydEZvcmVncm91bmRJc0FjdGl2ZSI6ZmFsc2UsIkhvcml6b250YWxBbGlnbm1lbnQiOjI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iwiRm9udE5hbWUiOiJDYWxpYnJpIiwiSXNCb2xkIjpmYWxzZSwiSXNJdGFsaWMiOmZhbHNlLCJJc1VuZGVybGluZWQiOmZhbHNlLCJQYXJlbnRTdHlsZSI6bnVsbH0sIkF1dG9TaXplIjowLCJGb3JlZ3JvdW5kIjp7IiRpZCI6IjExNiIsIkNvbG9yIjp7IiRpZCI6IjExNyIsIkEiOjI1NSwiUiI6MjU1LCJHIjoyNTUsIkIiOjI1NX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TU0gZCIsIlNlcGFyYXRvciI6Ii8iLCJVc2VJbnRlcm5hdGlvbmFsRGF0ZUZvcm1hdCI6ZmFsc2V9LCJJc1Zpc2libGUiOnRydWUsIlBhcmVudFN0eWxlIjpudWxsfSwiU2hvd0VsYXBzZWRUaW1lR3JhZGllbnRTdHlsZSI6ZmFsc2V9LCJTY2FsZSI6eyIkaWQiOiIxMjIiLCJTdGFydERhdGUiOiIyMDE2LTA1LTEwVDIzOjU5OjU5Ljk5OVoiLCJFbmREYXRlIjoiMjAxNy0wMS0zMFQyMzo1OTo1OS45OTlaIiwiRm9ybWF0IjoiTU1NIiwiVHlwZSI6MiwiQXV0b0RhdGVSYW5nZSI6dHJ1ZSwiV29ya2luZ0RheXMiOjMxLCJUb2RheU1hcmtlclRleHQiOiJUb2RheSIsIkF1dG9TY2FsZVR5cGUiOnRydWV9LCJNaWxlc3RvbmVzIjpbeyIkaWQiOiIxMjMiLCJEYXRlIjoiMjAxNi0wNS0xMFQyMzo1OTo1OS45OTlaIiwiU3R5bGUiOnsiJGlkIjoiMTI0IiwiU2hhcGUiOjIsIkNvbm5lY3Rvck1hcmdpbiI6eyIkcmVmIjoiNTQifSwiQ29ubmVjdG9yU3R5bGUiOnsiJGlkIjoiMTI1IiwiTGluZUNvbG9yIjp7IiRpZCI6IjEyNiIsIiR0eXBlIjoiTkxSRS5Db21tb24uRG9tLlNvbGlkQ29sb3JCcnVzaCwgTkxSRS5Db21tb24iLCJDb2xvciI6eyIkaWQiOiIxMjciLCJBIjoyNTUsIlIiOjAsIkciOjExNCwiQiI6MTg4fX0sIkxpbmVXZWlnaHQiOjEuMCwiTGluZVR5cGUiOjAsIlBhcmVudFN0eWxlIjp7IiRyZWYiOiI1NSJ9fSwiSXNCZWxvd1RpbWViYW5kIjpmYWxzZSwiSGlkZURhdGUiOmZhbHNlLCJTaGFwZVNpemUiOjEsIlNwYWNpbmciOjAuMCwiUGFkZGluZyI6eyIkaWQiOiIxMjgiLCJUb3AiOjAsIkxlZnQiOjAsIlJpZ2h0IjowLCJCb3R0b20iOjB9LCJTaGFwZVN0eWxlIjp7IiRpZCI6IjEyOSIsIk1hcmdpbiI6eyIkcmVmIjoiNjAifSwiUGFkZGluZyI6eyIkcmVmIjoiNjEifSwiQmFja2dyb3VuZCI6eyIkaWQiOiIxMzAiLCJDb2xvciI6eyIkaWQiOiIxMzEiLCJBIjoyNTUsIlIiOjgsIkciOjEyNywiQiI6MTk1fX0sIklzVmlzaWJsZSI6dHJ1ZSwiV2lkdGgiOjEzLjAsIkhlaWdodCI6MTMuMCwiQm9yZGVyU3R5bGUiOnsiJGlkIjoiMTMyIiwiTGluZUNvbG9yIjp7IiRyZWYiOiI2MyJ9LCJMaW5lV2VpZ2h0IjowLjAsIkxpbmVUeXBlIjowLCJQYXJlbnRTdHlsZSI6eyIkcmVmIjoiNjIifX0sIlBhcmVudFN0eWxlIjp7IiRyZWYiOiI1OSJ9fSwiVGl0bGVTdHlsZSI6eyIkaWQiOiIxMzMiLCJGb250U2V0dGluZ3MiOnsiJGlkIjoiMTM0IiwiRm9udFNpemUiOjEwLCJGb250TmFtZSI6IkNhbGlicmkiLCJJc0JvbGQiOnRydWUsIklzSXRhbGljIjpmYWxzZSwiSXNVbmRlcmxpbmVkIjpmYWxzZSwiUGFyZW50U3R5bGUiOnsiJHJlZiI6IjY2In19LCJBdXRvU2l6ZSI6MCwiRm9yZWdyb3VuZCI6eyIkaWQiOiIxMzUiLCJDb2xvciI6eyIkaWQiOiIxMzYiLCJBIjoyNTUsIlIiOjU5LCJHIjo4OSwiQiI6MTUyfX0sIk1heFdpZHRoIjo1MS42MjUwMzgxNDY5NzI2NTY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zNyIsIkxpbmVDb2xvciI6bnVsbCwiTGluZVdlaWdodCI6MC4wLCJMaW5lVHlwZSI6MCwiUGFyZW50U3R5bGUiOm51bGx9LCJQYXJlbnRTdHlsZSI6eyIkcmVmIjoiNjUifX0sIkRhdGVTdHlsZSI6eyIkaWQiOiIxMzgiLCJGb250U2V0dGluZ3MiOnsiJGlkIjoiMTM5IiwiRm9udFNpemUiOjEwLCJGb250TmFtZSI6IkNhbGlicmkiLCJJc0JvbGQiOmZhbHNlLCJJc0l0YWxpYyI6ZmFsc2UsIklzVW5kZXJsaW5lZCI6ZmFsc2UsIlBhcmVudFN0eWxlIjp7IiRyZWYiOiI3MyJ9fSwiQXV0b1NpemUiOjAsIkZvcmVncm91bmQiOnsiJGlkIjoiMTQwIiwiQ29sb3IiOnsiJGlkIjoiMTQxIiwiQSI6MjU1LCJSIjoxMjcsIkciOjEyNywiQiI6MTI3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QyIiwiTGluZUNvbG9yIjpudWxsLCJMaW5lV2VpZ2h0IjowLjAsIkxpbmVUeXBlIjowLCJQYXJlbnRTdHlsZSI6bnVsbH0sIlBhcmVudFN0eWxlIjp7IiRyZWYiOiI3MiJ9fSwiRGF0ZUZvcm1hdCI6eyIkcmVmIjoiNzkifSwiSXNWaXNpYmxlIjp0cnVlLCJQYXJlbnRTdHlsZSI6eyIkcmVmIjoiNTMifX0sIlBvc2l0aW9uIjp7IiRpZCI6IjE0MyIsIlJhdGlvIjowLjE3NTM5NjAyMjA5MDIwNTQ0LCJJc0N1c3RvbSI6dHJ1ZX0sIklkIjoiYTU4ZjI5NDgtN2MwMy00M2MwLThhYmMtZjQxOTEzZTQwY2FlIiwiSW1wb3J0SWQiOm51bGwsIlRpdGxlIjoiTWlsZXN0b25lIDEiLCJOb3RlIjpudWxsLCJIeXBlcmxpbmsiOm51bGwsIklzQ2hhbmdlZCI6ZmFsc2UsIklzTmV3Ijp0cnVlfSx7IiRpZCI6IjE0NCIsIkRhdGUiOiIyMDE2LTA1LTE1VDIzOjU5OjU5Ljk5OVoiLCJTdHlsZSI6eyIkaWQiOiIxNDUiLCJTaGFwZSI6MiwiQ29ubmVjdG9yTWFyZ2luIjp7IiRyZWYiOiI1NCJ9LCJDb25uZWN0b3JTdHlsZSI6eyIkaWQiOiIxNDYiLCJMaW5lQ29sb3IiOnsiJGlkIjoiMTQ3IiwiJHR5cGUiOiJOTFJFLkNvbW1vbi5Eb20uU29saWRDb2xvckJydXNoLCBOTFJFLkNvbW1vbiIsIkNvbG9yIjp7IiRpZCI6IjE0OCIsIkEiOjI1NSwiUiI6OCwiRyI6MTI3LCJCIjoxOTV9fSwiTGluZVdlaWdodCI6MS4wLCJMaW5lVHlwZSI6MCwiUGFyZW50U3R5bGUiOnsiJHJlZiI6IjU1In19LCJJc0JlbG93VGltZWJhbmQiOmZhbHNlLCJIaWRlRGF0ZSI6ZmFsc2UsIlNoYXBlU2l6ZSI6MSwiU3BhY2luZyI6MC4wLCJQYWRkaW5nIjp7IiRpZCI6IjE0OSIsIlRvcCI6MCwiTGVmdCI6MCwiUmlnaHQiOjAsIkJvdHRvbSI6MH0sIlNoYXBlU3R5bGUiOnsiJGlkIjoiMTUwIiwiTWFyZ2luIjp7IiRyZWYiOiI2MCJ9LCJQYWRkaW5nIjp7IiRyZWYiOiI2MSJ9LCJCYWNrZ3JvdW5kIjp7IiRpZCI6IjE1MSIsIkNvbG9yIjp7IiRpZCI6IjE1MiIsIkEiOjI1NSwiUiI6OCwiRyI6MTI3LCJCIjoxOTV9fSwiSXNWaXNpYmxlIjp0cnVlLCJXaWR0aCI6MTMuMCwiSGVpZ2h0IjoxMy4wLCJCb3JkZXJTdHlsZSI6eyIkaWQiOiIxNTMiLCJMaW5lQ29sb3IiOnsiJHJlZiI6IjYzIn0sIkxpbmVXZWlnaHQiOjAuMCwiTGluZVR5cGUiOjAsIlBhcmVudFN0eWxlIjp7IiRyZWYiOiI2MiJ9fSwiUGFyZW50U3R5bGUiOnsiJHJlZiI6IjU5In19LCJUaXRsZVN0eWxlIjp7IiRpZCI6IjE1NCIsIkZvbnRTZXR0aW5ncyI6eyIkaWQiOiIxNTUiLCJGb250U2l6ZSI6MTAsIkZvbnROYW1lIjoiQ2FsaWJyaSIsIklzQm9sZCI6dHJ1ZSwiSXNJdGFsaWMiOmZhbHNlLCJJc1VuZGVybGluZWQiOmZhbHNlLCJQYXJlbnRTdHlsZSI6eyIkcmVmIjoiNjYifX0sIkF1dG9TaXplIjowLCJGb3JlZ3JvdW5kIjp7IiRpZCI6IjE1NiIsIkNvbG9yIjp7IiRpZCI6IjE1NyIsIkEiOjI1NSwiUiI6NTksIkciOjg5LCJCIjoxNTJ9fSwiTWF4V2lkdGgiOjUxLjYyNTAzODE0Njk3MjY1Ni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U4IiwiTGluZUNvbG9yIjpudWxsLCJMaW5lV2VpZ2h0IjowLjAsIkxpbmVUeXBlIjowLCJQYXJlbnRTdHlsZSI6bnVsbH0sIlBhcmVudFN0eWxlIjp7IiRyZWYiOiI2NSJ9fSwiRGF0ZVN0eWxlIjp7IiRpZCI6IjE1OSIsIkZvbnRTZXR0aW5ncyI6eyIkaWQiOiIxNjAiLCJGb250U2l6ZSI6MTAsIkZvbnROYW1lIjoiQ2FsaWJyaSIsIklzQm9sZCI6ZmFsc2UsIklzSXRhbGljIjpmYWxzZSwiSXNVbmRlcmxpbmVkIjpmYWxzZSwiUGFyZW50U3R5bGUiOnsiJHJlZiI6IjczIn19LCJBdXRvU2l6ZSI6MCwiRm9yZWdyb3VuZCI6eyIkaWQiOiIxNjEiLCJDb2xvciI6eyIkaWQiOiIxNjIiLCJBIjoyNTUsIlIiOjEyNywiRyI6MTI3LCJCIjoxMj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jMiLCJMaW5lQ29sb3IiOm51bGwsIkxpbmVXZWlnaHQiOjAuMCwiTGluZVR5cGUiOjAsIlBhcmVudFN0eWxlIjpudWxsfSwiUGFyZW50U3R5bGUiOnsiJHJlZiI6IjcyIn19LCJEYXRlRm9ybWF0Ijp7IiRyZWYiOiI3OSJ9LCJJc1Zpc2libGUiOnRydWUsIlBhcmVudFN0eWxlIjp7IiRyZWYiOiI1MyJ9fSwiUG9zaXRpb24iOnsiJGlkIjoiMTY0IiwiUmF0aW8iOjAuMTA4MDkzMTc2OTQ3Njk5NjUsIklzQ3VzdG9tIjp0cnVlfSwiSWQiOiI1Mjc0M2RlOC1iYjZkLTQwNDQtODk2Zi00NzM4OThmZTlkYTciLCJJbXBvcnRJZCI6bnVsbCwiVGl0bGUiOiJNaWxlc3RvbmUgMiIsIk5vdGUiOm51bGwsIkh5cGVybGluayI6bnVsbCwiSXNDaGFuZ2VkIjpmYWxzZSwiSXNOZXciOnRydWV9LHsiJGlkIjoiMTY1IiwiRGF0ZSI6IjIwMTYtMDctMjFUMjM6NTk6NTkuOTk5WiIsIlN0eWxlIjp7IiRpZCI6IjE2NiIsIlNoYXBlIjo4LCJDb25uZWN0b3JNYXJnaW4iOnsiJHJlZiI6IjU0In0sIkNvbm5lY3RvclN0eWxlIjp7IiRpZCI6IjE2NyIsIkxpbmVDb2xvciI6eyIkaWQiOiIxNjgiLCIkdHlwZSI6Ik5MUkUuQ29tbW9uLkRvbS5Tb2xpZENvbG9yQnJ1c2gsIE5MUkUuQ29tbW9uIiwiQ29sb3IiOnsiJGlkIjoiMTY5IiwiQSI6MjU1LCJSIjo4LCJHIjoxMjcsIkIiOjE5NX19LCJMaW5lV2VpZ2h0IjoxLjAsIkxpbmVUeXBlIjowLCJQYXJlbnRTdHlsZSI6eyIkcmVmIjoiNTUifX0sIklzQmVsb3dUaW1lYmFuZCI6ZmFsc2UsIkhpZGVEYXRlIjpmYWxzZSwiU2hhcGVTaXplIjoxLCJTcGFjaW5nIjowLjAsIlBhZGRpbmciOnsiJGlkIjoiMTcwIiwiVG9wIjowLCJMZWZ0IjowLCJSaWdodCI6MCwiQm90dG9tIjowfSwiU2hhcGVTdHlsZSI6eyIkaWQiOiIxNzEiLCJNYXJnaW4iOnsiJHJlZiI6IjYwIn0sIlBhZGRpbmciOnsiJHJlZiI6IjYxIn0sIkJhY2tncm91bmQiOnsiJGlkIjoiMTcyIiwiQ29sb3IiOnsiJGlkIjoiMTczIiwiQSI6MjU1LCJSIjo4LCJHIjoxMjcsIkIiOjE5NX19LCJJc1Zpc2libGUiOnRydWUsIldpZHRoIjoxOC4wLCJIZWlnaHQiOjIwLjAsIkJvcmRlclN0eWxlIjp7IiRpZCI6IjE3NCIsIkxpbmVDb2xvciI6eyIkcmVmIjoiNjMifSwiTGluZVdlaWdodCI6MC4wLCJMaW5lVHlwZSI6MCwiUGFyZW50U3R5bGUiOnsiJHJlZiI6IjYyIn19LCJQYXJlbnRTdHlsZSI6eyIkcmVmIjoiNTkifX0sIlRpdGxlU3R5bGUiOnsiJGlkIjoiMTc1IiwiRm9udFNldHRpbmdzIjp7IiRpZCI6IjE3NiIsIkZvbnRTaXplIjoxMCwiRm9udE5hbWUiOiJDYWxpYnJpIiwiSXNCb2xkIjp0cnVlLCJJc0l0YWxpYyI6ZmFsc2UsIklzVW5kZXJsaW5lZCI6ZmFsc2UsIlBhcmVudFN0eWxlIjp7IiRyZWYiOiI2NiJ9fSwiQXV0b1NpemUiOjAsIkZvcmVncm91bmQiOnsiJGlkIjoiMTc3IiwiQ29sb3IiOnsiJGlkIjoiMTc4IiwiQSI6MjU1LCJSIjo1OSwiRyI6ODksIkIiOjE1Mn19LCJNYXhXaWR0aCI6NTEuNjI0OTYxODUzMDI3MzQ0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zkiLCJMaW5lQ29sb3IiOm51bGwsIkxpbmVXZWlnaHQiOjAuMCwiTGluZVR5cGUiOjAsIlBhcmVudFN0eWxlIjpudWxsfSwiUGFyZW50U3R5bGUiOnsiJHJlZiI6IjY1In19LCJEYXRlU3R5bGUiOnsiJGlkIjoiMTgwIiwiRm9udFNldHRpbmdzIjp7IiRpZCI6IjE4MSIsIkZvbnRTaXplIjoxMCwiRm9udE5hbWUiOiJDYWxpYnJpIiwiSXNCb2xkIjpmYWxzZSwiSXNJdGFsaWMiOmZhbHNlLCJJc1VuZGVybGluZWQiOmZhbHNlLCJQYXJlbnRTdHlsZSI6eyIkcmVmIjoiNzMifX0sIkF1dG9TaXplIjowLCJGb3JlZ3JvdW5kIjp7IiRpZCI6IjE4MiIsIkNvbG9yIjp7IiRpZCI6IjE4MyIsIkEiOjI1NSwiUiI6MTI3LCJHIjoxMjcsIkIiOjEy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4NCIsIkxpbmVDb2xvciI6bnVsbCwiTGluZVdlaWdodCI6MC4wLCJMaW5lVHlwZSI6MCwiUGFyZW50U3R5bGUiOm51bGx9LCJQYXJlbnRTdHlsZSI6eyIkcmVmIjoiNzIifX0sIkRhdGVGb3JtYXQiOnsiJHJlZiI6Ijc5In0sIklzVmlzaWJsZSI6dHJ1ZSwiUGFyZW50U3R5bGUiOnsiJHJlZiI6IjUzIn19LCJQb3NpdGlvbiI6eyIkaWQiOiIxODUiLCJSYXRpbyI6MC4wODQwNjI1NjIxNjU0MzY5MjIsIklzQ3VzdG9tIjp0cnVlfSwiSWQiOiJhNTRiYzgyNy1iMDUxLTQ2ZDEtOGI1NS05ZjYxODcyM2UyYjQiLCJJbXBvcnRJZCI6bnVsbCwiVGl0bGUiOiJNaWxlc3RvbmUgMyIsIk5vdGUiOm51bGwsIkh5cGVybGluayI6bnVsbCwiSXNDaGFuZ2VkIjpmYWxzZSwiSXNOZXciOnRydWV9LHsiJGlkIjoiMTg2IiwiRGF0ZSI6IjIwMTYtMDgtMTJUMjM6NTk6NTkuOTk5WiIsIlN0eWxlIjp7IiRpZCI6IjE4NyIsIlNoYXBlIjo4LCJDb25uZWN0b3JNYXJnaW4iOnsiJHJlZiI6IjU0In0sIkNvbm5lY3RvclN0eWxlIjp7IiRpZCI6IjE4OCIsIkxpbmVDb2xvciI6eyIkaWQiOiIxODkiLCIkdHlwZSI6Ik5MUkUuQ29tbW9uLkRvbS5Tb2xpZENvbG9yQnJ1c2gsIE5MUkUuQ29tbW9uIiwiQ29sb3IiOnsiJGlkIjoiMTkwIiwiQSI6MjU1LCJSIjoyMjAsIkciOjg5LCJCIjozNn19LCJMaW5lV2VpZ2h0IjoxLjAsIkxpbmVUeXBlIjowLCJQYXJlbnRTdHlsZSI6eyIkcmVmIjoiNTUifX0sIklzQmVsb3dUaW1lYmFuZCI6ZmFsc2UsIkhpZGVEYXRlIjpmYWxzZSwiU2hhcGVTaXplIjoxLCJTcGFjaW5nIjowLjAsIlBhZGRpbmciOnsiJGlkIjoiMTkxIiwiVG9wIjowLCJMZWZ0IjowLCJSaWdodCI6MCwiQm90dG9tIjowfSwiU2hhcGVTdHlsZSI6eyIkaWQiOiIxOTIiLCJNYXJnaW4iOnsiJHJlZiI6IjYwIn0sIlBhZGRpbmciOnsiJHJlZiI6IjYxIn0sIkJhY2tncm91bmQiOnsiJGlkIjoiMTkzIiwiQ29sb3IiOnsiJGlkIjoiMTk0IiwiQSI6MjU1LCJSIjoyMjAsIkciOjg5LCJCIjozNn19LCJJc1Zpc2libGUiOnRydWUsIldpZHRoIjoxOC4wLCJIZWlnaHQiOjIwLjAsIkJvcmRlclN0eWxlIjp7IiRpZCI6IjE5NSIsIkxpbmVDb2xvciI6eyIkcmVmIjoiNjMifSwiTGluZVdlaWdodCI6MC4wLCJMaW5lVHlwZSI6MCwiUGFyZW50U3R5bGUiOnsiJHJlZiI6IjYyIn19LCJQYXJlbnRTdHlsZSI6eyIkcmVmIjoiNTkifX0sIlRpdGxlU3R5bGUiOnsiJGlkIjoiMTk2IiwiRm9udFNldHRpbmdzIjp7IiRpZCI6IjE5NyIsIkZvbnRTaXplIjoxMCwiRm9udE5hbWUiOiJDYWxpYnJpIiwiSXNCb2xkIjp0cnVlLCJJc0l0YWxpYyI6ZmFsc2UsIklzVW5kZXJsaW5lZCI6ZmFsc2UsIlBhcmVudFN0eWxlIjp7IiRyZWYiOiI2NiJ9fSwiQXV0b1NpemUiOjAsIkZvcmVncm91bmQiOnsiJGlkIjoiMTk4IiwiQ29sb3IiOnsiJGlkIjoiMTk5IiwiQSI6MjU1LCJSIjoyMTAsIkciOjcxLCJCIjozOH19LCJNYXhXaWR0aCI6NTEuNjI0OTYxODUzMDI3MzQ0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DAiLCJMaW5lQ29sb3IiOm51bGwsIkxpbmVXZWlnaHQiOjAuMCwiTGluZVR5cGUiOjAsIlBhcmVudFN0eWxlIjpudWxsfSwiUGFyZW50U3R5bGUiOnsiJHJlZiI6IjY1In19LCJEYXRlU3R5bGUiOnsiJGlkIjoiMjAxIiwiRm9udFNldHRpbmdzIjp7IiRpZCI6IjIwMiIsIkZvbnRTaXplIjoxMCwiRm9udE5hbWUiOiJDYWxpYnJpIiwiSXNCb2xkIjpmYWxzZSwiSXNJdGFsaWMiOmZhbHNlLCJJc1VuZGVybGluZWQiOmZhbHNlLCJQYXJlbnRTdHlsZSI6eyIkcmVmIjoiNzMifX0sIkF1dG9TaXplIjowLCJGb3JlZ3JvdW5kIjp7IiRpZCI6IjIwMyIsIkNvbG9yIjp7IiRpZCI6IjIwNCIsIkEiOjI1NSwiUiI6MTI3LCJHIjoxMjcsIkIiOjEy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wNSIsIkxpbmVDb2xvciI6bnVsbCwiTGluZVdlaWdodCI6MC4wLCJMaW5lVHlwZSI6MCwiUGFyZW50U3R5bGUiOm51bGx9LCJQYXJlbnRTdHlsZSI6eyIkcmVmIjoiNzIifX0sIkRhdGVGb3JtYXQiOnsiJHJlZiI6Ijc5In0sIklzVmlzaWJsZSI6dHJ1ZSwiUGFyZW50U3R5bGUiOnsiJHJlZiI6IjUzIn19LCJQb3NpdGlvbiI6eyIkaWQiOiIyMDYiLCJSYXRpbyI6MC4xNDY3NTAzNTgyOTg5NzI3OSwiSXNDdXN0b20iOnRydWV9LCJJZCI6IjkzYWZiNTU0LTU1MmEtNDIyMS1hNTM4LTBmNzkxOTQwOWFhNyIsIkltcG9ydElkIjpudWxsLCJUaXRsZSI6Ik1pbGVzdG9uZSA0IiwiTm90ZSI6bnVsbCwiSHlwZXJsaW5rIjpudWxsLCJJc0NoYW5nZWQiOmZhbHNlLCJJc05ldyI6dHJ1ZX0seyIkaWQiOiIyMDciLCJEYXRlIjoiMjAxNi0xMS0wN1QyMzo1OTo1OS45OTlaIiwiU3R5bGUiOnsiJGlkIjoiMjA4IiwiU2hhcGUiOjE0LCJDb25uZWN0b3JNYXJnaW4iOnsiJHJlZiI6IjU0In0sIkNvbm5lY3RvclN0eWxlIjp7IiRpZCI6IjIwOSIsIkxpbmVDb2xvciI6eyIkaWQiOiIyMTAiLCIkdHlwZSI6Ik5MUkUuQ29tbW9uLkRvbS5Tb2xpZENvbG9yQnJ1c2gsIE5MUkUuQ29tbW9uIiwiQ29sb3IiOnsiJGlkIjoiMjExIiwiQSI6MjU1LCJSIjoyNTUsIkciOjE5MiwiQiI6MH19LCJMaW5lV2VpZ2h0IjoxLjAsIkxpbmVUeXBlIjowLCJQYXJlbnRTdHlsZSI6eyIkcmVmIjoiNTUifX0sIklzQmVsb3dUaW1lYmFuZCI6ZmFsc2UsIkhpZGVEYXRlIjpmYWxzZSwiU2hhcGVTaXplIjoxLCJTcGFjaW5nIjowLjAsIlBhZGRpbmciOnsiJGlkIjoiMjEyIiwiVG9wIjowLCJMZWZ0IjowLCJSaWdodCI6MCwiQm90dG9tIjowfSwiU2hhcGVTdHlsZSI6eyIkaWQiOiIyMTMiLCJNYXJnaW4iOnsiJHJlZiI6IjYwIn0sIlBhZGRpbmciOnsiJHJlZiI6IjYxIn0sIkJhY2tncm91bmQiOnsiJGlkIjoiMjE0IiwiQ29sb3IiOnsiJGlkIjoiMjE1IiwiQSI6MjU1LCJSIjoyNTUsIkciOjE5MiwiQiI6MH19LCJJc1Zpc2libGUiOnRydWUsIldpZHRoIjoxOC4wLCJIZWlnaHQiOjIwLjAsIkJvcmRlclN0eWxlIjp7IiRpZCI6IjIxNiIsIkxpbmVDb2xvciI6eyIkcmVmIjoiNjMifSwiTGluZVdlaWdodCI6MC4wLCJMaW5lVHlwZSI6MCwiUGFyZW50U3R5bGUiOnsiJHJlZiI6IjYyIn19LCJQYXJlbnRTdHlsZSI6eyIkcmVmIjoiNTkifX0sIlRpdGxlU3R5bGUiOnsiJGlkIjoiMjE3IiwiRm9udFNldHRpbmdzIjp7IiRpZCI6IjIxOCIsIkZvbnRTaXplIjoxMCwiRm9udE5hbWUiOiJDYWxpYnJpIiwiSXNCb2xkIjp0cnVlLCJJc0l0YWxpYyI6ZmFsc2UsIklzVW5kZXJsaW5lZCI6ZmFsc2UsIlBhcmVudFN0eWxlIjp7IiRyZWYiOiI2NiJ9fSwiQXV0b1NpemUiOjAsIkZvcmVncm91bmQiOnsiJGlkIjoiMjE5IiwiQ29sb3IiOnsiJGlkIjoiMjIwIiwiQSI6MjU1LCJSIjoyNTUsIkciOjE1MywiQiI6MH19LCJNYXhXaWR0aCI6NTEuNjI1MDM4MTQ2OTcyNjU2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jEiLCJMaW5lQ29sb3IiOm51bGwsIkxpbmVXZWlnaHQiOjAuMCwiTGluZVR5cGUiOjAsIlBhcmVudFN0eWxlIjpudWxsfSwiUGFyZW50U3R5bGUiOnsiJHJlZiI6IjY1In19LCJEYXRlU3R5bGUiOnsiJGlkIjoiMjIyIiwiRm9udFNldHRpbmdzIjp7IiRpZCI6IjIyMy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mYWxzZSwiV2lkdGgiOjAuMCwiSGVpZ2h0IjowLjAsIkJvcmRlclN0eWxlIjp7IiRpZCI6IjIyNCIsIkxpbmVDb2xvciI6bnVsbCwiTGluZVdlaWdodCI6MC4wLCJMaW5lVHlwZSI6MCwiUGFyZW50U3R5bGUiOm51bGx9LCJQYXJlbnRTdHlsZSI6eyIkcmVmIjoiNzIifX0sIkRhdGVGb3JtYXQiOnsiJHJlZiI6Ijc5In0sIklzVmlzaWJsZSI6dHJ1ZSwiUGFyZW50U3R5bGUiOnsiJHJlZiI6IjUzIn19LCJQb3NpdGlvbiI6eyIkaWQiOiIyMjUiLCJSYXRpbyI6MC4xMDExMzUzMTA0MjAyODM1NiwiSXNDdXN0b20iOnRydWV9LCJJZCI6IjZhMjgzYjM2LTczNzUtNDE1Yi05MmIwLWU1ZmM0ZTE2YTBjYyIsIkltcG9ydElkIjpudWxsLCJUaXRsZSI6Ik1pbGVzdG9uZSA1IiwiTm90ZSI6bnVsbCwiSHlwZXJsaW5rIjpudWxsLCJJc0NoYW5nZWQiOmZhbHNlLCJJc05ldyI6dHJ1ZX0seyIkaWQiOiIyMjYiLCJEYXRlIjoiMjAxNi0xMi0yMFQyMzo1OTo1OS45OTlaIiwiU3R5bGUiOnsiJGlkIjoiMjI3IiwiU2hhcGUiOjgsIkNvbm5lY3Rvck1hcmdpbiI6eyIkcmVmIjoiNTQifSwiQ29ubmVjdG9yU3R5bGUiOnsiJGlkIjoiMjI4IiwiTGluZUNvbG9yIjp7IiRpZCI6IjIyOSIsIiR0eXBlIjoiTkxSRS5Db21tb24uRG9tLlNvbGlkQ29sb3JCcnVzaCwgTkxSRS5Db21tb24iLCJDb2xvciI6eyIkaWQiOiIyMzAiLCJBIjoyNTUsIlIiOjk4LCJHIjoxODEsIkIiOjEyM319LCJMaW5lV2VpZ2h0IjoxLjAsIkxpbmVUeXBlIjowLCJQYXJlbnRTdHlsZSI6eyIkcmVmIjoiNTUifX0sIklzQmVsb3dUaW1lYmFuZCI6ZmFsc2UsIkhpZGVEYXRlIjpmYWxzZSwiU2hhcGVTaXplIjoxLCJTcGFjaW5nIjowLjAsIlBhZGRpbmciOnsiJGlkIjoiMjMxIiwiVG9wIjowLCJMZWZ0IjowLCJSaWdodCI6MCwiQm90dG9tIjowfSwiU2hhcGVTdHlsZSI6eyIkaWQiOiIyMzIiLCJNYXJnaW4iOnsiJHJlZiI6IjYwIn0sIlBhZGRpbmciOnsiJHJlZiI6IjYxIn0sIkJhY2tncm91bmQiOnsiJGlkIjoiMjMzIiwiQ29sb3IiOnsiJGlkIjoiMjM0IiwiQSI6MjU1LCJSIjo5OCwiRyI6MTgxLCJCIjoxMjN9fSwiSXNWaXNpYmxlIjp0cnVlLCJXaWR0aCI6MTguMCwiSGVpZ2h0IjoyMC4wLCJCb3JkZXJTdHlsZSI6eyIkaWQiOiIyMzUiLCJMaW5lQ29sb3IiOnsiJHJlZiI6IjYzIn0sIkxpbmVXZWlnaHQiOjAuMCwiTGluZVR5cGUiOjAsIlBhcmVudFN0eWxlIjp7IiRyZWYiOiI2MiJ9fSwiUGFyZW50U3R5bGUiOnsiJHJlZiI6IjU5In19LCJUaXRsZVN0eWxlIjp7IiRpZCI6IjIzNiIsIkZvbnRTZXR0aW5ncyI6eyIkaWQiOiIyMzciLCJGb250U2l6ZSI6MTAsIkZvbnROYW1lIjoiQ2FsaWJyaSIsIklzQm9sZCI6dHJ1ZSwiSXNJdGFsaWMiOmZhbHNlLCJJc1VuZGVybGluZWQiOmZhbHNlLCJQYXJlbnRTdHlsZSI6eyIkcmVmIjoiNjYifX0sIkF1dG9TaXplIjowLCJGb3JlZ3JvdW5kIjp7IiRpZCI6IjIzOCIsIkNvbG9yIjp7IiRpZCI6IjIzOSIsIkEiOjI1NSwiUiI6NzIsIkciOjE1NCwiQiI6OTd9fSwiTWF4V2lkdGgiOjUxLjYyNTAzODE0Njk3MjY1Ni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QwIiwiTGluZUNvbG9yIjpudWxsLCJMaW5lV2VpZ2h0IjowLjAsIkxpbmVUeXBlIjowLCJQYXJlbnRTdHlsZSI6bnVsbH0sIlBhcmVudFN0eWxlIjp7IiRyZWYiOiI2NSJ9fSwiRGF0ZVN0eWxlIjp7IiRpZCI6IjI0MSIsIkZvbnRTZXR0aW5ncyI6eyIkaWQiOiIyNDIiLCJGb250U2l6ZSI6O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ZmFsc2UsIldpZHRoIjowLjAsIkhlaWdodCI6MC4wLCJCb3JkZXJTdHlsZSI6eyIkaWQiOiIyNDMiLCJMaW5lQ29sb3IiOm51bGwsIkxpbmVXZWlnaHQiOjAuMCwiTGluZVR5cGUiOjAsIlBhcmVudFN0eWxlIjpudWxsfSwiUGFyZW50U3R5bGUiOnsiJHJlZiI6IjcyIn19LCJEYXRlRm9ybWF0Ijp7IiRyZWYiOiI3OSJ9LCJJc1Zpc2libGUiOnRydWUsIlBhcmVudFN0eWxlIjp7IiRyZWYiOiI1MyJ9fSwiUG9zaXRpb24iOnsiJGlkIjoiMjQ0IiwiUmF0aW8iOjAuMDU4NjkyMTk3NDQ2NDY5OTA0LCJJc0N1c3RvbSI6dHJ1ZX0sIklkIjoiN2IwOTk2NDYtNGZmZC00Y2QzLWEzYjMtODNhYjFiYTIyNDM4IiwiSW1wb3J0SWQiOm51bGwsIlRpdGxlIjoiTWlsZXN0b25lIDYiLCJOb3RlIjpudWxsLCJIeXBlcmxpbmsiOm51bGwsIklzQ2hhbmdlZCI6ZmFsc2UsIklzTmV3Ijp0cnVlfSx7IiRpZCI6IjI0NSIsIkRhdGUiOiIyMDE3LTAxLTMwVDIzOjU5OjU5Ljk5OVoiLCJTdHlsZSI6eyIkaWQiOiIyNDYiLCJTaGFwZSI6MTMsIkNvbm5lY3Rvck1hcmdpbiI6eyIkcmVmIjoiNTQifSwiQ29ubmVjdG9yU3R5bGUiOnsiJGlkIjoiMjQ3IiwiTGluZUNvbG9yIjp7IiRpZCI6IjI0OCIsIiR0eXBlIjoiTkxSRS5Db21tb24uRG9tLlNvbGlkQ29sb3JCcnVzaCwgTkxSRS5Db21tb24iLCJDb2xvciI6eyIkaWQiOiIyNDkiLCJBIjoyNTUsIlIiOjk4LCJHIjoxODEsIkIiOjEyM319LCJMaW5lV2VpZ2h0IjoxLjAsIkxpbmVUeXBlIjowLCJQYXJlbnRTdHlsZSI6eyIkcmVmIjoiNTUifX0sIklzQmVsb3dUaW1lYmFuZCI6ZmFsc2UsIkhpZGVEYXRlIjpmYWxzZSwiU2hhcGVTaXplIjoyLCJTcGFjaW5nIjowLjAsIlBhZGRpbmciOnsiJGlkIjoiMjUwIiwiVG9wIjowLCJMZWZ0IjowLCJSaWdodCI6MCwiQm90dG9tIjowfSwiU2hhcGVTdHlsZSI6eyIkaWQiOiIyNTEiLCJNYXJnaW4iOnsiJHJlZiI6IjYwIn0sIlBhZGRpbmciOnsiJHJlZiI6IjYxIn0sIkJhY2tncm91bmQiOnsiJGlkIjoiMjUyIiwiQ29sb3IiOnsiJGlkIjoiMjUzIiwiQSI6MjU1LCJSIjo5OCwiRyI6MTgxLCJCIjoxMjN9fSwiSXNWaXNpYmxlIjp0cnVlLCJXaWR0aCI6MjQuMCwiSGVpZ2h0IjoyNi4wLCJCb3JkZXJTdHlsZSI6eyIkaWQiOiIyNTQiLCJMaW5lQ29sb3IiOnsiJHJlZiI6IjYzIn0sIkxpbmVXZWlnaHQiOjAuMCwiTGluZVR5cGUiOjAsIlBhcmVudFN0eWxlIjp7IiRyZWYiOiI2MiJ9fSwiUGFyZW50U3R5bGUiOnsiJHJlZiI6IjU5In19LCJUaXRsZVN0eWxlIjp7IiRpZCI6IjI1NSIsIkZvbnRTZXR0aW5ncyI6eyIkaWQiOiIyNTYiLCJGb250U2l6ZSI6MTAsIkZvbnROYW1lIjoiQ2FsaWJyaSIsIklzQm9sZCI6dHJ1ZSwiSXNJdGFsaWMiOmZhbHNlLCJJc1VuZGVybGluZWQiOmZhbHNlLCJQYXJlbnRTdHlsZSI6eyIkcmVmIjoiNjYifX0sIkF1dG9TaXplIjowLCJGb3JlZ3JvdW5kIjp7IiRpZCI6IjI1NyIsIkNvbG9yIjp7IiRpZCI6IjI1OCIsIkEiOjI1NSwiUiI6NzIsIkciOjE1NCwiQiI6OTd9fSwiTWF4V2lkdGgiOjUxLjYyNTAzODE0Njk3MjY1Ni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U5IiwiTGluZUNvbG9yIjpudWxsLCJMaW5lV2VpZ2h0IjowLjAsIkxpbmVUeXBlIjowLCJQYXJlbnRTdHlsZSI6bnVsbH0sIlBhcmVudFN0eWxlIjp7IiRyZWYiOiI2NSJ9fSwiRGF0ZVN0eWxlIjp7IiRpZCI6IjI2MCIsIkZvbnRTZXR0aW5ncyI6eyIkaWQiOiIyNjEiLCJGb250U2l6ZSI6MTAsIkZvbnROYW1lIjoiQ2FsaWJyaSIsIklzQm9sZCI6ZmFsc2UsIklzSXRhbGljIjpmYWxzZSwiSXNVbmRlcmxpbmVkIjpmYWxzZSwiUGFyZW50U3R5bGUiOnsiJHJlZiI6IjczIn19LCJBdXRvU2l6ZSI6MCwiRm9yZWdyb3VuZCI6eyIkaWQiOiIyNjIiLCJDb2xvciI6eyIkaWQiOiIyNjMiLCJBIjoyNTUsIlIiOjEyNywiRyI6MTI3LCJCIjoxMj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jQiLCJMaW5lQ29sb3IiOm51bGwsIkxpbmVXZWlnaHQiOjAuMCwiTGluZVR5cGUiOjAsIlBhcmVudFN0eWxlIjpudWxsfSwiUGFyZW50U3R5bGUiOnsiJHJlZiI6IjcyIn19LCJEYXRlRm9ybWF0Ijp7IiRyZWYiOiI3OSJ9LCJJc1Zpc2libGUiOnRydWUsIlBhcmVudFN0eWxlIjp7IiRyZWYiOiI1MyJ9fSwiUG9zaXRpb24iOnsiJGlkIjoiMjY1IiwiUmF0aW8iOjAuMDkxNzY1MjI3MTQxMjAzNywiSXNDdXN0b20iOnRydWV9LCJJZCI6IjdmNTgzZGUwLTg1NGEtNGNhYy1iODk4LTM3ZjNhMzc5YmI0YSIsIkltcG9ydElkIjpudWxsLCJUaXRsZSI6Ik1pbGVzdG9uZSA3IiwiTm90ZSI6bnVsbCwiSHlwZXJsaW5rIjpudWxsLCJJc0NoYW5nZWQiOmZhbHNlLCJJc05ldyI6dHJ1ZX1dLCJUYXNrcyI6W3siJGlkIjoiMjY2IiwiR3JvdXBOYW1lIjpudWxsLCJTdGFydERhdGUiOiIyMDE2LTA3LTI1VDAwOjAwOjAwWiIsIkVuZERhdGUiOiIyMDE2LTA4LTAxVDIzOjU5OjU5Ljk5OVoiLCJQZXJjZW50YWdlQ29tcGxldGUiOm51bGwsIlN0eWxlIjp7IiRpZCI6IjI2NyIsIlNoYXBlIjoyLCJTaGFwZVRoaWNrbmVzcyI6MSwiRHVyYXRpb25Gb3JtYXQiOjAsIkluY2x1ZGVOb25Xb3JraW5nRGF5c0luRHVyYXRpb24iOmZhbHNlLCJQZXJjZW50YWdlQ29tcGxldGVTdHlsZSI6eyIkaWQiOiIyNjgiLCJGb250U2V0dGluZ3MiOnsiJGlkIjoiMjY5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cwIiwiTGluZUNvbG9yIjpudWxsLCJMaW5lV2VpZ2h0IjowLjAsIkxpbmVUeXBlIjowLCJQYXJlbnRTdHlsZSI6bnVsbH0sIlBhcmVudFN0eWxlIjp7IiRyZWYiOiI4MSJ9fSwiRHVyYXRpb25TdHlsZSI6eyIkaWQiOiIyNzEiLCJGb250U2V0dGluZ3MiOnsiJGlkIjoiMjcyIiwiRm9udFNpemUiOjEwLCJGb250TmFtZSI6IkNhbGlicmkiLCJJc0JvbGQiOmZhbHNlLCJJc0l0YWxpYyI6ZmFsc2UsIklzVW5kZXJsaW5lZCI6ZmFsc2UsIlBhcmVudFN0eWxlIjp7IiRyZWYiOiI4OSJ9fSwiQXV0b1NpemUiOjAsIkZvcmVncm91bmQiOnsiJGlkIjoiMjczIiwiQ29sb3IiOnsiJGlkIjoiMjc0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3NSIsIkxpbmVDb2xvciI6bnVsbCwiTGluZVdlaWdodCI6MC4wLCJMaW5lVHlwZSI6MCwiUGFyZW50U3R5bGUiOm51bGx9LCJQYXJlbnRTdHlsZSI6eyIkcmVmIjoiODgifX0sIkhvcml6b250YWxDb25uZWN0b3JTdHlsZSI6eyIkaWQiOiIyNzYiLCJMaW5lQ29sb3IiOnsiJHJlZiI6Ijk2In0sIkxpbmVXZWlnaHQiOjAuMCwiTGluZVR5cGUiOjAsIlBhcmVudFN0eWxlIjp7IiRyZWYiOiI5NSJ9fSwiVmVydGljYWxDb25uZWN0b3JTdHlsZSI6eyIkaWQiOiIyNzc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yNzgiLCJNYXJnaW4iOnsiJHJlZiI6IjEwMiJ9LCJQYWRkaW5nIjp7IiRyZWYiOiIxMDMifSwiQmFja2dyb3VuZCI6eyIkaWQiOiIyNzkiLCJDb2xvciI6eyIkaWQiOiIyODAiLCJBIjoyNTUsIlIiOjgsIkciOjEyNywiQiI6MTk1fX0sIklzVmlzaWJsZSI6dHJ1ZSwiV2lkdGgiOjAuMCwiSGVpZ2h0IjoxNi4wLCJCb3JkZXJTdHlsZSI6eyIkaWQiOiIyODEiLCJMaW5lQ29sb3IiOnsiJGlkIjoiMjgyIiwiJHR5cGUiOiJOTFJFLkNvbW1vbi5Eb20uU29saWRDb2xvckJydXNoLCBOTFJFLkNvbW1vbiIsIkNvbG9yIjp7IiRpZCI6IjI4MyIsIkEiOjI1NSwiUiI6MjU1LCJHIjowLCJCIjowfX0sIkxpbmVXZWlnaHQiOjAuMCwiTGluZVR5cGUiOjAsIlBhcmVudFN0eWxlIjpudWxsfSwiUGFyZW50U3R5bGUiOnsiJHJlZiI6IjEwMSJ9fSwiVGl0bGVTdHlsZSI6eyIkaWQiOiIyODQiLCJGb250U2V0dGluZ3MiOnsiJGlkIjoiMjg1IiwiRm9udFNpemUiOjEwLCJGb250TmFtZSI6IkNhbGlicmkiLCJJc0JvbGQiOnRydWUsIklzSXRhbGljIjpmYWxzZSwiSXNVbmRlcmxpbmVkIjpmYWxzZSwiUGFyZW50U3R5bGUiOnsiJHJlZiI6IjEwOCJ9fSwiQXV0b1NpemUiOjAsIkZvcmVncm91bmQiOnsiJGlkIjoiMjg2IiwiQ29sb3IiOnsiJGlkIjoiMjg3IiwiQSI6MjU1LCJSIjowLCJHIjoxMTIsIkIiOjE5Mn19LCJNYXhXaWR0aCI6NTAuODY3MDA4MjA5MjI4NTE2LCJNYXhIZWlnaHQiOiJJbmZpbml0eSIsIlNtYXJ0Rm9yZWdyb3VuZElzQWN0aXZlIjpmYWxzZSwiSG9yaXpvbnRhbEFsaWdubWVudCI6MiwiVmVydGljYWxBbGlnbm1lbnQiOjAsIlNtYXJ0Rm9yZWdyb3VuZCI6bnVsbCwiTWFyZ2luIjp7IiRyZWYiOiIxMTEifSwiUGFkZGluZyI6eyIkcmVmIjoiMTEyIn0sIkJhY2tncm91bmQiOnsiJHJlZiI6IjExMyJ9LCJJc1Zpc2libGUiOnRydWUsIldpZHRoIjowLjAsIkhlaWdodCI6MC4wLCJCb3JkZXJTdHlsZSI6eyIkaWQiOiIyODgiLCJMaW5lQ29sb3IiOm51bGwsIkxpbmVXZWlnaHQiOjAuMCwiTGluZVR5cGUiOjAsIlBhcmVudFN0eWxlIjpudWxsfSwiUGFyZW50U3R5bGUiOnsiJHJlZiI6IjEwNyJ9fSwiRGF0ZVN0eWxlIjp7IiRpZCI6IjI4OSIsIkZvbnRTZXR0aW5ncyI6eyIkaWQiOiIyOTAiLCJGb250U2l6ZSI6MTAsIkZvbnROYW1lIjoiQ2FsaWJyaSIsIklzQm9sZCI6ZmFsc2UsIklzSXRhbGljIjpmYWxzZSwiSXNVbmRlcmxpbmVkIjpmYWxzZSwiUGFyZW50U3R5bGUiOnsiJHJlZiI6IjExNSJ9fSwiQXV0b1NpemUiOjAsIkZvcmVncm91bmQiOnsiJGlkIjoiMjkxIiwiQ29sb3IiOnsiJGlkIjoiMjkyIiwiQSI6MjU1LCJSIjoxMjcsIkciOjEyNywiQiI6MTI3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kzIiwiTGluZUNvbG9yIjpudWxsLCJMaW5lV2VpZ2h0IjowLjAsIkxpbmVUeXBlIjowLCJQYXJlbnRTdHlsZSI6bnVsbH0sIlBhcmVudFN0eWxlIjp7IiRyZWYiOiIxMTQifX0sIkRhdGVGb3JtYXQiOnsiJGlkIjoiMjk0IiwiRm9ybWF0U3RyaW5nIjoiTU1NIGQiLCJTZXBhcmF0b3IiOiIvIiwiVXNlSW50ZXJuYXRpb25hbERhdGVGb3JtYXQiOmZhbHNlfSwiSXNWaXNpYmxlIjp0cnVlLCJQYXJlbnRTdHlsZSI6eyIkcmVmIjoiODAifX0sIkluZGV4IjoxLCJJZCI6IjdjNTE4ZmIzLTdmMjEtNDJiYi04ZTA0LTQ1OTIwZDA0MDNiNSIsIkltcG9ydElkIjpudWxsLCJUaXRsZSI6IlRhc2sgMSBIZXJlIiwiTm90ZSI6bnVsbCwiSHlwZXJsaW5rIjpudWxsLCJJc0NoYW5nZWQiOmZhbHNlLCJJc05ldyI6dHJ1ZX0seyIkaWQiOiIyOTUiLCJHcm91cE5hbWUiOm51bGwsIlN0YXJ0RGF0ZSI6IjIwMTYtMDgtMTVUMDA6MDA6MDBaIiwiRW5kRGF0ZSI6IjIwMTYtMDktMDdUMjM6NTk6NTkuOTk5WiIsIlBlcmNlbnRhZ2VDb21wbGV0ZSI6bnVsbCwiU3R5bGUiOnsiJGlkIjoiMjk2IiwiU2hhcGUiOjIsIlNoYXBlVGhpY2tuZXNzIjoxLCJEdXJhdGlvbkZvcm1hdCI6MCwiSW5jbHVkZU5vbldvcmtpbmdEYXlzSW5EdXJhdGlvbiI6ZmFsc2UsIlBlcmNlbnRhZ2VDb21wbGV0ZVN0eWxlIjp7IiRpZCI6IjI5NyIsIkZvbnRTZXR0aW5ncyI6eyIkaWQiOiIyOTg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OTkiLCJMaW5lQ29sb3IiOm51bGwsIkxpbmVXZWlnaHQiOjAuMCwiTGluZVR5cGUiOjAsIlBhcmVudFN0eWxlIjpudWxsfSwiUGFyZW50U3R5bGUiOnsiJHJlZiI6IjgxIn19LCJEdXJhdGlvblN0eWxlIjp7IiRpZCI6IjMwMCIsIkZvbnRTZXR0aW5ncyI6eyIkaWQiOiIzMDEiLCJGb250U2l6ZSI6MTAsIkZvbnROYW1lIjoiQ2FsaWJyaSIsIklzQm9sZCI6ZmFsc2UsIklzSXRhbGljIjpmYWxzZSwiSXNVbmRlcmxpbmVkIjpmYWxzZSwiUGFyZW50U3R5bGUiOnsiJHJlZiI6Ijg5In19LCJBdXRvU2l6ZSI6MCwiRm9yZWdyb3VuZCI6eyIkaWQiOiIzMDIiLCJDb2xvciI6eyIkaWQiOiIzMDMiLCJBIjoyNTUsIlIiOjE5MiwiRyI6ODAsIkIiOjc3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A0IiwiTGluZUNvbG9yIjpudWxsLCJMaW5lV2VpZ2h0IjowLjAsIkxpbmVUeXBlIjowLCJQYXJlbnRTdHlsZSI6bnVsbH0sIlBhcmVudFN0eWxlIjp7IiRyZWYiOiI4OCJ9fSwiSG9yaXpvbnRhbENvbm5lY3RvclN0eWxlIjp7IiRpZCI6IjMwNSIsIkxpbmVDb2xvciI6eyIkcmVmIjoiOTYifSwiTGluZVdlaWdodCI6MC4wLCJMaW5lVHlwZSI6MCwiUGFyZW50U3R5bGUiOnsiJHJlZiI6Ijk1In19LCJWZXJ0aWNhbENvbm5lY3RvclN0eWxlIjp7IiRpZCI6IjMwNiIsIkxpbmVDb2xvciI6eyIkcmVmIjoiOTkifSwiTGluZVdlaWdodCI6MC4wLCJMaW5lVHlwZSI6MCwiUGFyZW50U3R5bGUiOnsiJHJlZiI6Ijk4In19LCJNYXJnaW4iOm51bGwsIlN0YXJ0RGF0ZVBvc2l0aW9uIjo0LCJFbmREYXRlUG9zaXRpb24iOjQsIlRpdGxlUG9zaXRpb24iOjMsIkR1cmF0aW9uUG9zaXRpb24iOjYsIlBlcmNlbnRhZ2VDb21wbGV0ZWRQb3NpdGlvbiI6NiwiU3BhY2luZyI6NSwiSXNCZWxvd1RpbWViYW5kIjp0cnVlLCJQZXJjZW50YWdlQ29tcGxldGVTaGFwZU9wYWNpdHkiOjM1LCJTaGFwZVN0eWxlIjp7IiRpZCI6IjMwNyIsIk1hcmdpbiI6eyIkcmVmIjoiMTAyIn0sIlBhZGRpbmciOnsiJHJlZiI6IjEwMyJ9LCJCYWNrZ3JvdW5kIjp7IiRpZCI6IjMwOCIsIkNvbG9yIjp7IiRpZCI6IjMwOSIsIkEiOjI1NSwiUiI6MjEwLCJHIjo3MSwiQiI6Mzh9fSwiSXNWaXNpYmxlIjp0cnVlLCJXaWR0aCI6MC4wLCJIZWlnaHQiOjE2LjAsIkJvcmRlclN0eWxlIjp7IiRpZCI6IjMxMCIsIkxpbmVDb2xvciI6eyIkaWQiOiIzMTEiLCIkdHlwZSI6Ik5MUkUuQ29tbW9uLkRvbS5Tb2xpZENvbG9yQnJ1c2gsIE5MUkUuQ29tbW9uIiwiQ29sb3IiOnsiJGlkIjoiMzEyIiwiQSI6MjU1LCJSIjoyNTUsIkciOjAsIkIiOjB9fSwiTGluZVdlaWdodCI6MC4wLCJMaW5lVHlwZSI6MCwiUGFyZW50U3R5bGUiOm51bGx9LCJQYXJlbnRTdHlsZSI6eyIkcmVmIjoiMTAxIn19LCJUaXRsZVN0eWxlIjp7IiRpZCI6IjMxMyIsIkZvbnRTZXR0aW5ncyI6eyIkaWQiOiIzMTQiLCJGb250U2l6ZSI6MTAsIkZvbnROYW1lIjoiQ2FsaWJyaSIsIklzQm9sZCI6dHJ1ZSwiSXNJdGFsaWMiOmZhbHNlLCJJc1VuZGVybGluZWQiOmZhbHNlLCJQYXJlbnRTdHlsZSI6eyIkcmVmIjoiMTA4In19LCJBdXRvU2l6ZSI6MCwiRm9yZWdyb3VuZCI6eyIkaWQiOiIzMTUiLCJDb2xvciI6eyIkaWQiOiIzMTYiLCJBIjoyNTUsIlIiOjIxMCwiRyI6NzEsIkIiOjM4fX0sIk1heFdpZHRoIjo1MS40OTgwMzE2MTYyMTA5MzgsIk1heEhlaWdodCI6IkluZmluaXR5IiwiU21hcnRGb3JlZ3JvdW5kSXNBY3RpdmUiOmZhbHNlLCJIb3Jpem9udGFsQWxpZ25tZW50IjoyLCJWZXJ0aWNhbEFsaWdubWVudCI6MCwiU21hcnRGb3JlZ3JvdW5kIjpudWxsLCJNYXJnaW4iOnsiJHJlZiI6IjExMSJ9LCJQYWRkaW5nIjp7IiRyZWYiOiIxMTIifSwiQmFja2dyb3VuZCI6eyIkcmVmIjoiMTEzIn0sIklzVmlzaWJsZSI6dHJ1ZSwiV2lkdGgiOjAuMCwiSGVpZ2h0IjowLjAsIkJvcmRlclN0eWxlIjp7IiRpZCI6IjMxNyIsIkxpbmVDb2xvciI6bnVsbCwiTGluZVdlaWdodCI6MC4wLCJMaW5lVHlwZSI6MCwiUGFyZW50U3R5bGUiOm51bGx9LCJQYXJlbnRTdHlsZSI6eyIkcmVmIjoiMTA3In19LCJEYXRlU3R5bGUiOnsiJGlkIjoiMzE4IiwiRm9udFNldHRpbmdzIjp7IiRpZCI6IjMxOSIsIkZvbnRTaXplIjoxMCwiRm9udE5hbWUiOiJDYWxpYnJpIiwiSXNCb2xkIjpmYWxzZSwiSXNJdGFsaWMiOmZhbHNlLCJJc1VuZGVybGluZWQiOmZhbHNlLCJQYXJlbnRTdHlsZSI6eyIkcmVmIjoiMTE1In19LCJBdXRvU2l6ZSI6MCwiRm9yZWdyb3VuZCI6eyIkaWQiOiIzMjAiLCJDb2xvciI6eyIkaWQiOiIzMjEiLCJBIjoyNTUsIlIiOjEyNywiRyI6MTI3LCJCIjoxMjd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MjIiLCJMaW5lQ29sb3IiOm51bGwsIkxpbmVXZWlnaHQiOjAuMCwiTGluZVR5cGUiOjAsIlBhcmVudFN0eWxlIjpudWxsfSwiUGFyZW50U3R5bGUiOnsiJHJlZiI6IjExNCJ9fSwiRGF0ZUZvcm1hdCI6eyIkaWQiOiIzMjMiLCJGb3JtYXRTdHJpbmciOiJNTU0gZCIsIlNlcGFyYXRvciI6Ii8iLCJVc2VJbnRlcm5hdGlvbmFsRGF0ZUZvcm1hdCI6ZmFsc2V9LCJJc1Zpc2libGUiOnRydWUsIlBhcmVudFN0eWxlIjp7IiRyZWYiOiI4MCJ9fSwiSW5kZXgiOjIsIklkIjoiYmUzYWUzOGYtNjBiMy00MDJkLThhMTMtZjFlOTFlZWM0MWY1IiwiSW1wb3J0SWQiOm51bGwsIlRpdGxlIjoiVGFzayAyIEhlcmUiLCJOb3RlIjpudWxsLCJIeXBlcmxpbmsiOm51bGwsIklzQ2hhbmdlZCI6ZmFsc2UsIklzTmV3Ijp0cnVlfSx7IiRpZCI6IjMyNCIsIkdyb3VwTmFtZSI6bnVsbCwiU3RhcnREYXRlIjoiMjAxNi0wOC0xNVQwMDowMDowMFoiLCJFbmREYXRlIjoiMjAxNi0wOS0xN1QyMzo1OTo1OS45OTlaIiwiUGVyY2VudGFnZUNvbXBsZXRlIjpudWxsLCJTdHlsZSI6eyIkaWQiOiIzMjUiLCJTaGFwZSI6MiwiU2hhcGVUaGlja25lc3MiOjEsIkR1cmF0aW9uRm9ybWF0IjowLCJJbmNsdWRlTm9uV29ya2luZ0RheXNJbkR1cmF0aW9uIjpmYWxzZSwiUGVyY2VudGFnZUNvbXBsZXRlU3R5bGUiOnsiJGlkIjoiMzI2IiwiRm9udFNldHRpbmdzIjp7IiRpZCI6IjMyN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yOCIsIkxpbmVDb2xvciI6bnVsbCwiTGluZVdlaWdodCI6MC4wLCJMaW5lVHlwZSI6MCwiUGFyZW50U3R5bGUiOm51bGx9LCJQYXJlbnRTdHlsZSI6eyIkcmVmIjoiODEifX0sIkR1cmF0aW9uU3R5bGUiOnsiJGlkIjoiMzI5IiwiRm9udFNldHRpbmdzIjp7IiRpZCI6IjMzMCIsIkZvbnRTaXplIjoxMCwiRm9udE5hbWUiOiJDYWxpYnJpIiwiSXNCb2xkIjpmYWxzZSwiSXNJdGFsaWMiOmZhbHNlLCJJc1VuZGVybGluZWQiOmZhbHNlLCJQYXJlbnRTdHlsZSI6eyIkcmVmIjoiODkifX0sIkF1dG9TaXplIjowLCJGb3JlZ3JvdW5kIjp7IiRpZCI6IjMzMSIsIkNvbG9yIjp7IiRpZCI6IjMzMiIsIkEiOjI1NSwiUiI6MTkyLCJHIjo4MCwiQiI6Nzd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zMiLCJMaW5lQ29sb3IiOm51bGwsIkxpbmVXZWlnaHQiOjAuMCwiTGluZVR5cGUiOjAsIlBhcmVudFN0eWxlIjpudWxsfSwiUGFyZW50U3R5bGUiOnsiJHJlZiI6Ijg4In19LCJIb3Jpem9udGFsQ29ubmVjdG9yU3R5bGUiOnsiJGlkIjoiMzM0IiwiTGluZUNvbG9yIjp7IiRyZWYiOiI5NiJ9LCJMaW5lV2VpZ2h0IjowLjAsIkxpbmVUeXBlIjowLCJQYXJlbnRTdHlsZSI6eyIkcmVmIjoiOTUifX0sIlZlcnRpY2FsQ29ubmVjdG9yU3R5bGUiOnsiJGlkIjoiMzM1IiwiTGluZUNvbG9yIjp7IiRyZWYiOiI5OSJ9LCJMaW5lV2VpZ2h0IjowLjAsIkxpbmVUeXBlIjowLCJQYXJlbnRTdHlsZSI6eyIkcmVmIjoiOTgifX0sIk1hcmdpbiI6bnVsbCwiU3RhcnREYXRlUG9zaXRpb24iOjQsIkVuZERhdGVQb3NpdGlvbiI6NCwiVGl0bGVQb3NpdGlvbiI6MywiRHVyYXRpb25Qb3NpdGlvbiI6NiwiUGVyY2VudGFnZUNvbXBsZXRlZFBvc2l0aW9uIjo2LCJTcGFjaW5nIjo1LCJJc0JlbG93VGltZWJhbmQiOnRydWUsIlBlcmNlbnRhZ2VDb21wbGV0ZVNoYXBlT3BhY2l0eSI6MzUsIlNoYXBlU3R5bGUiOnsiJGlkIjoiMzM2IiwiTWFyZ2luIjp7IiRyZWYiOiIxMDIifSwiUGFkZGluZyI6eyIkcmVmIjoiMTAzIn0sIkJhY2tncm91bmQiOnsiJGlkIjoiMzM3IiwiQ29sb3IiOnsiJGlkIjoiMzM4IiwiQSI6MjU1LCJSIjoyMTAsIkciOjcxLCJCIjozOH19LCJJc1Zpc2libGUiOnRydWUsIldpZHRoIjowLjAsIkhlaWdodCI6MTYuMCwiQm9yZGVyU3R5bGUiOnsiJGlkIjoiMzM5IiwiTGluZUNvbG9yIjp7IiRpZCI6IjM0MCIsIiR0eXBlIjoiTkxSRS5Db21tb24uRG9tLlNvbGlkQ29sb3JCcnVzaCwgTkxSRS5Db21tb24iLCJDb2xvciI6eyIkaWQiOiIzNDEiLCJBIjoyNTUsIlIiOjI1NSwiRyI6MCwiQiI6MH19LCJMaW5lV2VpZ2h0IjowLjAsIkxpbmVUeXBlIjowLCJQYXJlbnRTdHlsZSI6bnVsbH0sIlBhcmVudFN0eWxlIjp7IiRyZWYiOiIxMDEifX0sIlRpdGxlU3R5bGUiOnsiJGlkIjoiMzQyIiwiRm9udFNldHRpbmdzIjp7IiRpZCI6IjM0MyIsIkZvbnRTaXplIjoxMCwiRm9udE5hbWUiOiJDYWxpYnJpIiwiSXNCb2xkIjp0cnVlLCJJc0l0YWxpYyI6ZmFsc2UsIklzVW5kZXJsaW5lZCI6ZmFsc2UsIlBhcmVudFN0eWxlIjp7IiRyZWYiOiIxMDgifX0sIkF1dG9TaXplIjowLCJGb3JlZ3JvdW5kIjp7IiRpZCI6IjM0NCIsIkNvbG9yIjp7IiRpZCI6IjM0NSIsIkEiOjI1NSwiUiI6MjEwLCJHIjo3MSwiQiI6Mzh9fSwiTWF4V2lkdGgiOjUwLjg2NzAwODIwOTIyODUxNi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zQ2IiwiTGluZUNvbG9yIjpudWxsLCJMaW5lV2VpZ2h0IjowLjAsIkxpbmVUeXBlIjowLCJQYXJlbnRTdHlsZSI6bnVsbH0sIlBhcmVudFN0eWxlIjp7IiRyZWYiOiIxMDcifX0sIkRhdGVTdHlsZSI6eyIkaWQiOiIzNDciLCJGb250U2V0dGluZ3MiOnsiJGlkIjoiMzQ4IiwiRm9udFNpemUiOjEwLCJGb250TmFtZSI6IkNhbGlicmkiLCJJc0JvbGQiOmZhbHNlLCJJc0l0YWxpYyI6ZmFsc2UsIklzVW5kZXJsaW5lZCI6ZmFsc2UsIlBhcmVudFN0eWxlIjp7IiRyZWYiOiIxMTUifX0sIkF1dG9TaXplIjowLCJGb3JlZ3JvdW5kIjp7IiRpZCI6IjM0OSIsIkNvbG9yIjp7IiRpZCI6IjM1MC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1MSIsIkxpbmVDb2xvciI6bnVsbCwiTGluZVdlaWdodCI6MC4wLCJMaW5lVHlwZSI6MCwiUGFyZW50U3R5bGUiOm51bGx9LCJQYXJlbnRTdHlsZSI6eyIkcmVmIjoiMTE0In19LCJEYXRlRm9ybWF0Ijp7IiRpZCI6IjM1MiIsIkZvcm1hdFN0cmluZyI6Ik1NTSBkIiwiU2VwYXJhdG9yIjoiLyIsIlVzZUludGVybmF0aW9uYWxEYXRlRm9ybWF0IjpmYWxzZX0sIklzVmlzaWJsZSI6dHJ1ZSwiUGFyZW50U3R5bGUiOnsiJHJlZiI6IjgwIn19LCJJbmRleCI6MywiSWQiOiI5YWExODNkNi01ZGYyLTRiMGMtOGZlYy1kMGEwMDI0NzE1ODMiLCJJbXBvcnRJZCI6bnVsbCwiVGl0bGUiOiJUYXNrIDMgSGVyZSIsIk5vdGUiOm51bGwsIkh5cGVybGluayI6bnVsbCwiSXNDaGFuZ2VkIjpmYWxzZSwiSXNOZXciOnRydWV9LHsiJGlkIjoiMzUzIiwiR3JvdXBOYW1lIjpudWxsLCJTdGFydERhdGUiOiIyMDE2LTA5LTA4VDAwOjAwOjAwWiIsIkVuZERhdGUiOiIyMDE2LTA5LTMwVDIzOjU5OjU5Ljk5OVoiLCJQZXJjZW50YWdlQ29tcGxldGUiOm51bGwsIlN0eWxlIjp7IiRpZCI6IjM1NCIsIlNoYXBlIjoyLCJTaGFwZVRoaWNrbmVzcyI6MSwiRHVyYXRpb25Gb3JtYXQiOjAsIkluY2x1ZGVOb25Xb3JraW5nRGF5c0luRHVyYXRpb24iOmZhbHNlLCJQZXJjZW50YWdlQ29tcGxldGVTdHlsZSI6eyIkaWQiOiIzNTUiLCJGb250U2V0dGluZ3MiOnsiJGlkIjoiMzU2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U3IiwiTGluZUNvbG9yIjpudWxsLCJMaW5lV2VpZ2h0IjowLjAsIkxpbmVUeXBlIjowLCJQYXJlbnRTdHlsZSI6bnVsbH0sIlBhcmVudFN0eWxlIjp7IiRyZWYiOiI4MSJ9fSwiRHVyYXRpb25TdHlsZSI6eyIkaWQiOiIzNTgiLCJGb250U2V0dGluZ3MiOnsiJGlkIjoiMzU5IiwiRm9udFNpemUiOjEwLCJGb250TmFtZSI6IkNhbGlicmkiLCJJc0JvbGQiOmZhbHNlLCJJc0l0YWxpYyI6ZmFsc2UsIklzVW5kZXJsaW5lZCI6ZmFsc2UsIlBhcmVudFN0eWxlIjp7IiRyZWYiOiI4OSJ9fSwiQXV0b1NpemUiOjAsIkZvcmVncm91bmQiOnsiJGlkIjoiMzYwIiwiQ29sb3IiOnsiJGlkIjoiMzYx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2MiIsIkxpbmVDb2xvciI6bnVsbCwiTGluZVdlaWdodCI6MC4wLCJMaW5lVHlwZSI6MCwiUGFyZW50U3R5bGUiOm51bGx9LCJQYXJlbnRTdHlsZSI6eyIkcmVmIjoiODgifX0sIkhvcml6b250YWxDb25uZWN0b3JTdHlsZSI6eyIkaWQiOiIzNjMiLCJMaW5lQ29sb3IiOnsiJHJlZiI6Ijk2In0sIkxpbmVXZWlnaHQiOjAuMCwiTGluZVR5cGUiOjAsIlBhcmVudFN0eWxlIjp7IiRyZWYiOiI5NSJ9fSwiVmVydGljYWxDb25uZWN0b3JTdHlsZSI6eyIkaWQiOiIzNjQ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zNjUiLCJNYXJnaW4iOnsiJHJlZiI6IjEwMiJ9LCJQYWRkaW5nIjp7IiRyZWYiOiIxMDMifSwiQmFja2dyb3VuZCI6eyIkaWQiOiIzNjYiLCJDb2xvciI6eyIkaWQiOiIzNjciLCJBIjoyNTUsIlIiOjk4LCJHIjoxODEsIkIiOjEyM319LCJJc1Zpc2libGUiOnRydWUsIldpZHRoIjowLjAsIkhlaWdodCI6MTYuMCwiQm9yZGVyU3R5bGUiOnsiJGlkIjoiMzY4IiwiTGluZUNvbG9yIjp7IiRpZCI6IjM2OSIsIiR0eXBlIjoiTkxSRS5Db21tb24uRG9tLlNvbGlkQ29sb3JCcnVzaCwgTkxSRS5Db21tb24iLCJDb2xvciI6eyIkaWQiOiIzNzAiLCJBIjoyNTUsIlIiOjI1NSwiRyI6MCwiQiI6MH19LCJMaW5lV2VpZ2h0IjowLjAsIkxpbmVUeXBlIjowLCJQYXJlbnRTdHlsZSI6bnVsbH0sIlBhcmVudFN0eWxlIjp7IiRyZWYiOiIxMDEifX0sIlRpdGxlU3R5bGUiOnsiJGlkIjoiMzcxIiwiRm9udFNldHRpbmdzIjp7IiRpZCI6IjM3MiIsIkZvbnRTaXplIjoxMCwiRm9udE5hbWUiOiJDYWxpYnJpIiwiSXNCb2xkIjp0cnVlLCJJc0l0YWxpYyI6ZmFsc2UsIklzVW5kZXJsaW5lZCI6ZmFsc2UsIlBhcmVudFN0eWxlIjp7IiRyZWYiOiIxMDgifX0sIkF1dG9TaXplIjowLCJGb3JlZ3JvdW5kIjp7IiRpZCI6IjM3MyIsIkNvbG9yIjp7IiRpZCI6IjM3NCIsIkEiOjI1NSwiUiI6NzIsIkciOjE1NCwiQiI6OTd9fSwiTWF4V2lkdGgiOjUxLjQ5ODAzMTYxNjIxMDkzOC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zc1IiwiTGluZUNvbG9yIjpudWxsLCJMaW5lV2VpZ2h0IjowLjAsIkxpbmVUeXBlIjowLCJQYXJlbnRTdHlsZSI6bnVsbH0sIlBhcmVudFN0eWxlIjp7IiRyZWYiOiIxMDcifX0sIkRhdGVTdHlsZSI6eyIkaWQiOiIzNzYiLCJGb250U2V0dGluZ3MiOnsiJGlkIjoiMzc3IiwiRm9udFNpemUiOjEwLCJGb250TmFtZSI6IkNhbGlicmkiLCJJc0JvbGQiOmZhbHNlLCJJc0l0YWxpYyI6ZmFsc2UsIklzVW5kZXJsaW5lZCI6ZmFsc2UsIlBhcmVudFN0eWxlIjp7IiRyZWYiOiIxMTUifX0sIkF1dG9TaXplIjowLCJGb3JlZ3JvdW5kIjp7IiRpZCI6IjM3OCIsIkNvbG9yIjp7IiRpZCI6IjM3OS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4MCIsIkxpbmVDb2xvciI6bnVsbCwiTGluZVdlaWdodCI6MC4wLCJMaW5lVHlwZSI6MCwiUGFyZW50U3R5bGUiOm51bGx9LCJQYXJlbnRTdHlsZSI6eyIkcmVmIjoiMTE0In19LCJEYXRlRm9ybWF0Ijp7IiRpZCI6IjM4MSIsIkZvcm1hdFN0cmluZyI6Ik1NTSBkIiwiU2VwYXJhdG9yIjoiLyIsIlVzZUludGVybmF0aW9uYWxEYXRlRm9ybWF0IjpmYWxzZX0sIklzVmlzaWJsZSI6dHJ1ZSwiUGFyZW50U3R5bGUiOnsiJHJlZiI6IjgwIn19LCJJbmRleCI6NCwiSWQiOiIwNmE2YTIwMC0yMWVhLTRhY2QtYWMyMC1iNDFmN2IzN2IwZGQiLCJJbXBvcnRJZCI6bnVsbCwiVGl0bGUiOiJUYXNrIDQgSGVyZSIsIk5vdGUiOm51bGwsIkh5cGVybGluayI6bnVsbCwiSXNDaGFuZ2VkIjpmYWxzZSwiSXNOZXciOnRydWV9LHsiJGlkIjoiMzgyIiwiR3JvdXBOYW1lIjpudWxsLCJTdGFydERhdGUiOiIyMDE2LTEwLTA0VDAwOjAwOjAwWiIsIkVuZERhdGUiOiIyMDE2LTExLTA3VDIzOjU5OjU5Ljk5OVoiLCJQZXJjZW50YWdlQ29tcGxldGUiOm51bGwsIlN0eWxlIjp7IiRpZCI6IjM4MyIsIlNoYXBlIjoyLCJTaGFwZVRoaWNrbmVzcyI6MSwiRHVyYXRpb25Gb3JtYXQiOjAsIkluY2x1ZGVOb25Xb3JraW5nRGF5c0luRHVyYXRpb24iOmZhbHNlLCJQZXJjZW50YWdlQ29tcGxldGVTdHlsZSI6eyIkaWQiOiIzODQiLCJGb250U2V0dGluZ3MiOnsiJGlkIjoiMzg1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g2IiwiTGluZUNvbG9yIjpudWxsLCJMaW5lV2VpZ2h0IjowLjAsIkxpbmVUeXBlIjowLCJQYXJlbnRTdHlsZSI6bnVsbH0sIlBhcmVudFN0eWxlIjp7IiRyZWYiOiI4MSJ9fSwiRHVyYXRpb25TdHlsZSI6eyIkaWQiOiIzODciLCJGb250U2V0dGluZ3MiOnsiJGlkIjoiMzg4IiwiRm9udFNpemUiOjEwLCJGb250TmFtZSI6IkNhbGlicmkiLCJJc0JvbGQiOmZhbHNlLCJJc0l0YWxpYyI6ZmFsc2UsIklzVW5kZXJsaW5lZCI6ZmFsc2UsIlBhcmVudFN0eWxlIjp7IiRyZWYiOiI4OSJ9fSwiQXV0b1NpemUiOjAsIkZvcmVncm91bmQiOnsiJGlkIjoiMzg5IiwiQ29sb3IiOnsiJGlkIjoiMzkw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5MSIsIkxpbmVDb2xvciI6bnVsbCwiTGluZVdlaWdodCI6MC4wLCJMaW5lVHlwZSI6MCwiUGFyZW50U3R5bGUiOm51bGx9LCJQYXJlbnRTdHlsZSI6eyIkcmVmIjoiODgifX0sIkhvcml6b250YWxDb25uZWN0b3JTdHlsZSI6eyIkaWQiOiIzOTIiLCJMaW5lQ29sb3IiOnsiJHJlZiI6Ijk2In0sIkxpbmVXZWlnaHQiOjAuMCwiTGluZVR5cGUiOjAsIlBhcmVudFN0eWxlIjp7IiRyZWYiOiI5NSJ9fSwiVmVydGljYWxDb25uZWN0b3JTdHlsZSI6eyIkaWQiOiIzOTM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zOTQiLCJNYXJnaW4iOnsiJHJlZiI6IjEwMiJ9LCJQYWRkaW5nIjp7IiRyZWYiOiIxMDMifSwiQmFja2dyb3VuZCI6eyIkaWQiOiIzOTUiLCJDb2xvciI6eyIkaWQiOiIzOTYiLCJBIjoyNTUsIlIiOjk4LCJHIjoxODEsIkIiOjEyM319LCJJc1Zpc2libGUiOnRydWUsIldpZHRoIjowLjAsIkhlaWdodCI6MTYuMCwiQm9yZGVyU3R5bGUiOnsiJGlkIjoiMzk3IiwiTGluZUNvbG9yIjp7IiRpZCI6IjM5OCIsIiR0eXBlIjoiTkxSRS5Db21tb24uRG9tLlNvbGlkQ29sb3JCcnVzaCwgTkxSRS5Db21tb24iLCJDb2xvciI6eyIkaWQiOiIzOTkiLCJBIjoyNTUsIlIiOjI1NSwiRyI6MCwiQiI6MH19LCJMaW5lV2VpZ2h0IjowLjAsIkxpbmVUeXBlIjowLCJQYXJlbnRTdHlsZSI6bnVsbH0sIlBhcmVudFN0eWxlIjp7IiRyZWYiOiIxMDEifX0sIlRpdGxlU3R5bGUiOnsiJGlkIjoiNDAwIiwiRm9udFNldHRpbmdzIjp7IiRpZCI6IjQwMSIsIkZvbnRTaXplIjoxMCwiRm9udE5hbWUiOiJDYWxpYnJpIiwiSXNCb2xkIjp0cnVlLCJJc0l0YWxpYyI6ZmFsc2UsIklzVW5kZXJsaW5lZCI6ZmFsc2UsIlBhcmVudFN0eWxlIjp7IiRyZWYiOiIxMDgifX0sIkF1dG9TaXplIjowLCJGb3JlZ3JvdW5kIjp7IiRpZCI6IjQwMiIsIkNvbG9yIjp7IiRpZCI6IjQwMyIsIkEiOjI1NSwiUiI6NzIsIkciOjE1NCwiQiI6OTd9fSwiTWF4V2lkdGgiOjUxLjExOTQ0OTYxNTQ3ODUxNi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NDA0IiwiTGluZUNvbG9yIjpudWxsLCJMaW5lV2VpZ2h0IjowLjAsIkxpbmVUeXBlIjowLCJQYXJlbnRTdHlsZSI6bnVsbH0sIlBhcmVudFN0eWxlIjp7IiRyZWYiOiIxMDcifX0sIkRhdGVTdHlsZSI6eyIkaWQiOiI0MDUiLCJGb250U2V0dGluZ3MiOnsiJGlkIjoiNDA2IiwiRm9udFNpemUiOjEwLCJGb250TmFtZSI6IkNhbGlicmkiLCJJc0JvbGQiOmZhbHNlLCJJc0l0YWxpYyI6ZmFsc2UsIklzVW5kZXJsaW5lZCI6ZmFsc2UsIlBhcmVudFN0eWxlIjp7IiRyZWYiOiIxMTUifX0sIkF1dG9TaXplIjowLCJGb3JlZ3JvdW5kIjp7IiRpZCI6IjQwNyIsIkNvbG9yIjp7IiRpZCI6IjQwOC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QwOSIsIkxpbmVDb2xvciI6bnVsbCwiTGluZVdlaWdodCI6MC4wLCJMaW5lVHlwZSI6MCwiUGFyZW50U3R5bGUiOm51bGx9LCJQYXJlbnRTdHlsZSI6eyIkcmVmIjoiMTE0In19LCJEYXRlRm9ybWF0Ijp7IiRpZCI6IjQxMCIsIkZvcm1hdFN0cmluZyI6Ik1NTSBkIiwiU2VwYXJhdG9yIjoiLyIsIlVzZUludGVybmF0aW9uYWxEYXRlRm9ybWF0IjpmYWxzZX0sIklzVmlzaWJsZSI6dHJ1ZSwiUGFyZW50U3R5bGUiOnsiJHJlZiI6IjgwIn19LCJJbmRleCI6NSwiSWQiOiJlNmY1YzkxOC1iZGQ2LTQ5YTEtYWM5MS05Y2YyMjQ2OGEyM2IiLCJJbXBvcnRJZCI6bnVsbCwiVGl0bGUiOiJUYXNrIDUgSGVyZSIsIk5vdGUiOm51bGwsIkh5cGVybGluayI6bnVsbCwiSXNDaGFuZ2VkIjpmYWxzZSwiSXNOZXciOnRydWV9XSwiTXNQcm9qZWN0SXRlbXNUcmVlIjp7IiRpZCI6IjQxMSIsIlJvb3QiOnsiJGlkIjoiNDEyIiwiSW1wb3J0SWQiOm51bGwsIklzSW1wb3J0ZWQiOmZhbHNlLCJDaGlsZHJlbiI6W119fSwiU2V0dGluZ3MiOnsiJGlkIjoiNDEzIiwiSW1wYU9wdGlvbnMiOm51bGw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nRydWUsIlNtYXJ0VGltZWxpbmVUYXNrUGVyY2VudGFnZUZpdCI6ZmFsc2V9LCJJc05ldyI6dHJ1ZSwiSW1wb3J0VHlwZSI6MCwiRmlsZVBhdGgiOm51bGwsIlRpbWVsaW5lSW1wb3J0ZWQiOmZhbHNlfQ=="/>
  <p:tag name="__MASTER" val="__part_0"/>
</p:tagLst>
</file>

<file path=ppt/tags/tag72.xml><?xml version="1.0" encoding="utf-8"?>
<p:tagLst xmlns:a="http://schemas.openxmlformats.org/drawingml/2006/main" xmlns:r="http://schemas.openxmlformats.org/officeDocument/2006/relationships" xmlns:p="http://schemas.openxmlformats.org/presentationml/2006/main">
  <p:tag name="OTLMARKERSHAPE" val="OTL"/>
</p:tagLst>
</file>

<file path=ppt/tags/tag73.xml><?xml version="1.0" encoding="utf-8"?>
<p:tagLst xmlns:a="http://schemas.openxmlformats.org/drawingml/2006/main" xmlns:r="http://schemas.openxmlformats.org/officeDocument/2006/relationships" xmlns:p="http://schemas.openxmlformats.org/presentationml/2006/main">
  <p:tag name="OTLMARKERSHAPE" val="OTL"/>
</p:tagLst>
</file>

<file path=ppt/tags/tag74.xml><?xml version="1.0" encoding="utf-8"?>
<p:tagLst xmlns:a="http://schemas.openxmlformats.org/drawingml/2006/main" xmlns:r="http://schemas.openxmlformats.org/officeDocument/2006/relationships" xmlns:p="http://schemas.openxmlformats.org/presentationml/2006/main">
  <p:tag name="OTLMARKERSHAPE" val="OTL"/>
</p:tagLst>
</file>

<file path=ppt/tags/tag75.xml><?xml version="1.0" encoding="utf-8"?>
<p:tagLst xmlns:a="http://schemas.openxmlformats.org/drawingml/2006/main" xmlns:r="http://schemas.openxmlformats.org/officeDocument/2006/relationships" xmlns:p="http://schemas.openxmlformats.org/presentationml/2006/main">
  <p:tag name="OTLMARKERSHAPE" val="OTL"/>
</p:tagLst>
</file>

<file path=ppt/tags/tag76.xml><?xml version="1.0" encoding="utf-8"?>
<p:tagLst xmlns:a="http://schemas.openxmlformats.org/drawingml/2006/main" xmlns:r="http://schemas.openxmlformats.org/officeDocument/2006/relationships" xmlns:p="http://schemas.openxmlformats.org/presentationml/2006/main">
  <p:tag name="OTLMARKERSHAPE" val="OTL"/>
</p:tagLst>
</file>

<file path=ppt/tags/tag77.xml><?xml version="1.0" encoding="utf-8"?>
<p:tagLst xmlns:a="http://schemas.openxmlformats.org/drawingml/2006/main" xmlns:r="http://schemas.openxmlformats.org/officeDocument/2006/relationships" xmlns:p="http://schemas.openxmlformats.org/presentationml/2006/main">
  <p:tag name="OTLMARKERSHAPE" val="OTL"/>
</p:tagLst>
</file>

<file path=ppt/tags/tag78.xml><?xml version="1.0" encoding="utf-8"?>
<p:tagLst xmlns:a="http://schemas.openxmlformats.org/drawingml/2006/main" xmlns:r="http://schemas.openxmlformats.org/officeDocument/2006/relationships" xmlns:p="http://schemas.openxmlformats.org/presentationml/2006/main">
  <p:tag name="OTLMARKERSHAPE" val="OTL"/>
</p:tagLst>
</file>

<file path=ppt/tags/tag79.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80.xml><?xml version="1.0" encoding="utf-8"?>
<p:tagLst xmlns:a="http://schemas.openxmlformats.org/drawingml/2006/main" xmlns:r="http://schemas.openxmlformats.org/officeDocument/2006/relationships" xmlns:p="http://schemas.openxmlformats.org/presentationml/2006/main">
  <p:tag name="OTLMARKERSHAPE" val="OTL"/>
</p:tagLst>
</file>

<file path=ppt/tags/tag81.xml><?xml version="1.0" encoding="utf-8"?>
<p:tagLst xmlns:a="http://schemas.openxmlformats.org/drawingml/2006/main" xmlns:r="http://schemas.openxmlformats.org/officeDocument/2006/relationships" xmlns:p="http://schemas.openxmlformats.org/presentationml/2006/main">
  <p:tag name="OTLMARKERSHAPE" val="OTL"/>
</p:tagLst>
</file>

<file path=ppt/tags/tag82.xml><?xml version="1.0" encoding="utf-8"?>
<p:tagLst xmlns:a="http://schemas.openxmlformats.org/drawingml/2006/main" xmlns:r="http://schemas.openxmlformats.org/officeDocument/2006/relationships" xmlns:p="http://schemas.openxmlformats.org/presentationml/2006/main">
  <p:tag name="OTLMARKERSHAPE" val="OTL"/>
</p:tagLst>
</file>

<file path=ppt/tags/tag83.xml><?xml version="1.0" encoding="utf-8"?>
<p:tagLst xmlns:a="http://schemas.openxmlformats.org/drawingml/2006/main" xmlns:r="http://schemas.openxmlformats.org/officeDocument/2006/relationships" xmlns:p="http://schemas.openxmlformats.org/presentationml/2006/main">
  <p:tag name="OTLMARKERSHAPE" val="OTL"/>
</p:tagLst>
</file>

<file path=ppt/tags/tag84.xml><?xml version="1.0" encoding="utf-8"?>
<p:tagLst xmlns:a="http://schemas.openxmlformats.org/drawingml/2006/main" xmlns:r="http://schemas.openxmlformats.org/officeDocument/2006/relationships" xmlns:p="http://schemas.openxmlformats.org/presentationml/2006/main">
  <p:tag name="OTLMARKERSHAPE" val="OTL"/>
</p:tagLst>
</file>

<file path=ppt/tags/tag85.xml><?xml version="1.0" encoding="utf-8"?>
<p:tagLst xmlns:a="http://schemas.openxmlformats.org/drawingml/2006/main" xmlns:r="http://schemas.openxmlformats.org/officeDocument/2006/relationships" xmlns:p="http://schemas.openxmlformats.org/presentationml/2006/main">
  <p:tag name="OTLMARKERSHAPE" val="OTL"/>
</p:tagLst>
</file>

<file path=ppt/tags/tag86.xml><?xml version="1.0" encoding="utf-8"?>
<p:tagLst xmlns:a="http://schemas.openxmlformats.org/drawingml/2006/main" xmlns:r="http://schemas.openxmlformats.org/officeDocument/2006/relationships" xmlns:p="http://schemas.openxmlformats.org/presentationml/2006/main">
  <p:tag name="OTLMARKERSHAPE" val="OTL"/>
</p:tagLst>
</file>

<file path=ppt/tags/tag87.xml><?xml version="1.0" encoding="utf-8"?>
<p:tagLst xmlns:a="http://schemas.openxmlformats.org/drawingml/2006/main" xmlns:r="http://schemas.openxmlformats.org/officeDocument/2006/relationships" xmlns:p="http://schemas.openxmlformats.org/presentationml/2006/main">
  <p:tag name="OTLMARKERSHAPE" val="OTL"/>
</p:tagLst>
</file>

<file path=ppt/tags/tag88.xml><?xml version="1.0" encoding="utf-8"?>
<p:tagLst xmlns:a="http://schemas.openxmlformats.org/drawingml/2006/main" xmlns:r="http://schemas.openxmlformats.org/officeDocument/2006/relationships" xmlns:p="http://schemas.openxmlformats.org/presentationml/2006/main">
  <p:tag name="OTLMARKERSHAPE" val="OTL"/>
</p:tagLst>
</file>

<file path=ppt/tags/tag89.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ags/tag90.xml><?xml version="1.0" encoding="utf-8"?>
<p:tagLst xmlns:a="http://schemas.openxmlformats.org/drawingml/2006/main" xmlns:r="http://schemas.openxmlformats.org/officeDocument/2006/relationships" xmlns:p="http://schemas.openxmlformats.org/presentationml/2006/main">
  <p:tag name="OTLMARKERSHAPE" val="OTL"/>
</p:tagLst>
</file>

<file path=ppt/tags/tag91.xml><?xml version="1.0" encoding="utf-8"?>
<p:tagLst xmlns:a="http://schemas.openxmlformats.org/drawingml/2006/main" xmlns:r="http://schemas.openxmlformats.org/officeDocument/2006/relationships" xmlns:p="http://schemas.openxmlformats.org/presentationml/2006/main">
  <p:tag name="OTLMARKERSHAPE" val="OTL"/>
</p:tagLst>
</file>

<file path=ppt/tags/tag92.xml><?xml version="1.0" encoding="utf-8"?>
<p:tagLst xmlns:a="http://schemas.openxmlformats.org/drawingml/2006/main" xmlns:r="http://schemas.openxmlformats.org/officeDocument/2006/relationships" xmlns:p="http://schemas.openxmlformats.org/presentationml/2006/main">
  <p:tag name="OTLMARKERSHAPE" val="OTL"/>
</p:tagLst>
</file>

<file path=ppt/tags/tag93.xml><?xml version="1.0" encoding="utf-8"?>
<p:tagLst xmlns:a="http://schemas.openxmlformats.org/drawingml/2006/main" xmlns:r="http://schemas.openxmlformats.org/officeDocument/2006/relationships" xmlns:p="http://schemas.openxmlformats.org/presentationml/2006/main">
  <p:tag name="OTLMARKERSHAPE" val="OTL"/>
</p:tagLst>
</file>

<file path=ppt/tags/tag94.xml><?xml version="1.0" encoding="utf-8"?>
<p:tagLst xmlns:a="http://schemas.openxmlformats.org/drawingml/2006/main" xmlns:r="http://schemas.openxmlformats.org/officeDocument/2006/relationships" xmlns:p="http://schemas.openxmlformats.org/presentationml/2006/main">
  <p:tag name="OTLMARKERSHAPE" val="OTL"/>
</p:tagLst>
</file>

<file path=ppt/tags/tag95.xml><?xml version="1.0" encoding="utf-8"?>
<p:tagLst xmlns:a="http://schemas.openxmlformats.org/drawingml/2006/main" xmlns:r="http://schemas.openxmlformats.org/officeDocument/2006/relationships" xmlns:p="http://schemas.openxmlformats.org/presentationml/2006/main">
  <p:tag name="OTLMARKERSHAPE" val="OTL"/>
</p:tagLst>
</file>

<file path=ppt/tags/tag96.xml><?xml version="1.0" encoding="utf-8"?>
<p:tagLst xmlns:a="http://schemas.openxmlformats.org/drawingml/2006/main" xmlns:r="http://schemas.openxmlformats.org/officeDocument/2006/relationships" xmlns:p="http://schemas.openxmlformats.org/presentationml/2006/main">
  <p:tag name="OTLMARKERSHAPE" val="OTL"/>
</p:tagLst>
</file>

<file path=ppt/tags/tag97.xml><?xml version="1.0" encoding="utf-8"?>
<p:tagLst xmlns:a="http://schemas.openxmlformats.org/drawingml/2006/main" xmlns:r="http://schemas.openxmlformats.org/officeDocument/2006/relationships" xmlns:p="http://schemas.openxmlformats.org/presentationml/2006/main">
  <p:tag name="OTLMARKERSHAPE" val="OTL"/>
</p:tagLst>
</file>

<file path=ppt/tags/tag98.xml><?xml version="1.0" encoding="utf-8"?>
<p:tagLst xmlns:a="http://schemas.openxmlformats.org/drawingml/2006/main" xmlns:r="http://schemas.openxmlformats.org/officeDocument/2006/relationships" xmlns:p="http://schemas.openxmlformats.org/presentationml/2006/main">
  <p:tag name="OTLMARKERSHAPE" val="OTL"/>
</p:tagLst>
</file>

<file path=ppt/tags/tag9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1643</TotalTime>
  <Words>3580</Words>
  <Application>Microsoft Office PowerPoint</Application>
  <PresentationFormat>Widescreen</PresentationFormat>
  <Paragraphs>404</Paragraphs>
  <Slides>74</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74</vt:i4>
      </vt:variant>
    </vt:vector>
  </HeadingPairs>
  <TitlesOfParts>
    <vt:vector size="79" baseType="lpstr">
      <vt:lpstr>Algerian</vt:lpstr>
      <vt:lpstr>Arial</vt:lpstr>
      <vt:lpstr>Calibri</vt:lpstr>
      <vt:lpstr>Calibri Light</vt:lpstr>
      <vt:lpstr>Office Theme</vt:lpstr>
      <vt:lpstr>PowerPoint Presentation</vt:lpstr>
      <vt:lpstr>Improvement Planning</vt:lpstr>
      <vt:lpstr>What Comes Next? </vt:lpstr>
      <vt:lpstr>PowerPoint Presentation</vt:lpstr>
      <vt:lpstr>But if the ratings aren’t accompanied by a clear expectation of action – and the supports/resources needed to take that action—they won’t get us very far.  </vt:lpstr>
      <vt:lpstr>Today, we move away from ratings, and shift to talking about the school improvement process—or, what happens after the school has been identified? </vt:lpstr>
      <vt:lpstr>Last night’s performance put our minds squarely back on schools themselves:  what the good ones DO and the not-so-good ones DON’T.</vt:lpstr>
      <vt:lpstr>And I know that most of you in this room would absolutely LOVE to jump into the conversation of what to do—with, for, or about—that particular not-so-good school.</vt:lpstr>
      <vt:lpstr>That, after all, is what drew most of you into this room in the first place: </vt:lpstr>
      <vt:lpstr>We’re not going to have that conversation today. </vt:lpstr>
      <vt:lpstr>Our job is to build a strong foundation and create the right framework for schools and districts to be able to make effective changes.</vt:lpstr>
      <vt:lpstr>Because the decisions states make about:</vt:lpstr>
      <vt:lpstr>Past laws were far more prescriptive about school improvement. ESSA lays out a few things and leaves the rest of the decisions up to states and districts.</vt:lpstr>
      <vt:lpstr> Throughout today’s conversation, you’ll want to keep two different kinds of schools in mind.   </vt:lpstr>
      <vt:lpstr>States and districts have different responsibilities in relation to different kinds of schools. </vt:lpstr>
      <vt:lpstr>ESSA School Improvement Timeline:  Schools in Bottom 5% (“Comprehensive”)</vt:lpstr>
      <vt:lpstr>ESSA School Improvement Timeline:  Targeted and Additional Targeted Support and Improvement  (subgroup schools)</vt:lpstr>
      <vt:lpstr>We’re going to focus today—at least initially—on what happens during that planning year.  </vt:lpstr>
      <vt:lpstr>The Improvement Process</vt:lpstr>
      <vt:lpstr>This is NOT what the school improvement planning process has looked like in most places.</vt:lpstr>
      <vt:lpstr>Ready, fire, aim!</vt:lpstr>
      <vt:lpstr>Not surprisingly, in a lot of places most schools didn’t actually get better—even when they got pretty generous funding.  </vt:lpstr>
      <vt:lpstr>There are a lot of possible reasons for that.  </vt:lpstr>
      <vt:lpstr>What might some of those changes be?</vt:lpstr>
      <vt:lpstr>Changes to the School Improvement Planning Process</vt:lpstr>
      <vt:lpstr>PowerPoint Presentation</vt:lpstr>
      <vt:lpstr>Hitting the right balance in the improvement process timeline is tricky.</vt:lpstr>
      <vt:lpstr>PowerPoint Presentation</vt:lpstr>
      <vt:lpstr>Recommendation #1:  States Should Adopt Appropriate Planning Timelines</vt:lpstr>
      <vt:lpstr>Suggested Timeline: The Planning Year</vt:lpstr>
      <vt:lpstr>PowerPoint Presentation</vt:lpstr>
      <vt:lpstr>PowerPoint Presentation</vt:lpstr>
      <vt:lpstr>PowerPoint Presentation</vt:lpstr>
      <vt:lpstr>Certainly, parents don’t need (or want) to be involved in every detail—for example, which instructional materials or professional development programs might be most effective in raising the caliber of instruction.    But their partnership in developing the overall plan is critical.  </vt:lpstr>
      <vt:lpstr>ESSA requires that school improvement plans be developed “in consultation/partnership” with “stakeholders” (including principals and other school leaders, teachers, and parents).</vt:lpstr>
      <vt:lpstr>Recommendation #2:  States should ensure that  parent/community participation in improvement planning is substantial and meaningful.</vt:lpstr>
      <vt:lpstr>PowerPoint Presentation</vt:lpstr>
      <vt:lpstr>PowerPoint Presentation</vt:lpstr>
      <vt:lpstr>PowerPoint Presentation</vt:lpstr>
      <vt:lpstr>In many states, schools are left on their own to conduct a needs assessment, or are given tools that only ask them to look at achievement data and student demographics. </vt:lpstr>
      <vt:lpstr>Without guidance, school and district leaders often bypass the needs assessment step and jump to the happier task of brainstorming solutions.  So, the solutions don’t necessarily address the challenges the school faces.</vt:lpstr>
      <vt:lpstr>Even when tools are available, they often don’t ask the tough questions.</vt:lpstr>
      <vt:lpstr>What kinds of questions should a needs assessment ask?</vt:lpstr>
      <vt:lpstr>Research highlights educational factors that matter for student learning, such as:</vt:lpstr>
      <vt:lpstr>Certainly, a good needs assessment will address these things.  But each of these domains can be approached from a general perspective, and from an equity perspective. </vt:lpstr>
      <vt:lpstr>What’s the difference? </vt:lpstr>
      <vt:lpstr>PowerPoint Presentation</vt:lpstr>
      <vt:lpstr>ESSA also requires an analysis of whether comprehensive schools are getting their fair share of critical educational resources—dollars, teachers and the like.  </vt:lpstr>
      <vt:lpstr>What kinds of data should states make sure schools have access to?</vt:lpstr>
      <vt:lpstr>States already have to make available state and local report cards, which contain valuable information – but it’s not enough.</vt:lpstr>
      <vt:lpstr>What might be missing?</vt:lpstr>
      <vt:lpstr>Recommendation #3.  Ensure that improvement planning always begins with high-quality needs assessment.  </vt:lpstr>
      <vt:lpstr>4. Ensure that improvement plans lay out evidence-based strategies that address the challenges identified in the needs assessment</vt:lpstr>
      <vt:lpstr>PowerPoint Presentation</vt:lpstr>
      <vt:lpstr>What’s happening now?</vt:lpstr>
      <vt:lpstr>Moreover, almost nobody ever has to talk about evidence—or even why they think the proposed strategy will be effective.  </vt:lpstr>
      <vt:lpstr>So, beyond establishing an appropriate timeline, ensuring stakeholder participation and assuring the planning begins with a needs assessment, what can states do to support meaningful improvement planning?</vt:lpstr>
      <vt:lpstr>Recommendation #4.  State should overhaul their school improvement planning processes.  </vt:lpstr>
      <vt:lpstr>School improvement funding as a strategic lever</vt:lpstr>
      <vt:lpstr>More state responsibility</vt:lpstr>
      <vt:lpstr>That’s not chump change – and it’s far more than was available for school improvement under most NCLB years. </vt:lpstr>
      <vt:lpstr>So one of the first decisions for state leaders will be how to allocate the dollars set aside for school improvement.    To comprehensive and targeted schools?   By formula or competitive?</vt:lpstr>
      <vt:lpstr>Formula vs. competitive grants:  Benefits and considerations</vt:lpstr>
      <vt:lpstr>But this neglects even larger sources of dollars to support improvement, including:</vt:lpstr>
      <vt:lpstr>Bottom Line: We’re not going to solve the problems identified in school plans with the handful of dollars that they might get for “improvement:” the other 99% of their revenues have to be harnessed as well.  </vt:lpstr>
      <vt:lpstr>Recommendation #5.  States should rethink the way improvement funds are used.  </vt:lpstr>
      <vt:lpstr>In sum, five recommendations for states to build a strong foundation for school improvement</vt:lpstr>
      <vt:lpstr>Beyond these five recommendations, there are other critical questions that states will need to answer.  These include:</vt:lpstr>
      <vt:lpstr>A.  Monitoring </vt:lpstr>
      <vt:lpstr>B.  Exit Criteria</vt:lpstr>
      <vt:lpstr>C.  Intensification</vt:lpstr>
      <vt:lpstr>D.  Protections for Students</vt:lpstr>
      <vt:lpstr>Some of these questions will be easier to answer than others.  </vt:lpstr>
      <vt:lpstr>There is much more to discuss about creating the framework for successful school improvement.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Allie Nambo</dc:creator>
  <cp:lastModifiedBy>Jack Fleming</cp:lastModifiedBy>
  <cp:revision>243</cp:revision>
  <dcterms:created xsi:type="dcterms:W3CDTF">2015-04-30T15:37:04Z</dcterms:created>
  <dcterms:modified xsi:type="dcterms:W3CDTF">2016-11-04T17:03:13Z</dcterms:modified>
</cp:coreProperties>
</file>