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5"/>
  </p:notesMasterIdLst>
  <p:sldIdLst>
    <p:sldId id="375" r:id="rId2"/>
    <p:sldId id="385" r:id="rId3"/>
    <p:sldId id="371" r:id="rId4"/>
    <p:sldId id="311" r:id="rId5"/>
    <p:sldId id="312" r:id="rId6"/>
    <p:sldId id="318" r:id="rId7"/>
    <p:sldId id="319" r:id="rId8"/>
    <p:sldId id="324" r:id="rId9"/>
    <p:sldId id="321" r:id="rId10"/>
    <p:sldId id="325" r:id="rId11"/>
    <p:sldId id="315" r:id="rId12"/>
    <p:sldId id="326" r:id="rId13"/>
    <p:sldId id="327" r:id="rId14"/>
    <p:sldId id="328" r:id="rId15"/>
    <p:sldId id="258" r:id="rId16"/>
    <p:sldId id="259" r:id="rId17"/>
    <p:sldId id="261" r:id="rId18"/>
    <p:sldId id="329" r:id="rId19"/>
    <p:sldId id="372" r:id="rId20"/>
    <p:sldId id="333" r:id="rId21"/>
    <p:sldId id="330" r:id="rId22"/>
    <p:sldId id="373" r:id="rId23"/>
    <p:sldId id="336" r:id="rId24"/>
    <p:sldId id="335" r:id="rId25"/>
    <p:sldId id="337" r:id="rId26"/>
    <p:sldId id="340" r:id="rId27"/>
    <p:sldId id="338" r:id="rId28"/>
    <p:sldId id="339" r:id="rId29"/>
    <p:sldId id="341" r:id="rId30"/>
    <p:sldId id="342" r:id="rId31"/>
    <p:sldId id="343" r:id="rId32"/>
    <p:sldId id="346" r:id="rId33"/>
    <p:sldId id="347" r:id="rId34"/>
    <p:sldId id="348" r:id="rId35"/>
    <p:sldId id="344" r:id="rId36"/>
    <p:sldId id="345" r:id="rId37"/>
    <p:sldId id="291" r:id="rId38"/>
    <p:sldId id="292" r:id="rId39"/>
    <p:sldId id="349" r:id="rId40"/>
    <p:sldId id="294" r:id="rId41"/>
    <p:sldId id="295" r:id="rId42"/>
    <p:sldId id="296" r:id="rId43"/>
    <p:sldId id="297" r:id="rId44"/>
    <p:sldId id="298" r:id="rId45"/>
    <p:sldId id="350" r:id="rId46"/>
    <p:sldId id="351" r:id="rId47"/>
    <p:sldId id="299" r:id="rId48"/>
    <p:sldId id="300" r:id="rId49"/>
    <p:sldId id="301" r:id="rId50"/>
    <p:sldId id="302" r:id="rId51"/>
    <p:sldId id="303" r:id="rId52"/>
    <p:sldId id="304" r:id="rId53"/>
    <p:sldId id="305" r:id="rId54"/>
    <p:sldId id="306" r:id="rId55"/>
    <p:sldId id="307" r:id="rId56"/>
    <p:sldId id="353" r:id="rId57"/>
    <p:sldId id="374" r:id="rId58"/>
    <p:sldId id="308" r:id="rId59"/>
    <p:sldId id="354" r:id="rId60"/>
    <p:sldId id="356" r:id="rId61"/>
    <p:sldId id="358" r:id="rId62"/>
    <p:sldId id="359" r:id="rId63"/>
    <p:sldId id="360" r:id="rId64"/>
    <p:sldId id="361" r:id="rId65"/>
    <p:sldId id="309" r:id="rId66"/>
    <p:sldId id="257" r:id="rId67"/>
    <p:sldId id="362" r:id="rId68"/>
    <p:sldId id="363" r:id="rId69"/>
    <p:sldId id="365" r:id="rId70"/>
    <p:sldId id="366" r:id="rId71"/>
    <p:sldId id="367" r:id="rId72"/>
    <p:sldId id="370" r:id="rId73"/>
    <p:sldId id="369"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2B8"/>
    <a:srgbClr val="F98F28"/>
    <a:srgbClr val="C0311A"/>
    <a:srgbClr val="C83C2A"/>
    <a:srgbClr val="687378"/>
    <a:srgbClr val="6869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6409" autoAdjust="0"/>
  </p:normalViewPr>
  <p:slideViewPr>
    <p:cSldViewPr snapToGrid="0">
      <p:cViewPr varScale="1">
        <p:scale>
          <a:sx n="100" d="100"/>
          <a:sy n="100" d="100"/>
        </p:scale>
        <p:origin x="702" y="96"/>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04"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image" Target="../media/image17.jpg"/><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Natasha\Downloads\Copy%20of%20Copy%20of%20Sample%20grade%20thresholds_sb%20(002).xlsx" TargetMode="External"/></Relationships>
</file>

<file path=ppt/charts/_rels/chart11.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Natasha\Downloads\Copy%20of%20Copy%20of%20Sample%20grade%20thresholds_sb%20(002).xlsx" TargetMode="External"/></Relationships>
</file>

<file path=ppt/charts/_rels/chart12.xml.rels><?xml version="1.0" encoding="UTF-8" standalone="yes"?>
<Relationships xmlns="http://schemas.openxmlformats.org/package/2006/relationships"><Relationship Id="rId3" Type="http://schemas.openxmlformats.org/officeDocument/2006/relationships/image" Target="../media/image17.jpg"/><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oleObject" Target="file:///C:\Users\Natasha\Downloads\Copy%20of%20Copy%20of%20Sample%20grade%20thresholds_sb%20(002).xlsx" TargetMode="External"/><Relationship Id="rId4"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oleObject" Target="file:///\\et-fs01\shared\K-12%20Work\K12%20Policy\Accountability\R&amp;D%20Coalition%20Work\Ratings\Graphics\A%20school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t-fs01\shared\K-12%20Work\K12%20Policy\Accountability\R&amp;D%20Coalition%20Work\Ratings\Graphics\A%20school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image" Target="../media/image17.jpg"/><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Natasha\Downloads\Copy%20of%20Copy%20of%20Sample%20grade%20thresholds_sb%20(002).xlsx" TargetMode="External"/></Relationships>
</file>

<file path=ppt/charts/_rels/chart9.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Natasha\Downloads\Copy%20of%20Copy%20of%20Sample%20grade%20thresholds_sb%20(0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0154525386314"/>
          <c:y val="0.13194444444444445"/>
          <c:w val="0.73730684326710816"/>
          <c:h val="0.77314814814814814"/>
        </c:manualLayout>
      </c:layout>
      <c:pieChart>
        <c:varyColors val="1"/>
        <c:ser>
          <c:idx val="0"/>
          <c:order val="0"/>
          <c:dPt>
            <c:idx val="0"/>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c:spPr>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olidFill>
                <a:prstDash val="solid"/>
                <a:miter lim="800000"/>
              </a:ln>
              <a:effectLst/>
            </c:spPr>
          </c:dPt>
          <c:dLbls>
            <c:dLbl>
              <c:idx val="0"/>
              <c:layout>
                <c:manualLayout>
                  <c:x val="-0.14650295275590552"/>
                  <c:y val="-0.26969160104986878"/>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Sheet1!$O$3:$O$4</c:f>
              <c:strCache>
                <c:ptCount val="2"/>
                <c:pt idx="0">
                  <c:v>School-wide Averages</c:v>
                </c:pt>
                <c:pt idx="1">
                  <c:v>Results of individual student groups</c:v>
                </c:pt>
              </c:strCache>
            </c:strRef>
          </c:cat>
          <c:val>
            <c:numRef>
              <c:f>Sheet1!$P$3:$P$4</c:f>
              <c:numCache>
                <c:formatCode>General</c:formatCode>
                <c:ptCount val="2"/>
                <c:pt idx="0">
                  <c:v>90</c:v>
                </c:pt>
                <c:pt idx="1">
                  <c:v>10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63B2B8"/>
              </a:solidFill>
              <a:round/>
            </a:ln>
            <a:effectLst/>
          </c:spPr>
          <c:marker>
            <c:symbol val="circle"/>
            <c:size val="14"/>
            <c:spPr>
              <a:blipFill>
                <a:blip xmlns:r="http://schemas.openxmlformats.org/officeDocument/2006/relationships" r:embed="rId3"/>
                <a:stretch>
                  <a:fillRect/>
                </a:stretch>
              </a:blipFill>
              <a:ln w="9525">
                <a:solidFill>
                  <a:srgbClr val="63B2B8"/>
                </a:solidFill>
              </a:ln>
              <a:effectLst/>
            </c:spPr>
          </c:marker>
          <c:cat>
            <c:strRef>
              <c:f>'[Copy of Copy of Sample grade thresholds_sb (002).xlsx]Sheet1'!$A$36:$A$40</c:f>
              <c:strCache>
                <c:ptCount val="5"/>
                <c:pt idx="0">
                  <c:v>Year 1</c:v>
                </c:pt>
                <c:pt idx="1">
                  <c:v>Year 2</c:v>
                </c:pt>
                <c:pt idx="2">
                  <c:v>Year 3</c:v>
                </c:pt>
                <c:pt idx="3">
                  <c:v>Year 4</c:v>
                </c:pt>
                <c:pt idx="4">
                  <c:v>Year 5</c:v>
                </c:pt>
              </c:strCache>
            </c:strRef>
          </c:cat>
          <c:val>
            <c:numRef>
              <c:f>'[Copy of Copy of Sample grade thresholds_sb (002).xlsx]Sheet1'!$D$36:$D$40</c:f>
              <c:numCache>
                <c:formatCode>General</c:formatCode>
                <c:ptCount val="5"/>
                <c:pt idx="0">
                  <c:v>32</c:v>
                </c:pt>
                <c:pt idx="1">
                  <c:v>36</c:v>
                </c:pt>
                <c:pt idx="2">
                  <c:v>40</c:v>
                </c:pt>
                <c:pt idx="3">
                  <c:v>45</c:v>
                </c:pt>
                <c:pt idx="4">
                  <c:v>51</c:v>
                </c:pt>
              </c:numCache>
            </c:numRef>
          </c:val>
          <c:smooth val="0"/>
        </c:ser>
        <c:dLbls>
          <c:showLegendKey val="0"/>
          <c:showVal val="0"/>
          <c:showCatName val="0"/>
          <c:showSerName val="0"/>
          <c:showPercent val="0"/>
          <c:showBubbleSize val="0"/>
        </c:dLbls>
        <c:marker val="1"/>
        <c:smooth val="0"/>
        <c:axId val="390206216"/>
        <c:axId val="389944624"/>
      </c:lineChart>
      <c:catAx>
        <c:axId val="390206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9944624"/>
        <c:crosses val="autoZero"/>
        <c:auto val="1"/>
        <c:lblAlgn val="ctr"/>
        <c:lblOffset val="100"/>
        <c:noMultiLvlLbl val="0"/>
      </c:catAx>
      <c:valAx>
        <c:axId val="389944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02062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98F28"/>
              </a:solidFill>
              <a:round/>
            </a:ln>
            <a:effectLst/>
          </c:spPr>
          <c:marker>
            <c:symbol val="diamond"/>
            <c:size val="15"/>
            <c:spPr>
              <a:blipFill>
                <a:blip xmlns:r="http://schemas.openxmlformats.org/officeDocument/2006/relationships" r:embed="rId3"/>
                <a:stretch>
                  <a:fillRect/>
                </a:stretch>
              </a:blipFill>
              <a:ln w="9525">
                <a:solidFill>
                  <a:srgbClr val="F98F28"/>
                </a:solidFill>
              </a:ln>
              <a:effectLst/>
            </c:spPr>
          </c:marker>
          <c:cat>
            <c:strRef>
              <c:f>'[Copy of Copy of Sample grade thresholds_sb (002).xlsx]Sheet1'!$A$36:$A$40</c:f>
              <c:strCache>
                <c:ptCount val="5"/>
                <c:pt idx="0">
                  <c:v>Year 1</c:v>
                </c:pt>
                <c:pt idx="1">
                  <c:v>Year 2</c:v>
                </c:pt>
                <c:pt idx="2">
                  <c:v>Year 3</c:v>
                </c:pt>
                <c:pt idx="3">
                  <c:v>Year 4</c:v>
                </c:pt>
                <c:pt idx="4">
                  <c:v>Year 5</c:v>
                </c:pt>
              </c:strCache>
            </c:strRef>
          </c:cat>
          <c:val>
            <c:numRef>
              <c:f>'[Copy of Copy of Sample grade thresholds_sb (002).xlsx]Sheet1'!$E$36:$E$40</c:f>
              <c:numCache>
                <c:formatCode>General</c:formatCode>
                <c:ptCount val="5"/>
                <c:pt idx="0">
                  <c:v>42</c:v>
                </c:pt>
                <c:pt idx="1">
                  <c:v>41</c:v>
                </c:pt>
                <c:pt idx="2">
                  <c:v>42</c:v>
                </c:pt>
                <c:pt idx="3">
                  <c:v>43</c:v>
                </c:pt>
                <c:pt idx="4">
                  <c:v>42</c:v>
                </c:pt>
              </c:numCache>
            </c:numRef>
          </c:val>
          <c:smooth val="0"/>
        </c:ser>
        <c:dLbls>
          <c:showLegendKey val="0"/>
          <c:showVal val="0"/>
          <c:showCatName val="0"/>
          <c:showSerName val="0"/>
          <c:showPercent val="0"/>
          <c:showBubbleSize val="0"/>
        </c:dLbls>
        <c:marker val="1"/>
        <c:smooth val="0"/>
        <c:axId val="389945408"/>
        <c:axId val="389945800"/>
      </c:lineChart>
      <c:catAx>
        <c:axId val="38994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9945800"/>
        <c:crosses val="autoZero"/>
        <c:auto val="1"/>
        <c:lblAlgn val="ctr"/>
        <c:lblOffset val="100"/>
        <c:noMultiLvlLbl val="0"/>
      </c:catAx>
      <c:valAx>
        <c:axId val="38994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994540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63B2B8"/>
              </a:solidFill>
              <a:round/>
            </a:ln>
            <a:effectLst/>
          </c:spPr>
          <c:marker>
            <c:symbol val="circle"/>
            <c:size val="15"/>
            <c:spPr>
              <a:blipFill>
                <a:blip xmlns:r="http://schemas.openxmlformats.org/officeDocument/2006/relationships" r:embed="rId3"/>
                <a:stretch>
                  <a:fillRect/>
                </a:stretch>
              </a:blipFill>
              <a:ln w="9525">
                <a:solidFill>
                  <a:schemeClr val="accent1"/>
                </a:solidFill>
              </a:ln>
              <a:effectLst/>
            </c:spPr>
          </c:marker>
          <c:cat>
            <c:strRef>
              <c:f>'[Copy of Copy of Sample grade thresholds_sb (002).xlsx]Sheet1'!$A$36:$A$40</c:f>
              <c:strCache>
                <c:ptCount val="5"/>
                <c:pt idx="0">
                  <c:v>Year 1</c:v>
                </c:pt>
                <c:pt idx="1">
                  <c:v>Year 2</c:v>
                </c:pt>
                <c:pt idx="2">
                  <c:v>Year 3</c:v>
                </c:pt>
                <c:pt idx="3">
                  <c:v>Year 4</c:v>
                </c:pt>
                <c:pt idx="4">
                  <c:v>Year 5</c:v>
                </c:pt>
              </c:strCache>
            </c:strRef>
          </c:cat>
          <c:val>
            <c:numRef>
              <c:f>'[Copy of Copy of Sample grade thresholds_sb (002).xlsx]Sheet1'!$D$36:$D$40</c:f>
              <c:numCache>
                <c:formatCode>General</c:formatCode>
                <c:ptCount val="5"/>
                <c:pt idx="0">
                  <c:v>32</c:v>
                </c:pt>
                <c:pt idx="1">
                  <c:v>36</c:v>
                </c:pt>
                <c:pt idx="2">
                  <c:v>40</c:v>
                </c:pt>
                <c:pt idx="3">
                  <c:v>45</c:v>
                </c:pt>
                <c:pt idx="4">
                  <c:v>51</c:v>
                </c:pt>
              </c:numCache>
            </c:numRef>
          </c:val>
          <c:smooth val="0"/>
        </c:ser>
        <c:ser>
          <c:idx val="1"/>
          <c:order val="1"/>
          <c:spPr>
            <a:ln w="28575" cap="rnd">
              <a:solidFill>
                <a:srgbClr val="FF0000"/>
              </a:solidFill>
              <a:round/>
            </a:ln>
            <a:effectLst/>
          </c:spPr>
          <c:marker>
            <c:symbol val="square"/>
            <c:size val="14"/>
            <c:spPr>
              <a:blipFill>
                <a:blip xmlns:r="http://schemas.openxmlformats.org/officeDocument/2006/relationships" r:embed="rId4"/>
                <a:stretch>
                  <a:fillRect/>
                </a:stretch>
              </a:blipFill>
              <a:ln w="9525">
                <a:solidFill>
                  <a:schemeClr val="accent2"/>
                </a:solidFill>
              </a:ln>
              <a:effectLst/>
            </c:spPr>
          </c:marker>
          <c:cat>
            <c:strRef>
              <c:f>'[Copy of Copy of Sample grade thresholds_sb (002).xlsx]Sheet1'!$A$36:$A$40</c:f>
              <c:strCache>
                <c:ptCount val="5"/>
                <c:pt idx="0">
                  <c:v>Year 1</c:v>
                </c:pt>
                <c:pt idx="1">
                  <c:v>Year 2</c:v>
                </c:pt>
                <c:pt idx="2">
                  <c:v>Year 3</c:v>
                </c:pt>
                <c:pt idx="3">
                  <c:v>Year 4</c:v>
                </c:pt>
                <c:pt idx="4">
                  <c:v>Year 5</c:v>
                </c:pt>
              </c:strCache>
            </c:strRef>
          </c:cat>
          <c:val>
            <c:numRef>
              <c:f>'[Copy of Copy of Sample grade thresholds_sb (002).xlsx]Sheet1'!$F$36:$F$40</c:f>
              <c:numCache>
                <c:formatCode>General</c:formatCode>
                <c:ptCount val="5"/>
                <c:pt idx="0">
                  <c:v>32</c:v>
                </c:pt>
                <c:pt idx="1">
                  <c:v>33</c:v>
                </c:pt>
                <c:pt idx="2">
                  <c:v>33.5</c:v>
                </c:pt>
                <c:pt idx="3">
                  <c:v>34.5</c:v>
                </c:pt>
                <c:pt idx="4">
                  <c:v>35.5</c:v>
                </c:pt>
              </c:numCache>
            </c:numRef>
          </c:val>
          <c:smooth val="0"/>
        </c:ser>
        <c:dLbls>
          <c:showLegendKey val="0"/>
          <c:showVal val="0"/>
          <c:showCatName val="0"/>
          <c:showSerName val="0"/>
          <c:showPercent val="0"/>
          <c:showBubbleSize val="0"/>
        </c:dLbls>
        <c:marker val="1"/>
        <c:smooth val="0"/>
        <c:axId val="389946584"/>
        <c:axId val="391770512"/>
      </c:lineChart>
      <c:catAx>
        <c:axId val="389946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1770512"/>
        <c:crosses val="autoZero"/>
        <c:auto val="1"/>
        <c:lblAlgn val="ctr"/>
        <c:lblOffset val="100"/>
        <c:noMultiLvlLbl val="0"/>
      </c:catAx>
      <c:valAx>
        <c:axId val="391770512"/>
        <c:scaling>
          <c:orientation val="minMax"/>
          <c:max val="5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89946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5">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29768153980752"/>
          <c:y val="8.0101628208827075E-2"/>
          <c:w val="0.76740485564304461"/>
          <c:h val="0.81046048001057025"/>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000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Sheet1!$L$1:$L$5</c:f>
              <c:strCache>
                <c:ptCount val="5"/>
                <c:pt idx="0">
                  <c:v>Percent of all students meeting grade-level standards</c:v>
                </c:pt>
                <c:pt idx="1">
                  <c:v>Student growth for all students</c:v>
                </c:pt>
                <c:pt idx="2">
                  <c:v>Student growth for a supergroup</c:v>
                </c:pt>
                <c:pt idx="3">
                  <c:v>Graduation rates for all students</c:v>
                </c:pt>
                <c:pt idx="4">
                  <c:v>College and career readiness for all students</c:v>
                </c:pt>
              </c:strCache>
            </c:strRef>
          </c:cat>
          <c:val>
            <c:numRef>
              <c:f>Sheet1!$M$1:$M$5</c:f>
              <c:numCache>
                <c:formatCode>0%</c:formatCode>
                <c:ptCount val="5"/>
                <c:pt idx="0">
                  <c:v>0.2</c:v>
                </c:pt>
                <c:pt idx="1">
                  <c:v>0.2</c:v>
                </c:pt>
                <c:pt idx="2">
                  <c:v>0.2</c:v>
                </c:pt>
                <c:pt idx="3">
                  <c:v>0.2</c:v>
                </c:pt>
                <c:pt idx="4">
                  <c:v>0.2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c:f>
              <c:strCache>
                <c:ptCount val="1"/>
                <c:pt idx="0">
                  <c:v>Percent on grade level</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c:spPr>
          <c:invertIfNegative val="0"/>
          <c:dPt>
            <c:idx val="0"/>
            <c:invertIfNegative val="0"/>
            <c:bubble3D val="0"/>
            <c:spPr>
              <a:solidFill>
                <a:schemeClr val="accent1">
                  <a:lumMod val="75000"/>
                </a:schemeClr>
              </a:solidFill>
              <a:ln w="6350" cap="flat" cmpd="sng" algn="ctr">
                <a:solidFill>
                  <a:schemeClr val="accent3"/>
                </a:solidFill>
                <a:prstDash val="solid"/>
                <a:miter lim="800000"/>
              </a:ln>
              <a:effectLst/>
              <a:scene3d>
                <a:camera prst="orthographicFront"/>
                <a:lightRig rig="threePt" dir="t"/>
              </a:scene3d>
              <a:sp3d>
                <a:bevelT w="190500" h="38100"/>
              </a:sp3d>
            </c:spPr>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All</c:v>
                </c:pt>
                <c:pt idx="1">
                  <c:v>White</c:v>
                </c:pt>
                <c:pt idx="2">
                  <c:v>Black</c:v>
                </c:pt>
                <c:pt idx="3">
                  <c:v>Latino</c:v>
                </c:pt>
                <c:pt idx="4">
                  <c:v>Low Income</c:v>
                </c:pt>
                <c:pt idx="5">
                  <c:v>Students with disabilities</c:v>
                </c:pt>
              </c:strCache>
            </c:strRef>
          </c:cat>
          <c:val>
            <c:numRef>
              <c:f>Sheet1!$C$3:$C$8</c:f>
              <c:numCache>
                <c:formatCode>General</c:formatCode>
                <c:ptCount val="6"/>
                <c:pt idx="0">
                  <c:v>70</c:v>
                </c:pt>
                <c:pt idx="1">
                  <c:v>90</c:v>
                </c:pt>
                <c:pt idx="2">
                  <c:v>50</c:v>
                </c:pt>
                <c:pt idx="3">
                  <c:v>55</c:v>
                </c:pt>
                <c:pt idx="4">
                  <c:v>57</c:v>
                </c:pt>
                <c:pt idx="5">
                  <c:v>35</c:v>
                </c:pt>
              </c:numCache>
            </c:numRef>
          </c:val>
        </c:ser>
        <c:dLbls>
          <c:showLegendKey val="0"/>
          <c:showVal val="0"/>
          <c:showCatName val="0"/>
          <c:showSerName val="0"/>
          <c:showPercent val="0"/>
          <c:showBubbleSize val="0"/>
        </c:dLbls>
        <c:gapWidth val="219"/>
        <c:overlap val="-27"/>
        <c:axId val="389440128"/>
        <c:axId val="389440520"/>
      </c:barChart>
      <c:catAx>
        <c:axId val="38944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89440520"/>
        <c:crosses val="autoZero"/>
        <c:auto val="1"/>
        <c:lblAlgn val="ctr"/>
        <c:lblOffset val="100"/>
        <c:noMultiLvlLbl val="0"/>
      </c:catAx>
      <c:valAx>
        <c:axId val="389440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440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Percent meeting a</a:t>
            </a:r>
            <a:r>
              <a:rPr lang="en-US" baseline="0" dirty="0" smtClean="0"/>
              <a:t> college/career readiness benchmark</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Sheet1!$E$2</c:f>
              <c:strCache>
                <c:ptCount val="1"/>
                <c:pt idx="0">
                  <c:v>Enrollment in advanced course</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c:spPr>
          <c:invertIfNegative val="0"/>
          <c:dPt>
            <c:idx val="0"/>
            <c:invertIfNegative val="0"/>
            <c:bubble3D val="0"/>
            <c:spPr>
              <a:solidFill>
                <a:schemeClr val="accent5">
                  <a:lumMod val="75000"/>
                </a:schemeClr>
              </a:solidFill>
              <a:ln w="6350" cap="flat" cmpd="sng" algn="ctr">
                <a:solidFill>
                  <a:schemeClr val="accent3"/>
                </a:solidFill>
                <a:prstDash val="solid"/>
                <a:miter lim="800000"/>
              </a:ln>
              <a:effectLst/>
              <a:scene3d>
                <a:camera prst="orthographicFront"/>
                <a:lightRig rig="threePt" dir="t"/>
              </a:scene3d>
              <a:sp3d>
                <a:bevelT w="190500" h="381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All</c:v>
                </c:pt>
                <c:pt idx="1">
                  <c:v>White</c:v>
                </c:pt>
                <c:pt idx="2">
                  <c:v>Black</c:v>
                </c:pt>
                <c:pt idx="3">
                  <c:v>Latino</c:v>
                </c:pt>
                <c:pt idx="4">
                  <c:v>Low Income</c:v>
                </c:pt>
                <c:pt idx="5">
                  <c:v>Students with disabilities</c:v>
                </c:pt>
              </c:strCache>
            </c:strRef>
          </c:cat>
          <c:val>
            <c:numRef>
              <c:f>Sheet1!$E$3:$E$8</c:f>
              <c:numCache>
                <c:formatCode>General</c:formatCode>
                <c:ptCount val="6"/>
                <c:pt idx="0">
                  <c:v>50</c:v>
                </c:pt>
                <c:pt idx="1">
                  <c:v>80</c:v>
                </c:pt>
                <c:pt idx="2">
                  <c:v>20</c:v>
                </c:pt>
                <c:pt idx="3">
                  <c:v>18</c:v>
                </c:pt>
                <c:pt idx="4">
                  <c:v>30</c:v>
                </c:pt>
                <c:pt idx="5">
                  <c:v>5</c:v>
                </c:pt>
              </c:numCache>
            </c:numRef>
          </c:val>
        </c:ser>
        <c:dLbls>
          <c:showLegendKey val="0"/>
          <c:showVal val="0"/>
          <c:showCatName val="0"/>
          <c:showSerName val="0"/>
          <c:showPercent val="0"/>
          <c:showBubbleSize val="0"/>
        </c:dLbls>
        <c:gapWidth val="219"/>
        <c:overlap val="-27"/>
        <c:axId val="389441696"/>
        <c:axId val="389442088"/>
      </c:barChart>
      <c:catAx>
        <c:axId val="38944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89442088"/>
        <c:crosses val="autoZero"/>
        <c:auto val="1"/>
        <c:lblAlgn val="ctr"/>
        <c:lblOffset val="100"/>
        <c:noMultiLvlLbl val="0"/>
      </c:catAx>
      <c:valAx>
        <c:axId val="389442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44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Sheet1!$D$2</c:f>
              <c:strCache>
                <c:ptCount val="1"/>
                <c:pt idx="0">
                  <c:v>Graduation rate</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c:spPr>
          <c:invertIfNegative val="0"/>
          <c:dPt>
            <c:idx val="0"/>
            <c:invertIfNegative val="0"/>
            <c:bubble3D val="0"/>
            <c:spPr>
              <a:solidFill>
                <a:srgbClr val="FFC000"/>
              </a:solidFill>
              <a:ln w="6350" cap="flat" cmpd="sng" algn="ctr">
                <a:solidFill>
                  <a:schemeClr val="accent3"/>
                </a:solidFill>
                <a:prstDash val="solid"/>
                <a:miter lim="800000"/>
              </a:ln>
              <a:effectLst/>
              <a:scene3d>
                <a:camera prst="orthographicFront"/>
                <a:lightRig rig="threePt" dir="t"/>
              </a:scene3d>
              <a:sp3d>
                <a:bevelT w="190500" h="38100"/>
              </a:sp3d>
            </c:spPr>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All</c:v>
                </c:pt>
                <c:pt idx="1">
                  <c:v>White</c:v>
                </c:pt>
                <c:pt idx="2">
                  <c:v>Black</c:v>
                </c:pt>
                <c:pt idx="3">
                  <c:v>Latino</c:v>
                </c:pt>
                <c:pt idx="4">
                  <c:v>Low Income</c:v>
                </c:pt>
                <c:pt idx="5">
                  <c:v>Students with disabilities</c:v>
                </c:pt>
              </c:strCache>
            </c:strRef>
          </c:cat>
          <c:val>
            <c:numRef>
              <c:f>Sheet1!$D$3:$D$8</c:f>
              <c:numCache>
                <c:formatCode>General</c:formatCode>
                <c:ptCount val="6"/>
                <c:pt idx="0">
                  <c:v>80</c:v>
                </c:pt>
                <c:pt idx="1">
                  <c:v>95</c:v>
                </c:pt>
                <c:pt idx="2">
                  <c:v>75</c:v>
                </c:pt>
                <c:pt idx="3">
                  <c:v>70</c:v>
                </c:pt>
                <c:pt idx="4">
                  <c:v>72</c:v>
                </c:pt>
                <c:pt idx="5">
                  <c:v>65</c:v>
                </c:pt>
              </c:numCache>
            </c:numRef>
          </c:val>
        </c:ser>
        <c:dLbls>
          <c:showLegendKey val="0"/>
          <c:showVal val="0"/>
          <c:showCatName val="0"/>
          <c:showSerName val="0"/>
          <c:showPercent val="0"/>
          <c:showBubbleSize val="0"/>
        </c:dLbls>
        <c:gapWidth val="219"/>
        <c:overlap val="-27"/>
        <c:axId val="389442872"/>
        <c:axId val="389443264"/>
      </c:barChart>
      <c:catAx>
        <c:axId val="389442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89443264"/>
        <c:crosses val="autoZero"/>
        <c:auto val="1"/>
        <c:lblAlgn val="ctr"/>
        <c:lblOffset val="100"/>
        <c:noMultiLvlLbl val="0"/>
      </c:catAx>
      <c:valAx>
        <c:axId val="389443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89442872"/>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 of students making progress</c:v>
                </c:pt>
              </c:strCache>
            </c:strRef>
          </c:tx>
          <c:spPr>
            <a:solidFill>
              <a:schemeClr val="accent1"/>
            </a:solidFill>
            <a:ln>
              <a:noFill/>
            </a:ln>
            <a:effectLst/>
          </c:spPr>
          <c:invertIfNegative val="0"/>
          <c:dPt>
            <c:idx val="0"/>
            <c:invertIfNegative val="0"/>
            <c:bubble3D val="0"/>
            <c:spPr>
              <a:solidFill>
                <a:srgbClr val="F98F28"/>
              </a:solidFill>
              <a:ln>
                <a:noFill/>
              </a:ln>
              <a:effectLst/>
              <a:scene3d>
                <a:camera prst="orthographicFront"/>
                <a:lightRig rig="threePt" dir="t"/>
              </a:scene3d>
              <a:sp3d>
                <a:bevelT w="190500" h="38100"/>
              </a:sp3d>
            </c:spPr>
          </c:dPt>
          <c:dPt>
            <c:idx val="1"/>
            <c:invertIfNegative val="0"/>
            <c:bubble3D val="0"/>
            <c:spPr>
              <a:solidFill>
                <a:schemeClr val="bg1">
                  <a:lumMod val="75000"/>
                </a:schemeClr>
              </a:solidFill>
              <a:ln>
                <a:noFill/>
              </a:ln>
              <a:effectLst/>
            </c:spPr>
          </c:dPt>
          <c:dPt>
            <c:idx val="2"/>
            <c:invertIfNegative val="0"/>
            <c:bubble3D val="0"/>
            <c:spPr>
              <a:solidFill>
                <a:schemeClr val="bg1">
                  <a:lumMod val="75000"/>
                </a:schemeClr>
              </a:solidFill>
              <a:ln>
                <a:noFill/>
              </a:ln>
              <a:effectLst/>
            </c:spPr>
          </c:dPt>
          <c:dPt>
            <c:idx val="3"/>
            <c:invertIfNegative val="0"/>
            <c:bubble3D val="0"/>
            <c:spPr>
              <a:solidFill>
                <a:schemeClr val="bg1">
                  <a:lumMod val="75000"/>
                </a:schemeClr>
              </a:solidFill>
              <a:ln>
                <a:noFill/>
              </a:ln>
              <a:effectLst/>
            </c:spPr>
          </c:dPt>
          <c:dPt>
            <c:idx val="4"/>
            <c:invertIfNegative val="0"/>
            <c:bubble3D val="0"/>
            <c:spPr>
              <a:solidFill>
                <a:schemeClr val="bg1">
                  <a:lumMod val="75000"/>
                </a:schemeClr>
              </a:solidFill>
              <a:ln>
                <a:noFill/>
              </a:ln>
              <a:effectLst/>
            </c:spPr>
          </c:dPt>
          <c:dPt>
            <c:idx val="5"/>
            <c:invertIfNegative val="0"/>
            <c:bubble3D val="0"/>
            <c:spPr>
              <a:solidFill>
                <a:schemeClr val="bg1">
                  <a:lumMod val="75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c:v>
                </c:pt>
                <c:pt idx="1">
                  <c:v>White</c:v>
                </c:pt>
                <c:pt idx="2">
                  <c:v>Black</c:v>
                </c:pt>
                <c:pt idx="3">
                  <c:v>Latino</c:v>
                </c:pt>
                <c:pt idx="4">
                  <c:v>Low Income</c:v>
                </c:pt>
                <c:pt idx="5">
                  <c:v>Students w/disabilities</c:v>
                </c:pt>
              </c:strCache>
            </c:strRef>
          </c:cat>
          <c:val>
            <c:numRef>
              <c:f>Sheet1!$B$2:$B$7</c:f>
              <c:numCache>
                <c:formatCode>General</c:formatCode>
                <c:ptCount val="6"/>
                <c:pt idx="0">
                  <c:v>60</c:v>
                </c:pt>
                <c:pt idx="1">
                  <c:v>65</c:v>
                </c:pt>
                <c:pt idx="2">
                  <c:v>55</c:v>
                </c:pt>
                <c:pt idx="3">
                  <c:v>50</c:v>
                </c:pt>
                <c:pt idx="4">
                  <c:v>56</c:v>
                </c:pt>
                <c:pt idx="5">
                  <c:v>50</c:v>
                </c:pt>
              </c:numCache>
            </c:numRef>
          </c:val>
        </c:ser>
        <c:dLbls>
          <c:showLegendKey val="0"/>
          <c:showVal val="0"/>
          <c:showCatName val="0"/>
          <c:showSerName val="0"/>
          <c:showPercent val="0"/>
          <c:showBubbleSize val="0"/>
        </c:dLbls>
        <c:gapWidth val="219"/>
        <c:overlap val="-27"/>
        <c:axId val="390204256"/>
        <c:axId val="390204648"/>
      </c:barChart>
      <c:catAx>
        <c:axId val="39020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390204648"/>
        <c:crosses val="autoZero"/>
        <c:auto val="1"/>
        <c:lblAlgn val="ctr"/>
        <c:lblOffset val="100"/>
        <c:noMultiLvlLbl val="0"/>
      </c:catAx>
      <c:valAx>
        <c:axId val="390204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0204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29768153980752"/>
          <c:y val="8.0101628208827075E-2"/>
          <c:w val="0.76740485564304461"/>
          <c:h val="0.81046048001057025"/>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000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0.19712882933628775"/>
                  <c:y val="0.1902272762180299"/>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18255910392567207"/>
                  <c:y val="-6.8644483137548465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1.0977022862303988E-2"/>
                  <c:y val="-0.1674856430492612"/>
                </c:manualLayout>
              </c:layout>
              <c:tx>
                <c:rich>
                  <a:bodyPr/>
                  <a:lstStyle/>
                  <a:p>
                    <a:r>
                      <a:rPr lang="en-US" dirty="0" smtClean="0"/>
                      <a:t>“Gap Closure”, </a:t>
                    </a:r>
                    <a:fld id="{9B10EE78-2EA3-47F7-8CAE-4E7AC889CE15}" type="CATEGORYNAME">
                      <a:rPr lang="en-US" smtClean="0"/>
                      <a:pPr/>
                      <a:t>[CATEGORY NAME]</a:t>
                    </a:fld>
                    <a:r>
                      <a:rPr lang="en-US" baseline="0" dirty="0"/>
                      <a:t>, </a:t>
                    </a:r>
                    <a:fld id="{B438AAAF-1112-47BD-9DA6-95A6D102F90A}"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0.18585764574077454"/>
                  <c:y val="-6.6696082113779129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0.19805550478165773"/>
                  <c:y val="0.18545499227146361"/>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Sheet1!$L$1:$L$5</c:f>
              <c:strCache>
                <c:ptCount val="5"/>
                <c:pt idx="0">
                  <c:v>Percent of all students meeting grade-level standards</c:v>
                </c:pt>
                <c:pt idx="1">
                  <c:v>Student growth for all students</c:v>
                </c:pt>
                <c:pt idx="2">
                  <c:v>Student growth for a supergroup</c:v>
                </c:pt>
                <c:pt idx="3">
                  <c:v>Graduation rates for all students</c:v>
                </c:pt>
                <c:pt idx="4">
                  <c:v>College and career readiness for all students</c:v>
                </c:pt>
              </c:strCache>
            </c:strRef>
          </c:cat>
          <c:val>
            <c:numRef>
              <c:f>Sheet1!$M$1:$M$5</c:f>
              <c:numCache>
                <c:formatCode>0%</c:formatCode>
                <c:ptCount val="5"/>
                <c:pt idx="0">
                  <c:v>0.2</c:v>
                </c:pt>
                <c:pt idx="1">
                  <c:v>0.2</c:v>
                </c:pt>
                <c:pt idx="2">
                  <c:v>0.2</c:v>
                </c:pt>
                <c:pt idx="3">
                  <c:v>0.2</c:v>
                </c:pt>
                <c:pt idx="4">
                  <c:v>0.2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63B2B8"/>
              </a:solidFill>
              <a:round/>
            </a:ln>
            <a:effectLst/>
          </c:spPr>
          <c:marker>
            <c:symbol val="circle"/>
            <c:size val="14"/>
            <c:spPr>
              <a:blipFill>
                <a:blip xmlns:r="http://schemas.openxmlformats.org/officeDocument/2006/relationships" r:embed="rId3"/>
                <a:stretch>
                  <a:fillRect/>
                </a:stretch>
              </a:blipFill>
              <a:ln w="9525">
                <a:solidFill>
                  <a:srgbClr val="63B2B8"/>
                </a:solidFill>
              </a:ln>
              <a:effectLst/>
            </c:spPr>
          </c:marker>
          <c:cat>
            <c:strRef>
              <c:f>'[Copy of Copy of Sample grade thresholds_sb (002).xlsx]Sheet1'!$A$36:$A$40</c:f>
              <c:strCache>
                <c:ptCount val="5"/>
                <c:pt idx="0">
                  <c:v>Year 1</c:v>
                </c:pt>
                <c:pt idx="1">
                  <c:v>Year 2</c:v>
                </c:pt>
                <c:pt idx="2">
                  <c:v>Year 3</c:v>
                </c:pt>
                <c:pt idx="3">
                  <c:v>Year 4</c:v>
                </c:pt>
                <c:pt idx="4">
                  <c:v>Year 5</c:v>
                </c:pt>
              </c:strCache>
            </c:strRef>
          </c:cat>
          <c:val>
            <c:numRef>
              <c:f>'[Copy of Copy of Sample grade thresholds_sb (002).xlsx]Sheet1'!$D$36:$D$40</c:f>
              <c:numCache>
                <c:formatCode>General</c:formatCode>
                <c:ptCount val="5"/>
                <c:pt idx="0">
                  <c:v>32</c:v>
                </c:pt>
                <c:pt idx="1">
                  <c:v>36</c:v>
                </c:pt>
                <c:pt idx="2">
                  <c:v>40</c:v>
                </c:pt>
                <c:pt idx="3">
                  <c:v>45</c:v>
                </c:pt>
                <c:pt idx="4">
                  <c:v>51</c:v>
                </c:pt>
              </c:numCache>
            </c:numRef>
          </c:val>
          <c:smooth val="0"/>
        </c:ser>
        <c:dLbls>
          <c:showLegendKey val="0"/>
          <c:showVal val="0"/>
          <c:showCatName val="0"/>
          <c:showSerName val="0"/>
          <c:showPercent val="0"/>
          <c:showBubbleSize val="0"/>
        </c:dLbls>
        <c:marker val="1"/>
        <c:smooth val="0"/>
        <c:axId val="390205824"/>
        <c:axId val="390206608"/>
      </c:lineChart>
      <c:catAx>
        <c:axId val="39020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0206608"/>
        <c:crosses val="autoZero"/>
        <c:auto val="1"/>
        <c:lblAlgn val="ctr"/>
        <c:lblOffset val="100"/>
        <c:noMultiLvlLbl val="0"/>
      </c:catAx>
      <c:valAx>
        <c:axId val="390206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020582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98F28"/>
              </a:solidFill>
              <a:round/>
            </a:ln>
            <a:effectLst/>
          </c:spPr>
          <c:marker>
            <c:symbol val="diamond"/>
            <c:size val="15"/>
            <c:spPr>
              <a:blipFill>
                <a:blip xmlns:r="http://schemas.openxmlformats.org/officeDocument/2006/relationships" r:embed="rId3"/>
                <a:stretch>
                  <a:fillRect/>
                </a:stretch>
              </a:blipFill>
              <a:ln w="9525">
                <a:solidFill>
                  <a:srgbClr val="F98F28"/>
                </a:solidFill>
              </a:ln>
              <a:effectLst/>
            </c:spPr>
          </c:marker>
          <c:cat>
            <c:strRef>
              <c:f>'[Copy of Copy of Sample grade thresholds_sb (002).xlsx]Sheet1'!$A$36:$A$40</c:f>
              <c:strCache>
                <c:ptCount val="5"/>
                <c:pt idx="0">
                  <c:v>Year 1</c:v>
                </c:pt>
                <c:pt idx="1">
                  <c:v>Year 2</c:v>
                </c:pt>
                <c:pt idx="2">
                  <c:v>Year 3</c:v>
                </c:pt>
                <c:pt idx="3">
                  <c:v>Year 4</c:v>
                </c:pt>
                <c:pt idx="4">
                  <c:v>Year 5</c:v>
                </c:pt>
              </c:strCache>
            </c:strRef>
          </c:cat>
          <c:val>
            <c:numRef>
              <c:f>'[Copy of Copy of Sample grade thresholds_sb (002).xlsx]Sheet1'!$E$36:$E$40</c:f>
              <c:numCache>
                <c:formatCode>General</c:formatCode>
                <c:ptCount val="5"/>
                <c:pt idx="0">
                  <c:v>42</c:v>
                </c:pt>
                <c:pt idx="1">
                  <c:v>41</c:v>
                </c:pt>
                <c:pt idx="2">
                  <c:v>42</c:v>
                </c:pt>
                <c:pt idx="3">
                  <c:v>43</c:v>
                </c:pt>
                <c:pt idx="4">
                  <c:v>42</c:v>
                </c:pt>
              </c:numCache>
            </c:numRef>
          </c:val>
          <c:smooth val="0"/>
        </c:ser>
        <c:dLbls>
          <c:showLegendKey val="0"/>
          <c:showVal val="0"/>
          <c:showCatName val="0"/>
          <c:showSerName val="0"/>
          <c:showPercent val="0"/>
          <c:showBubbleSize val="0"/>
        </c:dLbls>
        <c:marker val="1"/>
        <c:smooth val="0"/>
        <c:axId val="389943056"/>
        <c:axId val="389943448"/>
      </c:lineChart>
      <c:catAx>
        <c:axId val="38994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9943448"/>
        <c:crosses val="autoZero"/>
        <c:auto val="1"/>
        <c:lblAlgn val="ctr"/>
        <c:lblOffset val="100"/>
        <c:noMultiLvlLbl val="0"/>
      </c:catAx>
      <c:valAx>
        <c:axId val="389943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994305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FC6AE0-2D8C-46D4-B3E9-23D367FC35EB}" type="datetimeFigureOut">
              <a:rPr lang="en-US" smtClean="0"/>
              <a:t>11/4/2016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36D548-F947-4CF2-AB64-999E09554743}" type="slidenum">
              <a:rPr lang="en-US" smtClean="0"/>
              <a:t>‹#›</a:t>
            </a:fld>
            <a:endParaRPr lang="en-US"/>
          </a:p>
        </p:txBody>
      </p:sp>
    </p:spTree>
    <p:extLst>
      <p:ext uri="{BB962C8B-B14F-4D97-AF65-F5344CB8AC3E}">
        <p14:creationId xmlns:p14="http://schemas.microsoft.com/office/powerpoint/2010/main" val="393226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E4FE4-1784-44E8-A79F-24D49CB33D7F}" type="slidenum">
              <a:rPr lang="en-US" smtClean="0"/>
              <a:t>5</a:t>
            </a:fld>
            <a:endParaRPr lang="en-US"/>
          </a:p>
        </p:txBody>
      </p:sp>
    </p:spTree>
    <p:extLst>
      <p:ext uri="{BB962C8B-B14F-4D97-AF65-F5344CB8AC3E}">
        <p14:creationId xmlns:p14="http://schemas.microsoft.com/office/powerpoint/2010/main" val="1870628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6D548-F947-4CF2-AB64-999E09554743}" type="slidenum">
              <a:rPr lang="en-US" smtClean="0"/>
              <a:t>62</a:t>
            </a:fld>
            <a:endParaRPr lang="en-US"/>
          </a:p>
        </p:txBody>
      </p:sp>
    </p:spTree>
    <p:extLst>
      <p:ext uri="{BB962C8B-B14F-4D97-AF65-F5344CB8AC3E}">
        <p14:creationId xmlns:p14="http://schemas.microsoft.com/office/powerpoint/2010/main" val="270927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6D548-F947-4CF2-AB64-999E09554743}" type="slidenum">
              <a:rPr lang="en-US" smtClean="0"/>
              <a:t>73</a:t>
            </a:fld>
            <a:endParaRPr lang="en-US"/>
          </a:p>
        </p:txBody>
      </p:sp>
    </p:spTree>
    <p:extLst>
      <p:ext uri="{BB962C8B-B14F-4D97-AF65-F5344CB8AC3E}">
        <p14:creationId xmlns:p14="http://schemas.microsoft.com/office/powerpoint/2010/main" val="298557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E4FE4-1784-44E8-A79F-24D49CB33D7F}" type="slidenum">
              <a:rPr lang="en-US" smtClean="0"/>
              <a:t>7</a:t>
            </a:fld>
            <a:endParaRPr lang="en-US"/>
          </a:p>
        </p:txBody>
      </p:sp>
    </p:spTree>
    <p:extLst>
      <p:ext uri="{BB962C8B-B14F-4D97-AF65-F5344CB8AC3E}">
        <p14:creationId xmlns:p14="http://schemas.microsoft.com/office/powerpoint/2010/main" val="305671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5A8698-5548-4983-983B-F4A560F334A9}" type="slidenum">
              <a:rPr lang="en-US" smtClean="0"/>
              <a:t>15</a:t>
            </a:fld>
            <a:endParaRPr lang="en-US"/>
          </a:p>
        </p:txBody>
      </p:sp>
    </p:spTree>
    <p:extLst>
      <p:ext uri="{BB962C8B-B14F-4D97-AF65-F5344CB8AC3E}">
        <p14:creationId xmlns:p14="http://schemas.microsoft.com/office/powerpoint/2010/main" val="387852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6D548-F947-4CF2-AB64-999E09554743}" type="slidenum">
              <a:rPr lang="en-US" smtClean="0"/>
              <a:t>16</a:t>
            </a:fld>
            <a:endParaRPr lang="en-US"/>
          </a:p>
        </p:txBody>
      </p:sp>
    </p:spTree>
    <p:extLst>
      <p:ext uri="{BB962C8B-B14F-4D97-AF65-F5344CB8AC3E}">
        <p14:creationId xmlns:p14="http://schemas.microsoft.com/office/powerpoint/2010/main" val="31791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6D548-F947-4CF2-AB64-999E09554743}" type="slidenum">
              <a:rPr lang="en-US" smtClean="0"/>
              <a:t>28</a:t>
            </a:fld>
            <a:endParaRPr lang="en-US"/>
          </a:p>
        </p:txBody>
      </p:sp>
    </p:spTree>
    <p:extLst>
      <p:ext uri="{BB962C8B-B14F-4D97-AF65-F5344CB8AC3E}">
        <p14:creationId xmlns:p14="http://schemas.microsoft.com/office/powerpoint/2010/main" val="2854056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105671-8F92-4B5E-AA6D-41C9590C0E7B}" type="slidenum">
              <a:rPr lang="en-US" smtClean="0"/>
              <a:t>34</a:t>
            </a:fld>
            <a:endParaRPr lang="en-US" dirty="0"/>
          </a:p>
        </p:txBody>
      </p:sp>
    </p:spTree>
    <p:extLst>
      <p:ext uri="{BB962C8B-B14F-4D97-AF65-F5344CB8AC3E}">
        <p14:creationId xmlns:p14="http://schemas.microsoft.com/office/powerpoint/2010/main" val="4122338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6D548-F947-4CF2-AB64-999E09554743}" type="slidenum">
              <a:rPr lang="en-US" smtClean="0"/>
              <a:t>43</a:t>
            </a:fld>
            <a:endParaRPr lang="en-US"/>
          </a:p>
        </p:txBody>
      </p:sp>
    </p:spTree>
    <p:extLst>
      <p:ext uri="{BB962C8B-B14F-4D97-AF65-F5344CB8AC3E}">
        <p14:creationId xmlns:p14="http://schemas.microsoft.com/office/powerpoint/2010/main" val="3510583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6D548-F947-4CF2-AB64-999E09554743}" type="slidenum">
              <a:rPr lang="en-US" smtClean="0"/>
              <a:t>49</a:t>
            </a:fld>
            <a:endParaRPr lang="en-US"/>
          </a:p>
        </p:txBody>
      </p:sp>
    </p:spTree>
    <p:extLst>
      <p:ext uri="{BB962C8B-B14F-4D97-AF65-F5344CB8AC3E}">
        <p14:creationId xmlns:p14="http://schemas.microsoft.com/office/powerpoint/2010/main" val="1742593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6D548-F947-4CF2-AB64-999E09554743}" type="slidenum">
              <a:rPr lang="en-US" smtClean="0"/>
              <a:t>50</a:t>
            </a:fld>
            <a:endParaRPr lang="en-US"/>
          </a:p>
        </p:txBody>
      </p:sp>
    </p:spTree>
    <p:extLst>
      <p:ext uri="{BB962C8B-B14F-4D97-AF65-F5344CB8AC3E}">
        <p14:creationId xmlns:p14="http://schemas.microsoft.com/office/powerpoint/2010/main" val="307596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TextBox 6"/>
          <p:cNvSpPr txBox="1"/>
          <p:nvPr userDrawn="1"/>
        </p:nvSpPr>
        <p:spPr>
          <a:xfrm>
            <a:off x="6750518" y="6497053"/>
            <a:ext cx="184731" cy="369332"/>
          </a:xfrm>
          <a:prstGeom prst="rect">
            <a:avLst/>
          </a:prstGeom>
          <a:noFill/>
        </p:spPr>
        <p:txBody>
          <a:bodyPr wrap="none" rtlCol="0">
            <a:spAutoFit/>
          </a:bodyPr>
          <a:lstStyle/>
          <a:p>
            <a:endParaRPr lang="en-US" sz="1800" dirty="0"/>
          </a:p>
        </p:txBody>
      </p:sp>
      <p:sp>
        <p:nvSpPr>
          <p:cNvPr id="8" name="TextBox 7"/>
          <p:cNvSpPr txBox="1"/>
          <p:nvPr userDrawn="1"/>
        </p:nvSpPr>
        <p:spPr>
          <a:xfrm>
            <a:off x="6044666" y="6602931"/>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1152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00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7718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733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691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619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265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1517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5067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11/4/2016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p:cNvSpPr/>
          <p:nvPr userDrawn="1"/>
        </p:nvSpPr>
        <p:spPr>
          <a:xfrm>
            <a:off x="0" y="6356352"/>
            <a:ext cx="12192000" cy="501649"/>
          </a:xfrm>
          <a:prstGeom prst="rect">
            <a:avLst/>
          </a:prstGeom>
          <a:solidFill>
            <a:srgbClr val="63B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3B2B8"/>
              </a:solidFill>
            </a:endParaRPr>
          </a:p>
        </p:txBody>
      </p:sp>
      <p:sp>
        <p:nvSpPr>
          <p:cNvPr id="8" name="Rectangle 7"/>
          <p:cNvSpPr/>
          <p:nvPr userDrawn="1"/>
        </p:nvSpPr>
        <p:spPr>
          <a:xfrm>
            <a:off x="0" y="-2187"/>
            <a:ext cx="12192000" cy="367314"/>
          </a:xfrm>
          <a:prstGeom prst="rect">
            <a:avLst/>
          </a:prstGeom>
          <a:solidFill>
            <a:srgbClr val="C83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4389120" y="6437377"/>
            <a:ext cx="7668768" cy="307777"/>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Calibri" charset="0"/>
                <a:ea typeface="Calibri" charset="0"/>
                <a:cs typeface="Calibri" charset="0"/>
              </a:rPr>
              <a:t>ESSA</a:t>
            </a:r>
            <a:r>
              <a:rPr lang="en-US" sz="1400" b="1" baseline="0" dirty="0" smtClean="0">
                <a:solidFill>
                  <a:schemeClr val="bg1"/>
                </a:solidFill>
                <a:latin typeface="Calibri" charset="0"/>
                <a:ea typeface="Calibri" charset="0"/>
                <a:cs typeface="Calibri" charset="0"/>
              </a:rPr>
              <a:t> Boot Camp </a:t>
            </a:r>
            <a:r>
              <a:rPr lang="en-US" sz="1400" b="0" baseline="0" dirty="0" smtClean="0">
                <a:solidFill>
                  <a:schemeClr val="bg1"/>
                </a:solidFill>
                <a:latin typeface="Calibri" charset="0"/>
                <a:ea typeface="Calibri" charset="0"/>
                <a:cs typeface="Calibri" charset="0"/>
              </a:rPr>
              <a:t>| October 2016 </a:t>
            </a:r>
            <a:endParaRPr lang="en-US" sz="1400" b="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3687540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carrieneumayer.wordpress.com/tag/louisville-magazin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429000"/>
            <a:ext cx="9144000" cy="777938"/>
          </a:xfrm>
        </p:spPr>
        <p:txBody>
          <a:bodyPr/>
          <a:lstStyle/>
          <a:p>
            <a:r>
              <a:rPr lang="en-US" dirty="0" smtClean="0">
                <a:solidFill>
                  <a:schemeClr val="bg1"/>
                </a:solidFill>
              </a:rPr>
              <a:t>SUBTITLE</a:t>
            </a:r>
            <a:endParaRPr lang="en-US" dirty="0">
              <a:solidFill>
                <a:schemeClr val="bg1"/>
              </a:solidFill>
            </a:endParaRPr>
          </a:p>
        </p:txBody>
      </p:sp>
      <p:sp>
        <p:nvSpPr>
          <p:cNvPr id="7" name="Title 6"/>
          <p:cNvSpPr>
            <a:spLocks noGrp="1"/>
          </p:cNvSpPr>
          <p:nvPr>
            <p:ph type="ctrTitle"/>
          </p:nvPr>
        </p:nvSpPr>
        <p:spPr/>
        <p:txBody>
          <a:bodyPr/>
          <a:lstStyle/>
          <a:p>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09" y="1007947"/>
            <a:ext cx="5936395" cy="2570121"/>
          </a:xfrm>
          <a:prstGeom prst="rect">
            <a:avLst/>
          </a:prstGeom>
        </p:spPr>
      </p:pic>
      <p:sp>
        <p:nvSpPr>
          <p:cNvPr id="15" name="TextBox 14"/>
          <p:cNvSpPr txBox="1"/>
          <p:nvPr/>
        </p:nvSpPr>
        <p:spPr>
          <a:xfrm>
            <a:off x="1290536" y="4585997"/>
            <a:ext cx="9610928" cy="2000548"/>
          </a:xfrm>
          <a:prstGeom prst="rect">
            <a:avLst/>
          </a:prstGeom>
          <a:noFill/>
        </p:spPr>
        <p:txBody>
          <a:bodyPr wrap="square" rtlCol="0">
            <a:spAutoFit/>
          </a:bodyPr>
          <a:lstStyle/>
          <a:p>
            <a:pPr algn="ctr"/>
            <a:endParaRPr lang="en-US" sz="2400" b="1" dirty="0"/>
          </a:p>
          <a:p>
            <a:pPr algn="ctr"/>
            <a:endParaRPr lang="en-US" sz="2800" b="1" dirty="0"/>
          </a:p>
          <a:p>
            <a:pPr algn="ctr"/>
            <a:r>
              <a:rPr lang="en-US" b="1" smtClean="0">
                <a:solidFill>
                  <a:srgbClr val="F98F28"/>
                </a:solidFill>
              </a:rPr>
              <a:t>October 20 – </a:t>
            </a:r>
            <a:r>
              <a:rPr lang="en-US" b="1" dirty="0" smtClean="0">
                <a:solidFill>
                  <a:srgbClr val="F98F28"/>
                </a:solidFill>
              </a:rPr>
              <a:t>21, </a:t>
            </a:r>
            <a:r>
              <a:rPr lang="en-US" b="1" dirty="0">
                <a:solidFill>
                  <a:srgbClr val="F98F28"/>
                </a:solidFill>
              </a:rPr>
              <a:t>2016</a:t>
            </a:r>
          </a:p>
          <a:p>
            <a:pPr algn="ctr"/>
            <a:endParaRPr lang="en-US" b="1" dirty="0">
              <a:solidFill>
                <a:srgbClr val="63B2B8"/>
              </a:solidFill>
            </a:endParaRPr>
          </a:p>
          <a:p>
            <a:pPr algn="ctr"/>
            <a:r>
              <a:rPr lang="en-US" dirty="0" smtClean="0">
                <a:solidFill>
                  <a:srgbClr val="63B2B8"/>
                </a:solidFill>
              </a:rPr>
              <a:t>Omni Houston Hotel at Westside</a:t>
            </a:r>
            <a:endParaRPr lang="en-US" dirty="0">
              <a:solidFill>
                <a:srgbClr val="63B2B8"/>
              </a:solidFill>
            </a:endParaRPr>
          </a:p>
          <a:p>
            <a:pPr algn="ctr"/>
            <a:r>
              <a:rPr lang="en-US" dirty="0" smtClean="0">
                <a:solidFill>
                  <a:srgbClr val="63B2B8"/>
                </a:solidFill>
              </a:rPr>
              <a:t>Houston, Texas</a:t>
            </a:r>
            <a:endParaRPr lang="en-US" dirty="0">
              <a:solidFill>
                <a:srgbClr val="63B2B8"/>
              </a:solidFill>
            </a:endParaRPr>
          </a:p>
        </p:txBody>
      </p:sp>
    </p:spTree>
    <p:extLst>
      <p:ext uri="{BB962C8B-B14F-4D97-AF65-F5344CB8AC3E}">
        <p14:creationId xmlns:p14="http://schemas.microsoft.com/office/powerpoint/2010/main" val="2712916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36" y="1798508"/>
            <a:ext cx="10515600" cy="2855870"/>
          </a:xfrm>
        </p:spPr>
        <p:txBody>
          <a:bodyPr>
            <a:normAutofit fontScale="90000"/>
          </a:bodyPr>
          <a:lstStyle/>
          <a:p>
            <a:r>
              <a:rPr lang="en-US" dirty="0" smtClean="0"/>
              <a:t>One of the goals of the ESSA Boot Camps is to highlight key decisions states have to make to help you push your states to put in place accountability systems that motivate all schools to improve outcomes for all groups of students.  </a:t>
            </a:r>
            <a:endParaRPr lang="en-US" dirty="0"/>
          </a:p>
        </p:txBody>
      </p:sp>
    </p:spTree>
    <p:extLst>
      <p:ext uri="{BB962C8B-B14F-4D97-AF65-F5344CB8AC3E}">
        <p14:creationId xmlns:p14="http://schemas.microsoft.com/office/powerpoint/2010/main" val="3927385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So what are those key decisions? </a:t>
            </a:r>
            <a:endParaRPr lang="en-US" b="1"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40409" y="2000043"/>
            <a:ext cx="3390019" cy="3777344"/>
          </a:xfrm>
        </p:spPr>
      </p:pic>
      <p:sp>
        <p:nvSpPr>
          <p:cNvPr id="11" name="Rounded Rectangular Callout 10"/>
          <p:cNvSpPr/>
          <p:nvPr/>
        </p:nvSpPr>
        <p:spPr>
          <a:xfrm>
            <a:off x="412462" y="3126541"/>
            <a:ext cx="4760866" cy="1324274"/>
          </a:xfrm>
          <a:prstGeom prst="wedgeRoundRectCallout">
            <a:avLst>
              <a:gd name="adj1" fmla="val -52916"/>
              <a:gd name="adj2" fmla="val 72756"/>
              <a:gd name="adj3" fmla="val 16667"/>
            </a:avLst>
          </a:prstGeo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r>
              <a:rPr lang="en-US" sz="2000" dirty="0"/>
              <a:t>How do we combine these indicators into a school rating? </a:t>
            </a:r>
          </a:p>
        </p:txBody>
      </p:sp>
      <p:sp>
        <p:nvSpPr>
          <p:cNvPr id="12" name="Rounded Rectangular Callout 11"/>
          <p:cNvSpPr/>
          <p:nvPr/>
        </p:nvSpPr>
        <p:spPr>
          <a:xfrm>
            <a:off x="2198834" y="1773728"/>
            <a:ext cx="3897166" cy="1200825"/>
          </a:xfrm>
          <a:prstGeom prst="wedgeRoundRectCallout">
            <a:avLst>
              <a:gd name="adj1" fmla="val 61715"/>
              <a:gd name="adj2" fmla="val 87145"/>
              <a:gd name="adj3" fmla="val 16667"/>
            </a:avLst>
          </a:prstGeom>
          <a:solidFill>
            <a:srgbClr val="C83C2A"/>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What indicators should we use to measure school performance?</a:t>
            </a:r>
            <a:endParaRPr lang="en-US" sz="2000" dirty="0"/>
          </a:p>
        </p:txBody>
      </p:sp>
      <p:sp>
        <p:nvSpPr>
          <p:cNvPr id="13" name="Rounded Rectangular Callout 12"/>
          <p:cNvSpPr/>
          <p:nvPr/>
        </p:nvSpPr>
        <p:spPr>
          <a:xfrm>
            <a:off x="2064329" y="4668391"/>
            <a:ext cx="4166176" cy="1268957"/>
          </a:xfrm>
          <a:prstGeom prst="wedgeRoundRectCallout">
            <a:avLst>
              <a:gd name="adj1" fmla="val 69156"/>
              <a:gd name="adj2" fmla="val 7700"/>
              <a:gd name="adj3" fmla="val 16667"/>
            </a:avLst>
          </a:prstGeom>
          <a:solidFill>
            <a:srgbClr val="F98F28"/>
          </a:solidFill>
        </p:spPr>
        <p:style>
          <a:lnRef idx="1">
            <a:schemeClr val="accent3"/>
          </a:lnRef>
          <a:fillRef idx="3">
            <a:schemeClr val="accent3"/>
          </a:fillRef>
          <a:effectRef idx="2">
            <a:schemeClr val="accent3"/>
          </a:effectRef>
          <a:fontRef idx="minor">
            <a:schemeClr val="lt1"/>
          </a:fontRef>
        </p:style>
        <p:txBody>
          <a:bodyPr rtlCol="0" anchor="ctr"/>
          <a:lstStyle/>
          <a:p>
            <a:r>
              <a:rPr lang="en-US" sz="2000" dirty="0"/>
              <a:t>What should states and districts do to support and ensure change in struggling schools? </a:t>
            </a:r>
          </a:p>
        </p:txBody>
      </p:sp>
    </p:spTree>
    <p:extLst>
      <p:ext uri="{BB962C8B-B14F-4D97-AF65-F5344CB8AC3E}">
        <p14:creationId xmlns:p14="http://schemas.microsoft.com/office/powerpoint/2010/main" val="3387433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we met last time, we focused on the first of these decisions: What to measure. </a:t>
            </a:r>
            <a:endParaRPr lang="en-US" dirty="0"/>
          </a:p>
        </p:txBody>
      </p:sp>
      <p:sp>
        <p:nvSpPr>
          <p:cNvPr id="6" name="Rounded Rectangular Callout 5"/>
          <p:cNvSpPr/>
          <p:nvPr/>
        </p:nvSpPr>
        <p:spPr>
          <a:xfrm>
            <a:off x="6984951" y="2094955"/>
            <a:ext cx="4581000" cy="3400023"/>
          </a:xfrm>
          <a:prstGeom prst="wedgeRoundRectCallout">
            <a:avLst>
              <a:gd name="adj1" fmla="val -70325"/>
              <a:gd name="adj2" fmla="val 4522"/>
              <a:gd name="adj3" fmla="val 16667"/>
            </a:avLst>
          </a:prstGeom>
          <a:solidFill>
            <a:srgbClr val="C83C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indicators should we use to measure school performance?</a:t>
            </a:r>
            <a:endParaRPr lang="en-US" sz="4000" dirty="0"/>
          </a:p>
        </p:txBody>
      </p:sp>
      <p:pic>
        <p:nvPicPr>
          <p:cNvPr id="7"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103845" y="1690688"/>
            <a:ext cx="3992155" cy="4448277"/>
          </a:xfrm>
        </p:spPr>
      </p:pic>
      <p:sp>
        <p:nvSpPr>
          <p:cNvPr id="3" name="Rounded Rectangle 2"/>
          <p:cNvSpPr/>
          <p:nvPr/>
        </p:nvSpPr>
        <p:spPr>
          <a:xfrm>
            <a:off x="3867462" y="3016252"/>
            <a:ext cx="1499017" cy="521428"/>
          </a:xfrm>
          <a:prstGeom prst="roundRect">
            <a:avLst/>
          </a:prstGeom>
          <a:solidFill>
            <a:srgbClr val="C031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Indicators</a:t>
            </a:r>
            <a:endParaRPr lang="en-US" sz="2400" dirty="0"/>
          </a:p>
        </p:txBody>
      </p:sp>
    </p:spTree>
    <p:extLst>
      <p:ext uri="{BB962C8B-B14F-4D97-AF65-F5344CB8AC3E}">
        <p14:creationId xmlns:p14="http://schemas.microsoft.com/office/powerpoint/2010/main" val="2455888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752763" y="1540786"/>
            <a:ext cx="3992155" cy="4448277"/>
          </a:xfrm>
        </p:spPr>
      </p:pic>
      <p:sp>
        <p:nvSpPr>
          <p:cNvPr id="2" name="Title 1"/>
          <p:cNvSpPr>
            <a:spLocks noGrp="1"/>
          </p:cNvSpPr>
          <p:nvPr>
            <p:ph type="title"/>
          </p:nvPr>
        </p:nvSpPr>
        <p:spPr/>
        <p:txBody>
          <a:bodyPr/>
          <a:lstStyle/>
          <a:p>
            <a:r>
              <a:rPr lang="en-US" dirty="0" smtClean="0"/>
              <a:t>Over the next couple of days, we’ll begin to dig into… </a:t>
            </a:r>
            <a:endParaRPr lang="en-US" dirty="0"/>
          </a:p>
        </p:txBody>
      </p:sp>
      <p:sp>
        <p:nvSpPr>
          <p:cNvPr id="6" name="Rounded Rectangular Callout 5"/>
          <p:cNvSpPr/>
          <p:nvPr/>
        </p:nvSpPr>
        <p:spPr>
          <a:xfrm>
            <a:off x="505769" y="1880272"/>
            <a:ext cx="2582665" cy="1744937"/>
          </a:xfrm>
          <a:prstGeom prst="wedgeRoundRectCallout">
            <a:avLst>
              <a:gd name="adj1" fmla="val 92637"/>
              <a:gd name="adj2" fmla="val 41318"/>
              <a:gd name="adj3" fmla="val 16667"/>
            </a:avLst>
          </a:prstGeo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r>
              <a:rPr lang="en-US" sz="2000" b="1" dirty="0" smtClean="0"/>
              <a:t>Today: </a:t>
            </a:r>
            <a:r>
              <a:rPr lang="en-US" sz="2000" dirty="0" smtClean="0"/>
              <a:t>How </a:t>
            </a:r>
            <a:r>
              <a:rPr lang="en-US" sz="2000" dirty="0"/>
              <a:t>do we combine these indicators into a school rating? </a:t>
            </a:r>
          </a:p>
        </p:txBody>
      </p:sp>
      <p:sp>
        <p:nvSpPr>
          <p:cNvPr id="7" name="Rounded Rectangular Callout 6"/>
          <p:cNvSpPr/>
          <p:nvPr/>
        </p:nvSpPr>
        <p:spPr>
          <a:xfrm>
            <a:off x="8671248" y="4332489"/>
            <a:ext cx="3393233" cy="1816384"/>
          </a:xfrm>
          <a:prstGeom prst="wedgeRoundRectCallout">
            <a:avLst>
              <a:gd name="adj1" fmla="val -97864"/>
              <a:gd name="adj2" fmla="val -33327"/>
              <a:gd name="adj3" fmla="val 16667"/>
            </a:avLst>
          </a:prstGeom>
          <a:solidFill>
            <a:srgbClr val="F98F28"/>
          </a:solidFill>
        </p:spPr>
        <p:style>
          <a:lnRef idx="1">
            <a:schemeClr val="accent3"/>
          </a:lnRef>
          <a:fillRef idx="3">
            <a:schemeClr val="accent3"/>
          </a:fillRef>
          <a:effectRef idx="2">
            <a:schemeClr val="accent3"/>
          </a:effectRef>
          <a:fontRef idx="minor">
            <a:schemeClr val="lt1"/>
          </a:fontRef>
        </p:style>
        <p:txBody>
          <a:bodyPr rtlCol="0" anchor="ctr"/>
          <a:lstStyle/>
          <a:p>
            <a:r>
              <a:rPr lang="en-US" sz="2000" dirty="0" smtClean="0"/>
              <a:t>Tomorrow: What </a:t>
            </a:r>
            <a:r>
              <a:rPr lang="en-US" sz="2000" dirty="0"/>
              <a:t>should states and districts do to support and ensure change in struggling schools? </a:t>
            </a:r>
            <a:r>
              <a:rPr lang="en-US" sz="2000" b="1" dirty="0" smtClean="0"/>
              <a:t>(Beginning the conversation)</a:t>
            </a:r>
            <a:endParaRPr lang="en-US" sz="2000" b="1" dirty="0"/>
          </a:p>
        </p:txBody>
      </p:sp>
      <p:sp>
        <p:nvSpPr>
          <p:cNvPr id="9" name="Rounded Rectangle 8"/>
          <p:cNvSpPr/>
          <p:nvPr/>
        </p:nvSpPr>
        <p:spPr>
          <a:xfrm>
            <a:off x="4212237" y="3625209"/>
            <a:ext cx="1244184" cy="55704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Ratings</a:t>
            </a:r>
            <a:endParaRPr lang="en-US" sz="2400" b="1" dirty="0"/>
          </a:p>
        </p:txBody>
      </p:sp>
      <p:sp>
        <p:nvSpPr>
          <p:cNvPr id="10" name="Rounded Rectangle 9"/>
          <p:cNvSpPr/>
          <p:nvPr/>
        </p:nvSpPr>
        <p:spPr>
          <a:xfrm>
            <a:off x="5561352" y="4332489"/>
            <a:ext cx="1394084" cy="554304"/>
          </a:xfrm>
          <a:prstGeom prst="roundRect">
            <a:avLst/>
          </a:prstGeom>
          <a:solidFill>
            <a:srgbClr val="F98F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Actions</a:t>
            </a:r>
            <a:endParaRPr lang="en-US" sz="2400" b="1" dirty="0"/>
          </a:p>
        </p:txBody>
      </p:sp>
    </p:spTree>
    <p:extLst>
      <p:ext uri="{BB962C8B-B14F-4D97-AF65-F5344CB8AC3E}">
        <p14:creationId xmlns:p14="http://schemas.microsoft.com/office/powerpoint/2010/main" val="1405885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837" y="2912383"/>
            <a:ext cx="10515600" cy="1325563"/>
          </a:xfrm>
          <a:solidFill>
            <a:srgbClr val="63B2B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b="1" dirty="0" smtClean="0"/>
              <a:t>What do we mean by “school rating”?</a:t>
            </a:r>
            <a:endParaRPr lang="en-US" b="1" dirty="0"/>
          </a:p>
        </p:txBody>
      </p:sp>
    </p:spTree>
    <p:extLst>
      <p:ext uri="{BB962C8B-B14F-4D97-AF65-F5344CB8AC3E}">
        <p14:creationId xmlns:p14="http://schemas.microsoft.com/office/powerpoint/2010/main" val="3951675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 rating is a way of signaling how a school is doing. They can be… </a:t>
            </a:r>
            <a:endParaRPr lang="en-US" b="1" dirty="0"/>
          </a:p>
        </p:txBody>
      </p:sp>
      <p:sp>
        <p:nvSpPr>
          <p:cNvPr id="4" name="5-Point Star 3"/>
          <p:cNvSpPr/>
          <p:nvPr/>
        </p:nvSpPr>
        <p:spPr>
          <a:xfrm>
            <a:off x="2174793" y="2364259"/>
            <a:ext cx="731520" cy="640080"/>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 name="5-Point Star 4"/>
          <p:cNvSpPr/>
          <p:nvPr/>
        </p:nvSpPr>
        <p:spPr>
          <a:xfrm>
            <a:off x="3060361" y="2364258"/>
            <a:ext cx="731520" cy="640080"/>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 name="5-Point Star 5"/>
          <p:cNvSpPr/>
          <p:nvPr/>
        </p:nvSpPr>
        <p:spPr>
          <a:xfrm>
            <a:off x="3945929" y="2364257"/>
            <a:ext cx="731520" cy="640080"/>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5-Point Star 6"/>
          <p:cNvSpPr/>
          <p:nvPr/>
        </p:nvSpPr>
        <p:spPr>
          <a:xfrm>
            <a:off x="4831497" y="2364256"/>
            <a:ext cx="731520" cy="640080"/>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5-Point Star 7"/>
          <p:cNvSpPr/>
          <p:nvPr/>
        </p:nvSpPr>
        <p:spPr>
          <a:xfrm>
            <a:off x="5717065" y="2364255"/>
            <a:ext cx="731520" cy="640080"/>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TextBox 8"/>
          <p:cNvSpPr txBox="1"/>
          <p:nvPr/>
        </p:nvSpPr>
        <p:spPr>
          <a:xfrm>
            <a:off x="3060361" y="1861751"/>
            <a:ext cx="2763794" cy="461665"/>
          </a:xfrm>
          <a:prstGeom prst="rect">
            <a:avLst/>
          </a:prstGeom>
          <a:noFill/>
        </p:spPr>
        <p:txBody>
          <a:bodyPr wrap="square" rtlCol="0">
            <a:spAutoFit/>
          </a:bodyPr>
          <a:lstStyle/>
          <a:p>
            <a:pPr algn="ctr"/>
            <a:r>
              <a:rPr lang="en-US" sz="2400" b="1" dirty="0" smtClean="0"/>
              <a:t>1 to 5 stars</a:t>
            </a:r>
            <a:endParaRPr lang="en-US" sz="2400" b="1" dirty="0"/>
          </a:p>
        </p:txBody>
      </p:sp>
      <p:graphicFrame>
        <p:nvGraphicFramePr>
          <p:cNvPr id="10" name="Table 9"/>
          <p:cNvGraphicFramePr>
            <a:graphicFrameLocks noGrp="1"/>
          </p:cNvGraphicFramePr>
          <p:nvPr>
            <p:extLst/>
          </p:nvPr>
        </p:nvGraphicFramePr>
        <p:xfrm>
          <a:off x="7512906" y="2372497"/>
          <a:ext cx="2721231" cy="2331305"/>
        </p:xfrm>
        <a:graphic>
          <a:graphicData uri="http://schemas.openxmlformats.org/drawingml/2006/table">
            <a:tbl>
              <a:tblPr firstRow="1" bandRow="1">
                <a:tableStyleId>{2D5ABB26-0587-4C30-8999-92F81FD0307C}</a:tableStyleId>
              </a:tblPr>
              <a:tblGrid>
                <a:gridCol w="2721231"/>
              </a:tblGrid>
              <a:tr h="486169">
                <a:tc>
                  <a:txBody>
                    <a:bodyPr/>
                    <a:lstStyle/>
                    <a:p>
                      <a:pPr algn="ctr"/>
                      <a:r>
                        <a:rPr lang="en-US" sz="2000" b="1" dirty="0" smtClean="0"/>
                        <a:t>Excellent</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B050"/>
                    </a:solidFill>
                  </a:tcPr>
                </a:tc>
              </a:tr>
              <a:tr h="461284">
                <a:tc>
                  <a:txBody>
                    <a:bodyPr/>
                    <a:lstStyle/>
                    <a:p>
                      <a:pPr algn="ctr"/>
                      <a:r>
                        <a:rPr lang="en-US" sz="2000" b="1" dirty="0" smtClean="0"/>
                        <a:t>Good</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r>
              <a:tr h="461284">
                <a:tc>
                  <a:txBody>
                    <a:bodyPr/>
                    <a:lstStyle/>
                    <a:p>
                      <a:pPr algn="ctr"/>
                      <a:r>
                        <a:rPr lang="en-US" sz="2000" b="1" dirty="0" smtClean="0"/>
                        <a:t>Acceptable</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r>
              <a:tr h="461284">
                <a:tc>
                  <a:txBody>
                    <a:bodyPr/>
                    <a:lstStyle/>
                    <a:p>
                      <a:pPr algn="ctr"/>
                      <a:r>
                        <a:rPr lang="en-US" sz="2000" b="1" dirty="0" smtClean="0"/>
                        <a:t>Needs Improvement</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r>
              <a:tr h="461284">
                <a:tc>
                  <a:txBody>
                    <a:bodyPr/>
                    <a:lstStyle/>
                    <a:p>
                      <a:pPr algn="ctr"/>
                      <a:r>
                        <a:rPr lang="en-US" sz="2000" b="1" dirty="0" smtClean="0"/>
                        <a:t>Struggling</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bl>
          </a:graphicData>
        </a:graphic>
      </p:graphicFrame>
      <p:sp>
        <p:nvSpPr>
          <p:cNvPr id="11" name="TextBox 10"/>
          <p:cNvSpPr txBox="1"/>
          <p:nvPr/>
        </p:nvSpPr>
        <p:spPr>
          <a:xfrm>
            <a:off x="7950883" y="1929019"/>
            <a:ext cx="1977081" cy="369332"/>
          </a:xfrm>
          <a:prstGeom prst="rect">
            <a:avLst/>
          </a:prstGeom>
          <a:noFill/>
        </p:spPr>
        <p:txBody>
          <a:bodyPr wrap="square" rtlCol="0">
            <a:spAutoFit/>
          </a:bodyPr>
          <a:lstStyle/>
          <a:p>
            <a:r>
              <a:rPr lang="en-US" b="1" dirty="0" smtClean="0"/>
              <a:t>Labels like… </a:t>
            </a:r>
            <a:endParaRPr lang="en-US" b="1" dirty="0"/>
          </a:p>
        </p:txBody>
      </p:sp>
      <p:sp>
        <p:nvSpPr>
          <p:cNvPr id="12" name="Rectangle 11"/>
          <p:cNvSpPr/>
          <p:nvPr/>
        </p:nvSpPr>
        <p:spPr>
          <a:xfrm>
            <a:off x="3354846" y="3677909"/>
            <a:ext cx="2114681" cy="923330"/>
          </a:xfrm>
          <a:prstGeom prst="rect">
            <a:avLst/>
          </a:prstGeom>
          <a:noFill/>
        </p:spPr>
        <p:txBody>
          <a:bodyPr wrap="none" lIns="91440" tIns="45720" rIns="91440" bIns="45720">
            <a:spAutoFit/>
          </a:bodyPr>
          <a:lstStyle/>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0 - 100</a:t>
            </a:r>
            <a:endPar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3" name="TextBox 12"/>
          <p:cNvSpPr txBox="1"/>
          <p:nvPr/>
        </p:nvSpPr>
        <p:spPr>
          <a:xfrm>
            <a:off x="3715693" y="3488438"/>
            <a:ext cx="1985319" cy="378940"/>
          </a:xfrm>
          <a:prstGeom prst="rect">
            <a:avLst/>
          </a:prstGeom>
          <a:noFill/>
        </p:spPr>
        <p:txBody>
          <a:bodyPr wrap="square" rtlCol="0">
            <a:spAutoFit/>
          </a:bodyPr>
          <a:lstStyle/>
          <a:p>
            <a:r>
              <a:rPr lang="en-US" b="1" dirty="0" smtClean="0"/>
              <a:t>Numbers like</a:t>
            </a:r>
            <a:endParaRPr lang="en-US" b="1" dirty="0"/>
          </a:p>
        </p:txBody>
      </p:sp>
      <p:sp>
        <p:nvSpPr>
          <p:cNvPr id="14" name="Rectangle 13"/>
          <p:cNvSpPr/>
          <p:nvPr/>
        </p:nvSpPr>
        <p:spPr>
          <a:xfrm>
            <a:off x="4096266" y="4777948"/>
            <a:ext cx="368722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a:solidFill>
                  <a:srgbClr val="0070C0"/>
                </a:solidFill>
                <a:latin typeface="Informal Roman" panose="030604020304060B0204" pitchFamily="66" charset="0"/>
              </a:rPr>
              <a:t>A – F Grades</a:t>
            </a:r>
            <a:endParaRPr lang="en-US" sz="5400" b="1" dirty="0">
              <a:ln/>
              <a:solidFill>
                <a:srgbClr val="0070C0"/>
              </a:solidFill>
              <a:latin typeface="Informal Roman" panose="030604020304060B0204" pitchFamily="66" charset="0"/>
            </a:endParaRPr>
          </a:p>
        </p:txBody>
      </p:sp>
    </p:spTree>
    <p:extLst>
      <p:ext uri="{BB962C8B-B14F-4D97-AF65-F5344CB8AC3E}">
        <p14:creationId xmlns:p14="http://schemas.microsoft.com/office/powerpoint/2010/main" val="1000842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Ratings are a key component of a school accountability system. Well-designed ratings:</a:t>
            </a:r>
            <a:endParaRPr lang="en-US" b="1" dirty="0"/>
          </a:p>
        </p:txBody>
      </p:sp>
      <p:sp>
        <p:nvSpPr>
          <p:cNvPr id="5" name="Content Placeholder 2"/>
          <p:cNvSpPr txBox="1">
            <a:spLocks/>
          </p:cNvSpPr>
          <p:nvPr/>
        </p:nvSpPr>
        <p:spPr>
          <a:xfrm>
            <a:off x="751703" y="1796792"/>
            <a:ext cx="10515600" cy="4351338"/>
          </a:xfrm>
          <a:prstGeom prst="rect">
            <a:avLst/>
          </a:prstGeom>
          <a:solidFill>
            <a:srgbClr val="63B2B8"/>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Communicate expectations</a:t>
            </a:r>
            <a:r>
              <a:rPr lang="en-US" dirty="0" smtClean="0"/>
              <a:t> for preparing all groups of students for college or a meaningful career;</a:t>
            </a:r>
          </a:p>
          <a:p>
            <a:r>
              <a:rPr lang="en-US" dirty="0" smtClean="0"/>
              <a:t>Communicate to educators, parents, and the public </a:t>
            </a:r>
            <a:r>
              <a:rPr lang="en-US" b="1" dirty="0" smtClean="0"/>
              <a:t>how schools are performing against these expectations</a:t>
            </a:r>
            <a:r>
              <a:rPr lang="en-US" dirty="0" smtClean="0"/>
              <a:t>, both overall and for each group of students; and</a:t>
            </a:r>
          </a:p>
          <a:p>
            <a:r>
              <a:rPr lang="en-US" b="1" dirty="0" smtClean="0"/>
              <a:t>Signal that improvement is needed</a:t>
            </a:r>
            <a:r>
              <a:rPr lang="en-US" dirty="0" smtClean="0"/>
              <a:t> whenever outcomes for any group consistently do not meet expectations.</a:t>
            </a:r>
          </a:p>
          <a:p>
            <a:endParaRPr lang="en-US" dirty="0"/>
          </a:p>
        </p:txBody>
      </p:sp>
    </p:spTree>
    <p:extLst>
      <p:ext uri="{BB962C8B-B14F-4D97-AF65-F5344CB8AC3E}">
        <p14:creationId xmlns:p14="http://schemas.microsoft.com/office/powerpoint/2010/main" val="324433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63" y="374456"/>
            <a:ext cx="10515600" cy="1325563"/>
          </a:xfrm>
        </p:spPr>
        <p:txBody>
          <a:bodyPr/>
          <a:lstStyle/>
          <a:p>
            <a:r>
              <a:rPr lang="en-US" b="1" dirty="0" smtClean="0"/>
              <a:t>Ratings are especially important for equity</a:t>
            </a:r>
            <a:endParaRPr lang="en-US" b="1" dirty="0"/>
          </a:p>
        </p:txBody>
      </p:sp>
      <p:sp>
        <p:nvSpPr>
          <p:cNvPr id="3" name="Content Placeholder 2"/>
          <p:cNvSpPr>
            <a:spLocks noGrp="1"/>
          </p:cNvSpPr>
          <p:nvPr>
            <p:ph idx="1"/>
          </p:nvPr>
        </p:nvSpPr>
        <p:spPr>
          <a:xfrm>
            <a:off x="838200" y="1915297"/>
            <a:ext cx="7643327" cy="4261666"/>
          </a:xfrm>
        </p:spPr>
        <p:txBody>
          <a:bodyPr>
            <a:normAutofit/>
          </a:bodyPr>
          <a:lstStyle/>
          <a:p>
            <a:r>
              <a:rPr lang="en-US" sz="2400" dirty="0" smtClean="0"/>
              <a:t>By defining what it means to get an “Excellent” or a “Good” rating, rating criteria can make clear that to be considered a </a:t>
            </a:r>
            <a:r>
              <a:rPr lang="en-US" sz="2400" b="1" dirty="0" smtClean="0">
                <a:solidFill>
                  <a:srgbClr val="00B050"/>
                </a:solidFill>
              </a:rPr>
              <a:t>high-performing school</a:t>
            </a:r>
            <a:r>
              <a:rPr lang="en-US" sz="2400" dirty="0" smtClean="0"/>
              <a:t>, a school has to be serving </a:t>
            </a:r>
            <a:r>
              <a:rPr lang="en-US" sz="2400" u="sng" dirty="0" smtClean="0"/>
              <a:t>all of its students</a:t>
            </a:r>
            <a:r>
              <a:rPr lang="en-US" sz="2400" dirty="0" smtClean="0"/>
              <a:t> – </a:t>
            </a:r>
            <a:r>
              <a:rPr lang="en-US" sz="2400" u="sng" dirty="0" smtClean="0"/>
              <a:t>not just some</a:t>
            </a:r>
            <a:r>
              <a:rPr lang="en-US" sz="2400" dirty="0" smtClean="0"/>
              <a:t> – well. </a:t>
            </a:r>
          </a:p>
          <a:p>
            <a:pPr marL="0" indent="0">
              <a:buNone/>
            </a:pPr>
            <a:endParaRPr lang="en-US" sz="2400" dirty="0" smtClean="0"/>
          </a:p>
          <a:p>
            <a:r>
              <a:rPr lang="en-US" sz="2400" dirty="0" smtClean="0"/>
              <a:t>By identifying schools that are </a:t>
            </a:r>
            <a:r>
              <a:rPr lang="en-US" sz="2400" b="1" dirty="0" smtClean="0">
                <a:solidFill>
                  <a:schemeClr val="accent2">
                    <a:lumMod val="75000"/>
                  </a:schemeClr>
                </a:solidFill>
              </a:rPr>
              <a:t>not meeting expectations </a:t>
            </a:r>
            <a:r>
              <a:rPr lang="en-US" sz="2400" dirty="0" smtClean="0"/>
              <a:t>for one or more groups of students, ratings can </a:t>
            </a:r>
            <a:r>
              <a:rPr lang="en-US" sz="2400" u="sng" dirty="0" smtClean="0"/>
              <a:t>prompt action</a:t>
            </a:r>
            <a:r>
              <a:rPr lang="en-US" sz="2400" dirty="0" smtClean="0"/>
              <a:t> and help districts and states better target </a:t>
            </a:r>
            <a:r>
              <a:rPr lang="en-US" sz="2400" u="sng" dirty="0" smtClean="0"/>
              <a:t>resources and supports</a:t>
            </a:r>
            <a:r>
              <a:rPr lang="en-US" sz="2400" dirty="0" smtClean="0"/>
              <a:t>. </a:t>
            </a:r>
            <a:endParaRPr lang="en-US" sz="2400" dirty="0"/>
          </a:p>
        </p:txBody>
      </p:sp>
      <p:graphicFrame>
        <p:nvGraphicFramePr>
          <p:cNvPr id="5" name="Table 4"/>
          <p:cNvGraphicFramePr>
            <a:graphicFrameLocks noGrp="1"/>
          </p:cNvGraphicFramePr>
          <p:nvPr>
            <p:extLst/>
          </p:nvPr>
        </p:nvGraphicFramePr>
        <p:xfrm>
          <a:off x="8677470" y="1915297"/>
          <a:ext cx="2721231" cy="3636416"/>
        </p:xfrm>
        <a:graphic>
          <a:graphicData uri="http://schemas.openxmlformats.org/drawingml/2006/table">
            <a:tbl>
              <a:tblPr firstRow="1" bandRow="1">
                <a:tableStyleId>{2D5ABB26-0587-4C30-8999-92F81FD0307C}</a:tableStyleId>
              </a:tblPr>
              <a:tblGrid>
                <a:gridCol w="2721231"/>
              </a:tblGrid>
              <a:tr h="758336">
                <a:tc>
                  <a:txBody>
                    <a:bodyPr/>
                    <a:lstStyle/>
                    <a:p>
                      <a:pPr algn="ctr"/>
                      <a:r>
                        <a:rPr lang="en-US" sz="2000" b="1" dirty="0" smtClean="0"/>
                        <a:t>Excellent</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B050"/>
                    </a:solidFill>
                  </a:tcPr>
                </a:tc>
              </a:tr>
              <a:tr h="719520">
                <a:tc>
                  <a:txBody>
                    <a:bodyPr/>
                    <a:lstStyle/>
                    <a:p>
                      <a:pPr algn="ctr"/>
                      <a:r>
                        <a:rPr lang="en-US" sz="2000" b="1" dirty="0" smtClean="0"/>
                        <a:t>Good</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r>
              <a:tr h="719520">
                <a:tc>
                  <a:txBody>
                    <a:bodyPr/>
                    <a:lstStyle/>
                    <a:p>
                      <a:pPr algn="ctr"/>
                      <a:r>
                        <a:rPr lang="en-US" sz="2000" b="1" dirty="0" smtClean="0"/>
                        <a:t>Acceptable</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r>
              <a:tr h="719520">
                <a:tc>
                  <a:txBody>
                    <a:bodyPr/>
                    <a:lstStyle/>
                    <a:p>
                      <a:pPr algn="ctr"/>
                      <a:r>
                        <a:rPr lang="en-US" sz="2000" b="1" dirty="0" smtClean="0"/>
                        <a:t>Needs Improvement</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r>
              <a:tr h="719520">
                <a:tc>
                  <a:txBody>
                    <a:bodyPr/>
                    <a:lstStyle/>
                    <a:p>
                      <a:pPr algn="ctr"/>
                      <a:r>
                        <a:rPr lang="en-US" sz="2000" b="1" dirty="0" smtClean="0"/>
                        <a:t>Struggling</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bl>
          </a:graphicData>
        </a:graphic>
      </p:graphicFrame>
    </p:spTree>
    <p:extLst>
      <p:ext uri="{BB962C8B-B14F-4D97-AF65-F5344CB8AC3E}">
        <p14:creationId xmlns:p14="http://schemas.microsoft.com/office/powerpoint/2010/main" val="4266181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038" y="299811"/>
            <a:ext cx="10515600" cy="1325563"/>
          </a:xfrm>
        </p:spPr>
        <p:txBody>
          <a:bodyPr/>
          <a:lstStyle/>
          <a:p>
            <a:r>
              <a:rPr lang="en-US" b="1" dirty="0" smtClean="0"/>
              <a:t>Of course, a rating alone is not enough. </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4824" y="1526674"/>
            <a:ext cx="4166174" cy="4351338"/>
          </a:xfrm>
        </p:spPr>
      </p:pic>
      <p:sp>
        <p:nvSpPr>
          <p:cNvPr id="6" name="Rectangle 5"/>
          <p:cNvSpPr/>
          <p:nvPr/>
        </p:nvSpPr>
        <p:spPr>
          <a:xfrm>
            <a:off x="1853734" y="1526674"/>
            <a:ext cx="3545633" cy="438354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dirty="0" smtClean="0"/>
              <a:t>School Rating</a:t>
            </a:r>
          </a:p>
          <a:p>
            <a:pPr algn="ctr"/>
            <a:endParaRPr lang="en-US" sz="3200" dirty="0" smtClean="0"/>
          </a:p>
          <a:p>
            <a:pPr algn="ctr"/>
            <a:endParaRPr lang="en-US" dirty="0"/>
          </a:p>
          <a:p>
            <a:pPr algn="ctr"/>
            <a:endParaRPr lang="en-US" dirty="0"/>
          </a:p>
        </p:txBody>
      </p:sp>
      <p:sp>
        <p:nvSpPr>
          <p:cNvPr id="8" name="5-Point Star 7"/>
          <p:cNvSpPr/>
          <p:nvPr/>
        </p:nvSpPr>
        <p:spPr>
          <a:xfrm>
            <a:off x="2215142" y="3577206"/>
            <a:ext cx="548640" cy="54864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5-Point Star 8"/>
          <p:cNvSpPr/>
          <p:nvPr/>
        </p:nvSpPr>
        <p:spPr>
          <a:xfrm>
            <a:off x="2784364" y="3578387"/>
            <a:ext cx="548640" cy="54864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5-Point Star 9"/>
          <p:cNvSpPr/>
          <p:nvPr/>
        </p:nvSpPr>
        <p:spPr>
          <a:xfrm>
            <a:off x="3365974" y="3575827"/>
            <a:ext cx="548640" cy="54864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5-Point Star 10"/>
          <p:cNvSpPr/>
          <p:nvPr/>
        </p:nvSpPr>
        <p:spPr>
          <a:xfrm>
            <a:off x="3963135" y="3585158"/>
            <a:ext cx="548640" cy="548640"/>
          </a:xfrm>
          <a:prstGeom prst="star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5-Point Star 11"/>
          <p:cNvSpPr/>
          <p:nvPr/>
        </p:nvSpPr>
        <p:spPr>
          <a:xfrm>
            <a:off x="4555660" y="3585158"/>
            <a:ext cx="548640" cy="548640"/>
          </a:xfrm>
          <a:prstGeom prst="star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53601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a number of important things that ratings, on their own, can’t do.</a:t>
            </a:r>
            <a:endParaRPr lang="en-US" dirty="0"/>
          </a:p>
        </p:txBody>
      </p:sp>
      <p:sp>
        <p:nvSpPr>
          <p:cNvPr id="4" name="Content Placeholder 2"/>
          <p:cNvSpPr>
            <a:spLocks noGrp="1"/>
          </p:cNvSpPr>
          <p:nvPr>
            <p:ph idx="1"/>
          </p:nvPr>
        </p:nvSpPr>
        <p:spPr>
          <a:xfrm>
            <a:off x="838200" y="1825625"/>
            <a:ext cx="10515600" cy="4351338"/>
          </a:xfrm>
          <a:solidFill>
            <a:srgbClr val="C83C2A"/>
          </a:solidFill>
        </p:spPr>
        <p:txBody>
          <a:bodyPr>
            <a:normAutofit/>
          </a:bodyPr>
          <a:lstStyle/>
          <a:p>
            <a:r>
              <a:rPr lang="en-US" sz="3600" dirty="0" smtClean="0">
                <a:solidFill>
                  <a:schemeClr val="bg1"/>
                </a:solidFill>
              </a:rPr>
              <a:t>A school rating, on its own, can’t tell schools how to improve student outcomes</a:t>
            </a:r>
          </a:p>
          <a:p>
            <a:r>
              <a:rPr lang="en-US" sz="3600" dirty="0" smtClean="0">
                <a:solidFill>
                  <a:schemeClr val="bg1"/>
                </a:solidFill>
              </a:rPr>
              <a:t>A school rating, on its own, can’t tell parents everything they need to know about a school.</a:t>
            </a:r>
          </a:p>
          <a:p>
            <a:r>
              <a:rPr lang="en-US" sz="3600" dirty="0" smtClean="0">
                <a:solidFill>
                  <a:schemeClr val="bg1"/>
                </a:solidFill>
              </a:rPr>
              <a:t>And a rating, on its own, can’t tell us everything we want to know about what students experience in school.</a:t>
            </a:r>
            <a:endParaRPr lang="en-US" sz="3600" dirty="0">
              <a:solidFill>
                <a:schemeClr val="bg1"/>
              </a:solidFill>
            </a:endParaRPr>
          </a:p>
        </p:txBody>
      </p:sp>
    </p:spTree>
    <p:extLst>
      <p:ext uri="{BB962C8B-B14F-4D97-AF65-F5344CB8AC3E}">
        <p14:creationId xmlns:p14="http://schemas.microsoft.com/office/powerpoint/2010/main" val="1772798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US" sz="6600" cap="small" dirty="0" smtClean="0"/>
              <a:t>School Ratings</a:t>
            </a:r>
            <a:endParaRPr lang="en-US" sz="6600" cap="small" dirty="0"/>
          </a:p>
        </p:txBody>
      </p:sp>
      <p:sp>
        <p:nvSpPr>
          <p:cNvPr id="3" name="Subtitle 2"/>
          <p:cNvSpPr>
            <a:spLocks noGrp="1"/>
          </p:cNvSpPr>
          <p:nvPr>
            <p:ph type="subTitle" idx="1"/>
          </p:nvPr>
        </p:nvSpPr>
        <p:spPr/>
        <p:txBody>
          <a:bodyPr anchor="b"/>
          <a:lstStyle/>
          <a:p>
            <a:r>
              <a:rPr lang="en-US" dirty="0" smtClean="0"/>
              <a:t>Natasha </a:t>
            </a:r>
            <a:r>
              <a:rPr lang="en-US" dirty="0" err="1" smtClean="0"/>
              <a:t>Ushomirsky</a:t>
            </a:r>
            <a:r>
              <a:rPr lang="en-US" dirty="0" smtClean="0"/>
              <a:t>, The Education Trust</a:t>
            </a:r>
            <a:endParaRPr lang="en-US" dirty="0"/>
          </a:p>
        </p:txBody>
      </p:sp>
    </p:spTree>
    <p:extLst>
      <p:ext uri="{BB962C8B-B14F-4D97-AF65-F5344CB8AC3E}">
        <p14:creationId xmlns:p14="http://schemas.microsoft.com/office/powerpoint/2010/main" val="546462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898" y="1708733"/>
            <a:ext cx="7470710" cy="3525740"/>
          </a:xfrm>
        </p:spPr>
        <p:txBody>
          <a:bodyPr>
            <a:noAutofit/>
          </a:bodyPr>
          <a:lstStyle/>
          <a:p>
            <a:r>
              <a:rPr lang="en-US" sz="3600" dirty="0" smtClean="0"/>
              <a:t>That’s why the rating must be accompanied by much more detailed reports (a.k.a. “data dashboards”) that clearly present a range of information on school quality – including how schools are doing for each group of students on each indicator. And it’s why schools need to conduct a careful needs assessment to figure out what to do to improve. </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3883" y="1510178"/>
            <a:ext cx="2623182" cy="3922850"/>
          </a:xfrm>
          <a:prstGeom prst="rect">
            <a:avLst/>
          </a:prstGeom>
          <a:ln>
            <a:solidFill>
              <a:schemeClr val="tx1"/>
            </a:solidFill>
          </a:ln>
        </p:spPr>
      </p:pic>
    </p:spTree>
    <p:extLst>
      <p:ext uri="{BB962C8B-B14F-4D97-AF65-F5344CB8AC3E}">
        <p14:creationId xmlns:p14="http://schemas.microsoft.com/office/powerpoint/2010/main" val="22996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3004" y="1139650"/>
            <a:ext cx="4834812" cy="4626753"/>
          </a:xfrm>
        </p:spPr>
        <p:txBody>
          <a:bodyPr>
            <a:normAutofit fontScale="90000"/>
          </a:bodyPr>
          <a:lstStyle/>
          <a:p>
            <a:r>
              <a:rPr lang="en-US" dirty="0" smtClean="0"/>
              <a:t>But without ratings, parents – and everyone else – are left to cipher through pages and pages of numbers with no guidance as to whether their schools’ results are up to par.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62" y="1139650"/>
            <a:ext cx="4572000" cy="4572000"/>
          </a:xfrm>
          <a:prstGeom prst="rect">
            <a:avLst/>
          </a:prstGeom>
        </p:spPr>
      </p:pic>
    </p:spTree>
    <p:extLst>
      <p:ext uri="{BB962C8B-B14F-4D97-AF65-F5344CB8AC3E}">
        <p14:creationId xmlns:p14="http://schemas.microsoft.com/office/powerpoint/2010/main" val="2583206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58424"/>
            <a:ext cx="10515600" cy="1325563"/>
          </a:xfrm>
        </p:spPr>
        <p:txBody>
          <a:bodyPr>
            <a:normAutofit fontScale="90000"/>
          </a:bodyPr>
          <a:lstStyle/>
          <a:p>
            <a:pPr algn="ctr"/>
            <a:r>
              <a:rPr lang="en-US" b="1" dirty="0" smtClean="0"/>
              <a:t>And public opinion research is clear – while parents want all of those numbers, they also want ratings that tell them whether their child’s school is meeting expectations. </a:t>
            </a:r>
            <a:endParaRPr lang="en-US" b="1" dirty="0"/>
          </a:p>
        </p:txBody>
      </p:sp>
    </p:spTree>
    <p:extLst>
      <p:ext uri="{BB962C8B-B14F-4D97-AF65-F5344CB8AC3E}">
        <p14:creationId xmlns:p14="http://schemas.microsoft.com/office/powerpoint/2010/main" val="28285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84578"/>
            <a:ext cx="10515600" cy="1325563"/>
          </a:xfrm>
        </p:spPr>
        <p:txBody>
          <a:bodyPr>
            <a:normAutofit fontScale="90000"/>
          </a:bodyPr>
          <a:lstStyle/>
          <a:p>
            <a:r>
              <a:rPr lang="en-US" dirty="0" smtClean="0"/>
              <a:t>Most importantly </a:t>
            </a:r>
            <a:r>
              <a:rPr lang="en-US" dirty="0"/>
              <a:t>for all of us who care about raising achievement for </a:t>
            </a:r>
            <a:r>
              <a:rPr lang="en-US" i="1" dirty="0"/>
              <a:t>all</a:t>
            </a:r>
            <a:r>
              <a:rPr lang="en-US" dirty="0"/>
              <a:t> students – including low-income students, students of color, students with disabilities and English learners --</a:t>
            </a:r>
          </a:p>
        </p:txBody>
      </p:sp>
    </p:spTree>
    <p:extLst>
      <p:ext uri="{BB962C8B-B14F-4D97-AF65-F5344CB8AC3E}">
        <p14:creationId xmlns:p14="http://schemas.microsoft.com/office/powerpoint/2010/main" val="897927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93" y="2573067"/>
            <a:ext cx="7291039" cy="1419069"/>
          </a:xfrm>
        </p:spPr>
        <p:txBody>
          <a:bodyPr>
            <a:noAutofit/>
          </a:bodyPr>
          <a:lstStyle/>
          <a:p>
            <a:r>
              <a:rPr lang="en-US" sz="4800" b="1" dirty="0" smtClean="0">
                <a:solidFill>
                  <a:srgbClr val="F98F28"/>
                </a:solidFill>
              </a:rPr>
              <a:t>Without meaningful ratings, it’s far too easy for schools to sweep these students’ outcomes under the rug. </a:t>
            </a:r>
            <a:endParaRPr lang="en-US" sz="4800" b="1" dirty="0">
              <a:solidFill>
                <a:srgbClr val="F98F28"/>
              </a:solidFill>
            </a:endParaRP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132" y="1818330"/>
            <a:ext cx="4423535" cy="2928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0073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63" y="2828440"/>
            <a:ext cx="10515600" cy="1325563"/>
          </a:xfrm>
        </p:spPr>
        <p:txBody>
          <a:bodyPr>
            <a:normAutofit fontScale="90000"/>
          </a:bodyPr>
          <a:lstStyle/>
          <a:p>
            <a:r>
              <a:rPr lang="en-US" dirty="0" smtClean="0"/>
              <a:t>This is why, even though Congress left a lot of decisions up to states in ESSA, they made clear that ratings have to be based on how schools are doing for all students and each student group. </a:t>
            </a:r>
            <a:endParaRPr lang="en-US" dirty="0"/>
          </a:p>
        </p:txBody>
      </p:sp>
    </p:spTree>
    <p:extLst>
      <p:ext uri="{BB962C8B-B14F-4D97-AF65-F5344CB8AC3E}">
        <p14:creationId xmlns:p14="http://schemas.microsoft.com/office/powerpoint/2010/main" val="158441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51" y="2651125"/>
            <a:ext cx="10515600" cy="1325563"/>
          </a:xfrm>
          <a:solidFill>
            <a:srgbClr val="63B2B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b="1" dirty="0" smtClean="0"/>
              <a:t>Key ESSA Requirements </a:t>
            </a:r>
            <a:endParaRPr lang="en-US" b="1" dirty="0"/>
          </a:p>
        </p:txBody>
      </p:sp>
    </p:spTree>
    <p:extLst>
      <p:ext uri="{BB962C8B-B14F-4D97-AF65-F5344CB8AC3E}">
        <p14:creationId xmlns:p14="http://schemas.microsoft.com/office/powerpoint/2010/main" val="1934510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does ESSA require when it comes to </a:t>
            </a:r>
            <a:r>
              <a:rPr lang="en-US" b="1" dirty="0"/>
              <a:t>i</a:t>
            </a:r>
            <a:r>
              <a:rPr lang="en-US" b="1" dirty="0" smtClean="0"/>
              <a:t>ncluding results of individual student groups?</a:t>
            </a:r>
            <a:endParaRPr lang="en-US" b="1" dirty="0"/>
          </a:p>
        </p:txBody>
      </p:sp>
      <p:sp>
        <p:nvSpPr>
          <p:cNvPr id="3" name="Content Placeholder 2"/>
          <p:cNvSpPr>
            <a:spLocks noGrp="1"/>
          </p:cNvSpPr>
          <p:nvPr>
            <p:ph idx="1"/>
          </p:nvPr>
        </p:nvSpPr>
        <p:spPr/>
        <p:txBody>
          <a:bodyPr>
            <a:normAutofit/>
          </a:bodyPr>
          <a:lstStyle/>
          <a:p>
            <a:r>
              <a:rPr lang="en-US" sz="3200" dirty="0" smtClean="0"/>
              <a:t>Ratings have to be based on how schools are doing for all students</a:t>
            </a:r>
            <a:r>
              <a:rPr lang="en-US" sz="3200" b="1" dirty="0" smtClean="0"/>
              <a:t> </a:t>
            </a:r>
            <a:r>
              <a:rPr lang="en-US" sz="3200" b="1" u="sng" dirty="0" smtClean="0"/>
              <a:t>and each student group</a:t>
            </a:r>
            <a:r>
              <a:rPr lang="en-US" sz="3200" dirty="0" smtClean="0"/>
              <a:t> on </a:t>
            </a:r>
            <a:r>
              <a:rPr lang="en-US" sz="3200" b="1" u="sng" dirty="0" smtClean="0"/>
              <a:t>all of the indicators </a:t>
            </a:r>
            <a:r>
              <a:rPr lang="en-US" sz="3200" dirty="0" smtClean="0"/>
              <a:t>that go into a rating.</a:t>
            </a:r>
          </a:p>
          <a:p>
            <a:r>
              <a:rPr lang="en-US" sz="3200" dirty="0" smtClean="0"/>
              <a:t>If a school is consistently underperforming for </a:t>
            </a:r>
            <a:r>
              <a:rPr lang="en-US" sz="3200" b="1" u="sng" dirty="0" smtClean="0"/>
              <a:t>any</a:t>
            </a:r>
            <a:r>
              <a:rPr lang="en-US" sz="3200" dirty="0" smtClean="0"/>
              <a:t> group of students, its rating </a:t>
            </a:r>
            <a:r>
              <a:rPr lang="en-US" sz="3200" b="1" u="sng" dirty="0" smtClean="0"/>
              <a:t>has</a:t>
            </a:r>
            <a:r>
              <a:rPr lang="en-US" sz="3200" dirty="0" smtClean="0"/>
              <a:t> to reflect that, and the school </a:t>
            </a:r>
            <a:r>
              <a:rPr lang="en-US" sz="3200" b="1" u="sng" dirty="0" smtClean="0"/>
              <a:t>has</a:t>
            </a:r>
            <a:r>
              <a:rPr lang="en-US" sz="3200" dirty="0" smtClean="0"/>
              <a:t> to take action to improve. </a:t>
            </a:r>
          </a:p>
        </p:txBody>
      </p:sp>
    </p:spTree>
    <p:extLst>
      <p:ext uri="{BB962C8B-B14F-4D97-AF65-F5344CB8AC3E}">
        <p14:creationId xmlns:p14="http://schemas.microsoft.com/office/powerpoint/2010/main" val="1985382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ESSA require regarding how much different indicators need to count?</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5997786"/>
              </p:ext>
            </p:extLst>
          </p:nvPr>
        </p:nvGraphicFramePr>
        <p:xfrm>
          <a:off x="665205" y="2158314"/>
          <a:ext cx="6254578" cy="3745565"/>
        </p:xfrm>
        <a:graphic>
          <a:graphicData uri="http://schemas.openxmlformats.org/drawingml/2006/table">
            <a:tbl>
              <a:tblPr firstRow="1" bandRow="1">
                <a:tableStyleId>{5940675A-B579-460E-94D1-54222C63F5DA}</a:tableStyleId>
              </a:tblPr>
              <a:tblGrid>
                <a:gridCol w="6254578"/>
              </a:tblGrid>
              <a:tr h="715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ea typeface="Calibri" panose="020F0502020204030204" pitchFamily="34" charset="0"/>
                          <a:cs typeface="Times New Roman" panose="02020603050405020304" pitchFamily="18" charset="0"/>
                        </a:rPr>
                        <a:t>Academic achievement:</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A measure of how schools’ proficiency rates in reading/language arts and math for all students and each student group compare with state-set goals. For high schools, states can also include student growth as part of this indicator. </a:t>
                      </a:r>
                    </a:p>
                  </a:txBody>
                  <a:tcPr>
                    <a:solidFill>
                      <a:srgbClr val="63B2B8"/>
                    </a:solidFill>
                  </a:tcPr>
                </a:tc>
              </a:tr>
              <a:tr h="718974">
                <a:tc>
                  <a:txBody>
                    <a:bodyPr/>
                    <a:lstStyle/>
                    <a:p>
                      <a:pPr marL="0" marR="0" lvl="0" indent="0">
                        <a:lnSpc>
                          <a:spcPct val="107000"/>
                        </a:lnSpc>
                        <a:spcBef>
                          <a:spcPts val="0"/>
                        </a:spcBef>
                        <a:spcAft>
                          <a:spcPts val="0"/>
                        </a:spcAft>
                        <a:buFont typeface="Symbol" panose="05050102010706020507" pitchFamily="18" charset="2"/>
                        <a:buNone/>
                      </a:pPr>
                      <a:r>
                        <a:rPr lang="en-US" sz="1600" b="1" dirty="0" smtClean="0">
                          <a:latin typeface="Calibri" panose="020F0502020204030204" pitchFamily="34" charset="0"/>
                          <a:ea typeface="Calibri" panose="020F0502020204030204" pitchFamily="34" charset="0"/>
                          <a:cs typeface="Times New Roman" panose="02020603050405020304" pitchFamily="18" charset="0"/>
                        </a:rPr>
                        <a:t>Graduation rates (high</a:t>
                      </a:r>
                      <a:r>
                        <a:rPr lang="en-US" sz="1600" b="1" baseline="0" dirty="0" smtClean="0">
                          <a:latin typeface="Calibri" panose="020F0502020204030204" pitchFamily="34" charset="0"/>
                          <a:ea typeface="Calibri" panose="020F0502020204030204" pitchFamily="34" charset="0"/>
                          <a:cs typeface="Times New Roman" panose="02020603050405020304" pitchFamily="18" charset="0"/>
                        </a:rPr>
                        <a:t> school) or Another Academic Indicator (non-high schools)</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200" b="1" dirty="0" smtClean="0">
                          <a:latin typeface="Calibri" panose="020F0502020204030204" pitchFamily="34" charset="0"/>
                          <a:ea typeface="Calibri" panose="020F0502020204030204" pitchFamily="34" charset="0"/>
                          <a:cs typeface="Times New Roman" panose="02020603050405020304" pitchFamily="18" charset="0"/>
                        </a:rPr>
                        <a:t>For high schools,</a:t>
                      </a:r>
                      <a:r>
                        <a:rPr lang="en-US" sz="1200" dirty="0" smtClean="0">
                          <a:latin typeface="Calibri" panose="020F0502020204030204" pitchFamily="34" charset="0"/>
                          <a:ea typeface="Calibri" panose="020F0502020204030204" pitchFamily="34" charset="0"/>
                          <a:cs typeface="Times New Roman" panose="02020603050405020304" pitchFamily="18" charset="0"/>
                        </a:rPr>
                        <a:t> a measure of how graduation rates for all students and each student group compare with state-set goals.</a:t>
                      </a:r>
                    </a:p>
                    <a:p>
                      <a:pPr marL="285750" marR="0" lvl="0" indent="-285750">
                        <a:lnSpc>
                          <a:spcPct val="107000"/>
                        </a:lnSpc>
                        <a:spcBef>
                          <a:spcPts val="0"/>
                        </a:spcBef>
                        <a:spcAft>
                          <a:spcPts val="0"/>
                        </a:spcAft>
                        <a:buFont typeface="Courier New" panose="02070309020205020404" pitchFamily="49" charset="0"/>
                        <a:buChar char="o"/>
                      </a:pPr>
                      <a:r>
                        <a:rPr lang="en-US" sz="1200" b="1" dirty="0" smtClean="0">
                          <a:latin typeface="Calibri" panose="020F0502020204030204" pitchFamily="34" charset="0"/>
                          <a:ea typeface="Calibri" panose="020F0502020204030204" pitchFamily="34" charset="0"/>
                          <a:cs typeface="Times New Roman" panose="02020603050405020304" pitchFamily="18" charset="0"/>
                        </a:rPr>
                        <a:t>For elementary and middle schools,</a:t>
                      </a:r>
                      <a:r>
                        <a:rPr lang="en-US" sz="1200" dirty="0" smtClean="0">
                          <a:latin typeface="Calibri" panose="020F0502020204030204" pitchFamily="34" charset="0"/>
                          <a:ea typeface="Calibri" panose="020F0502020204030204" pitchFamily="34" charset="0"/>
                          <a:cs typeface="Times New Roman" panose="02020603050405020304" pitchFamily="18" charset="0"/>
                        </a:rPr>
                        <a:t> this measure may be individual student growth or another statewide, valid, and reliable indicator of student learning (such as science assessment results). </a:t>
                      </a:r>
                    </a:p>
                  </a:txBody>
                  <a:tcPr>
                    <a:solidFill>
                      <a:srgbClr val="63B2B8"/>
                    </a:solidFill>
                  </a:tcPr>
                </a:tc>
              </a:tr>
              <a:tr h="718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ea typeface="Calibri" panose="020F0502020204030204" pitchFamily="34" charset="0"/>
                          <a:cs typeface="Times New Roman" panose="02020603050405020304" pitchFamily="18" charset="0"/>
                        </a:rPr>
                        <a:t>English-language proficiency:</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A measure of the progress that a school’s English learners are making toward English proficiency. </a:t>
                      </a:r>
                    </a:p>
                  </a:txBody>
                  <a:tcPr>
                    <a:solidFill>
                      <a:srgbClr val="63B2B8"/>
                    </a:solidFill>
                  </a:tcPr>
                </a:tc>
              </a:tr>
              <a:tr h="718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ea typeface="Calibri" panose="020F0502020204030204" pitchFamily="34" charset="0"/>
                          <a:cs typeface="Times New Roman" panose="02020603050405020304" pitchFamily="18" charset="0"/>
                        </a:rPr>
                        <a:t>Additional indicator of school quality or student success:</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smtClean="0">
                          <a:latin typeface="Calibri" panose="020F0502020204030204" pitchFamily="34" charset="0"/>
                          <a:ea typeface="Calibri" panose="020F0502020204030204" pitchFamily="34" charset="0"/>
                          <a:cs typeface="Times New Roman" panose="02020603050405020304" pitchFamily="18" charset="0"/>
                        </a:rPr>
                        <a:t>Another valid, reliable, and statewide indicator of school quality.  </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F98F28"/>
                    </a:solidFill>
                  </a:tcPr>
                </a:tc>
              </a:tr>
            </a:tbl>
          </a:graphicData>
        </a:graphic>
      </p:graphicFrame>
      <p:sp>
        <p:nvSpPr>
          <p:cNvPr id="6" name="Right Brace 5"/>
          <p:cNvSpPr/>
          <p:nvPr/>
        </p:nvSpPr>
        <p:spPr>
          <a:xfrm>
            <a:off x="7026876" y="2224217"/>
            <a:ext cx="906162" cy="286676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 name="TextBox 6"/>
          <p:cNvSpPr txBox="1"/>
          <p:nvPr/>
        </p:nvSpPr>
        <p:spPr>
          <a:xfrm>
            <a:off x="8155460" y="2134106"/>
            <a:ext cx="3583459" cy="3046988"/>
          </a:xfrm>
          <a:prstGeom prst="rect">
            <a:avLst/>
          </a:prstGeom>
          <a:noFill/>
        </p:spPr>
        <p:txBody>
          <a:bodyPr wrap="square" rtlCol="0">
            <a:spAutoFit/>
          </a:bodyPr>
          <a:lstStyle/>
          <a:p>
            <a:pPr algn="ctr"/>
            <a:r>
              <a:rPr lang="en-US" sz="2400" dirty="0" smtClean="0">
                <a:ln w="0"/>
                <a:solidFill>
                  <a:srgbClr val="63B2B8"/>
                </a:solidFill>
                <a:effectLst>
                  <a:outerShdw blurRad="38100" dist="19050" dir="2700000" algn="tl" rotWithShape="0">
                    <a:schemeClr val="dk1">
                      <a:alpha val="40000"/>
                    </a:schemeClr>
                  </a:outerShdw>
                </a:effectLst>
              </a:rPr>
              <a:t>Each of these indicators has to carry substantial weight (i.e., count a lot). Together, these three indicators have to count for more than the additional indicator of school quality or student success. </a:t>
            </a:r>
            <a:endParaRPr lang="en-US" sz="2400" dirty="0">
              <a:ln w="0"/>
              <a:solidFill>
                <a:srgbClr val="63B2B8"/>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50713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821" y="2770573"/>
            <a:ext cx="10515600" cy="1325563"/>
          </a:xfrm>
          <a:solidFill>
            <a:srgbClr val="63B2B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b="1" dirty="0" smtClean="0"/>
              <a:t>Why advocates need to pay attention</a:t>
            </a:r>
            <a:endParaRPr lang="en-US" b="1" dirty="0"/>
          </a:p>
        </p:txBody>
      </p:sp>
    </p:spTree>
    <p:extLst>
      <p:ext uri="{BB962C8B-B14F-4D97-AF65-F5344CB8AC3E}">
        <p14:creationId xmlns:p14="http://schemas.microsoft.com/office/powerpoint/2010/main" val="4255430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170" y="485045"/>
            <a:ext cx="10515600" cy="1325563"/>
          </a:xfrm>
          <a:solidFill>
            <a:srgbClr val="63B2B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n-US" sz="5400" b="1" dirty="0" smtClean="0"/>
              <a:t>Questions we’ll tackle today</a:t>
            </a:r>
            <a:endParaRPr lang="en-US" sz="5400" b="1" dirty="0"/>
          </a:p>
        </p:txBody>
      </p:sp>
      <p:sp>
        <p:nvSpPr>
          <p:cNvPr id="3" name="Content Placeholder 2"/>
          <p:cNvSpPr>
            <a:spLocks noGrp="1"/>
          </p:cNvSpPr>
          <p:nvPr>
            <p:ph idx="1"/>
          </p:nvPr>
        </p:nvSpPr>
        <p:spPr>
          <a:xfrm>
            <a:off x="838200" y="1978701"/>
            <a:ext cx="10515600" cy="4198261"/>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200" dirty="0" smtClean="0"/>
              <a:t>What do we mean by “accountability”?</a:t>
            </a:r>
            <a:endParaRPr lang="en-US" sz="3200" dirty="0"/>
          </a:p>
          <a:p>
            <a:r>
              <a:rPr lang="en-US" sz="3200" dirty="0" smtClean="0"/>
              <a:t>What are school ratings? Why do they matter?</a:t>
            </a:r>
          </a:p>
          <a:p>
            <a:r>
              <a:rPr lang="en-US" sz="3200" dirty="0" smtClean="0"/>
              <a:t>What does ESSA require when it comes to school ratings?</a:t>
            </a:r>
          </a:p>
          <a:p>
            <a:r>
              <a:rPr lang="en-US" sz="3200" dirty="0" smtClean="0"/>
              <a:t>Why do advocates have to pay attention? </a:t>
            </a:r>
          </a:p>
          <a:p>
            <a:r>
              <a:rPr lang="en-US" sz="3200" dirty="0" smtClean="0"/>
              <a:t>What are the key parameters for equity-focused school rating criteria?</a:t>
            </a:r>
            <a:endParaRPr lang="en-US" sz="3200" dirty="0"/>
          </a:p>
        </p:txBody>
      </p:sp>
    </p:spTree>
    <p:extLst>
      <p:ext uri="{BB962C8B-B14F-4D97-AF65-F5344CB8AC3E}">
        <p14:creationId xmlns:p14="http://schemas.microsoft.com/office/powerpoint/2010/main" val="2010763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ESSA provides some important “guardrails,” but it leaves a lot of decisions about ratings up to states. </a:t>
            </a:r>
            <a:endParaRPr lang="en-US" b="1" dirty="0"/>
          </a:p>
        </p:txBody>
      </p:sp>
      <p:sp>
        <p:nvSpPr>
          <p:cNvPr id="3" name="Content Placeholder 2"/>
          <p:cNvSpPr>
            <a:spLocks noGrp="1"/>
          </p:cNvSpPr>
          <p:nvPr>
            <p:ph idx="1"/>
          </p:nvPr>
        </p:nvSpPr>
        <p:spPr>
          <a:xfrm>
            <a:off x="838200" y="1977081"/>
            <a:ext cx="10515600" cy="4199882"/>
          </a:xfrm>
        </p:spPr>
        <p:txBody>
          <a:bodyPr>
            <a:normAutofit/>
          </a:bodyPr>
          <a:lstStyle/>
          <a:p>
            <a:r>
              <a:rPr lang="en-US" sz="3200" dirty="0" smtClean="0"/>
              <a:t>How much will results for individual groups of students count? </a:t>
            </a:r>
          </a:p>
          <a:p>
            <a:r>
              <a:rPr lang="en-US" sz="3200" dirty="0" smtClean="0"/>
              <a:t>What does it mean to be “consistently underperforming” for a group of students?</a:t>
            </a:r>
          </a:p>
          <a:p>
            <a:r>
              <a:rPr lang="en-US" sz="3200" dirty="0" smtClean="0"/>
              <a:t>What is “good” performance? </a:t>
            </a:r>
          </a:p>
          <a:p>
            <a:r>
              <a:rPr lang="en-US" sz="3200" dirty="0" smtClean="0"/>
              <a:t>How much will each indicator count? </a:t>
            </a:r>
            <a:endParaRPr lang="en-US" sz="3200" dirty="0"/>
          </a:p>
        </p:txBody>
      </p:sp>
    </p:spTree>
    <p:extLst>
      <p:ext uri="{BB962C8B-B14F-4D97-AF65-F5344CB8AC3E}">
        <p14:creationId xmlns:p14="http://schemas.microsoft.com/office/powerpoint/2010/main" val="993236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446" y="2881558"/>
            <a:ext cx="5548209" cy="876266"/>
          </a:xfrm>
        </p:spPr>
        <p:txBody>
          <a:bodyPr>
            <a:noAutofit/>
          </a:bodyPr>
          <a:lstStyle/>
          <a:p>
            <a:r>
              <a:rPr lang="en-US" sz="3600" b="1" dirty="0" smtClean="0"/>
              <a:t>The way states answer these questions will make the difference between whether school ratings shine a light on educational disparities… </a:t>
            </a:r>
            <a:br>
              <a:rPr lang="en-US" sz="3600" b="1" dirty="0" smtClean="0"/>
            </a:br>
            <a:r>
              <a:rPr lang="en-US" sz="3600" b="1" dirty="0"/>
              <a:t/>
            </a:r>
            <a:br>
              <a:rPr lang="en-US" sz="3600" b="1" dirty="0"/>
            </a:br>
            <a:r>
              <a:rPr lang="en-US" sz="3600" b="1" dirty="0" smtClean="0"/>
              <a:t/>
            </a:r>
            <a:br>
              <a:rPr lang="en-US" sz="3600" b="1" dirty="0" smtClean="0"/>
            </a:br>
            <a:r>
              <a:rPr lang="en-US" sz="3600" b="1" dirty="0" smtClean="0"/>
              <a:t>or hide them. </a:t>
            </a:r>
            <a:endParaRPr lang="en-US" sz="2800" b="1" dirty="0"/>
          </a:p>
        </p:txBody>
      </p:sp>
      <p:pic>
        <p:nvPicPr>
          <p:cNvPr id="6" name="Picture 5"/>
          <p:cNvPicPr>
            <a:picLocks/>
          </p:cNvPicPr>
          <p:nvPr/>
        </p:nvPicPr>
        <p:blipFill>
          <a:blip r:embed="rId2">
            <a:extLst>
              <a:ext uri="{28A0092B-C50C-407E-A947-70E740481C1C}">
                <a14:useLocalDpi xmlns:a14="http://schemas.microsoft.com/office/drawing/2010/main" val="0"/>
              </a:ext>
            </a:extLst>
          </a:blip>
          <a:stretch>
            <a:fillRect/>
          </a:stretch>
        </p:blipFill>
        <p:spPr>
          <a:xfrm>
            <a:off x="6919782" y="1057347"/>
            <a:ext cx="3674077" cy="32757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550" y="3941171"/>
            <a:ext cx="2411802" cy="2509056"/>
          </a:xfrm>
          <a:prstGeom prst="ellipse">
            <a:avLst/>
          </a:prstGeom>
          <a:ln>
            <a:noFill/>
          </a:ln>
          <a:effectLst>
            <a:softEdge rad="112500"/>
          </a:effectLst>
        </p:spPr>
      </p:pic>
    </p:spTree>
    <p:extLst>
      <p:ext uri="{BB962C8B-B14F-4D97-AF65-F5344CB8AC3E}">
        <p14:creationId xmlns:p14="http://schemas.microsoft.com/office/powerpoint/2010/main" val="3218918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48" y="2862998"/>
            <a:ext cx="10515600" cy="1325563"/>
          </a:xfrm>
          <a:solidFill>
            <a:srgbClr val="C83C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en-US" sz="4800" b="1" dirty="0" smtClean="0">
                <a:solidFill>
                  <a:schemeClr val="bg1"/>
                </a:solidFill>
              </a:rPr>
              <a:t>States do not have a good track record in this area. </a:t>
            </a:r>
            <a:endParaRPr lang="en-US" sz="4800" b="1" dirty="0">
              <a:solidFill>
                <a:schemeClr val="bg1"/>
              </a:solidFill>
            </a:endParaRPr>
          </a:p>
        </p:txBody>
      </p:sp>
    </p:spTree>
    <p:extLst>
      <p:ext uri="{BB962C8B-B14F-4D97-AF65-F5344CB8AC3E}">
        <p14:creationId xmlns:p14="http://schemas.microsoft.com/office/powerpoint/2010/main" val="1460004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413" y="2501380"/>
            <a:ext cx="10515600" cy="1325563"/>
          </a:xfrm>
        </p:spPr>
        <p:txBody>
          <a:bodyPr>
            <a:normAutofit fontScale="90000"/>
          </a:bodyPr>
          <a:lstStyle/>
          <a:p>
            <a:pPr algn="ctr"/>
            <a:r>
              <a:rPr lang="en-US" dirty="0" smtClean="0"/>
              <a:t>In recent years, many states chose to rate their schools based </a:t>
            </a:r>
            <a:r>
              <a:rPr lang="en-US" b="1" dirty="0" smtClean="0"/>
              <a:t>mostly or entirely</a:t>
            </a:r>
            <a:r>
              <a:rPr lang="en-US" dirty="0" smtClean="0"/>
              <a:t> on school-wide averages, ignoring how schools were doing for different groups of students.</a:t>
            </a:r>
            <a:br>
              <a:rPr lang="en-US" dirty="0" smtClean="0"/>
            </a:br>
            <a:r>
              <a:rPr lang="en-US" dirty="0" smtClean="0"/>
              <a:t/>
            </a:r>
            <a:br>
              <a:rPr lang="en-US" dirty="0" smtClean="0"/>
            </a:br>
            <a:r>
              <a:rPr lang="en-US" dirty="0" smtClean="0"/>
              <a:t/>
            </a:r>
            <a:br>
              <a:rPr lang="en-US" dirty="0" smtClean="0"/>
            </a:br>
            <a:r>
              <a:rPr lang="en-US" dirty="0" smtClean="0"/>
              <a:t>Here is the kind of thing that happened – not infrequently – as a result.  </a:t>
            </a:r>
            <a:endParaRPr lang="en-US" dirty="0"/>
          </a:p>
        </p:txBody>
      </p:sp>
    </p:spTree>
    <p:extLst>
      <p:ext uri="{BB962C8B-B14F-4D97-AF65-F5344CB8AC3E}">
        <p14:creationId xmlns:p14="http://schemas.microsoft.com/office/powerpoint/2010/main" val="1482751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896" y="272143"/>
            <a:ext cx="10668000" cy="884238"/>
          </a:xfrm>
        </p:spPr>
        <p:txBody>
          <a:bodyPr/>
          <a:lstStyle/>
          <a:p>
            <a:pPr algn="ctr"/>
            <a:r>
              <a:rPr lang="en-US" b="1" dirty="0" smtClean="0"/>
              <a:t>Three “A” schools</a:t>
            </a:r>
            <a:endParaRPr lang="en-US"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014" t="-410" r="-207" b="410"/>
          <a:stretch/>
        </p:blipFill>
        <p:spPr>
          <a:xfrm>
            <a:off x="4431114" y="1825408"/>
            <a:ext cx="3221384" cy="3384312"/>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014" t="-410" r="-207" b="410"/>
          <a:stretch/>
        </p:blipFill>
        <p:spPr>
          <a:xfrm>
            <a:off x="8052707" y="1825408"/>
            <a:ext cx="3387966" cy="3384311"/>
          </a:xfrm>
          <a:prstGeom prst="rect">
            <a:avLst/>
          </a:prstGeom>
        </p:spPr>
      </p:pic>
      <p:sp>
        <p:nvSpPr>
          <p:cNvPr id="9" name="TextBox 8"/>
          <p:cNvSpPr txBox="1"/>
          <p:nvPr/>
        </p:nvSpPr>
        <p:spPr>
          <a:xfrm>
            <a:off x="4939506" y="2499801"/>
            <a:ext cx="2204599" cy="646331"/>
          </a:xfrm>
          <a:prstGeom prst="rect">
            <a:avLst/>
          </a:prstGeom>
          <a:noFill/>
        </p:spPr>
        <p:txBody>
          <a:bodyPr wrap="square" rtlCol="0">
            <a:spAutoFit/>
          </a:bodyPr>
          <a:lstStyle/>
          <a:p>
            <a:pPr algn="ctr"/>
            <a:r>
              <a:rPr lang="en-US" b="1" dirty="0" smtClean="0">
                <a:latin typeface="Comic Sans MS" panose="030F0702030302020204" pitchFamily="66" charset="0"/>
              </a:rPr>
              <a:t>Reading Proficiency </a:t>
            </a:r>
            <a:r>
              <a:rPr lang="en-US" b="1" dirty="0">
                <a:latin typeface="Comic Sans MS" panose="030F0702030302020204" pitchFamily="66" charset="0"/>
              </a:rPr>
              <a:t>R</a:t>
            </a:r>
            <a:r>
              <a:rPr lang="en-US" b="1" dirty="0" smtClean="0">
                <a:latin typeface="Comic Sans MS" panose="030F0702030302020204" pitchFamily="66" charset="0"/>
              </a:rPr>
              <a:t>ates</a:t>
            </a:r>
            <a:endParaRPr lang="en-US" b="1" dirty="0">
              <a:latin typeface="Comic Sans MS" panose="030F0702030302020204" pitchFamily="66" charset="0"/>
            </a:endParaRPr>
          </a:p>
        </p:txBody>
      </p:sp>
      <p:sp>
        <p:nvSpPr>
          <p:cNvPr id="10" name="TextBox 9"/>
          <p:cNvSpPr txBox="1"/>
          <p:nvPr/>
        </p:nvSpPr>
        <p:spPr>
          <a:xfrm>
            <a:off x="4836230" y="3239092"/>
            <a:ext cx="2645813" cy="1569660"/>
          </a:xfrm>
          <a:prstGeom prst="rect">
            <a:avLst/>
          </a:prstGeom>
          <a:noFill/>
        </p:spPr>
        <p:txBody>
          <a:bodyPr wrap="square" rtlCol="0">
            <a:spAutoFit/>
          </a:bodyPr>
          <a:lstStyle/>
          <a:p>
            <a:r>
              <a:rPr lang="en-US" sz="1600" b="1" dirty="0" smtClean="0">
                <a:latin typeface="Comic Sans MS" panose="030F0702030302020204" pitchFamily="66" charset="0"/>
              </a:rPr>
              <a:t>All students: 73%</a:t>
            </a:r>
          </a:p>
          <a:p>
            <a:r>
              <a:rPr lang="en-US" sz="1600" dirty="0" smtClean="0">
                <a:latin typeface="Comic Sans MS" panose="030F0702030302020204" pitchFamily="66" charset="0"/>
              </a:rPr>
              <a:t>White: 89%</a:t>
            </a:r>
          </a:p>
          <a:p>
            <a:r>
              <a:rPr lang="en-US" sz="1600" dirty="0" smtClean="0">
                <a:solidFill>
                  <a:srgbClr val="FF0000"/>
                </a:solidFill>
                <a:latin typeface="Comic Sans MS" panose="030F0702030302020204" pitchFamily="66" charset="0"/>
              </a:rPr>
              <a:t>Hispanic: 48%</a:t>
            </a:r>
            <a:endParaRPr lang="en-US" sz="1600" dirty="0" smtClean="0">
              <a:latin typeface="Comic Sans MS" panose="030F0702030302020204" pitchFamily="66" charset="0"/>
            </a:endParaRPr>
          </a:p>
          <a:p>
            <a:r>
              <a:rPr lang="en-US" sz="1600" dirty="0" smtClean="0">
                <a:solidFill>
                  <a:srgbClr val="FF0000"/>
                </a:solidFill>
                <a:latin typeface="Comic Sans MS" panose="030F0702030302020204" pitchFamily="66" charset="0"/>
              </a:rPr>
              <a:t>African American: 19%</a:t>
            </a:r>
          </a:p>
          <a:p>
            <a:r>
              <a:rPr lang="en-US" sz="1600" dirty="0" smtClean="0">
                <a:solidFill>
                  <a:srgbClr val="FF0000"/>
                </a:solidFill>
                <a:latin typeface="Comic Sans MS" panose="030F0702030302020204" pitchFamily="66" charset="0"/>
              </a:rPr>
              <a:t>Low Income: 41%</a:t>
            </a:r>
          </a:p>
          <a:p>
            <a:r>
              <a:rPr lang="en-US" sz="1600" dirty="0" smtClean="0">
                <a:solidFill>
                  <a:srgbClr val="FF0000"/>
                </a:solidFill>
                <a:latin typeface="Comic Sans MS" panose="030F0702030302020204" pitchFamily="66" charset="0"/>
              </a:rPr>
              <a:t>Students w/IEPs: 7%</a:t>
            </a:r>
          </a:p>
        </p:txBody>
      </p:sp>
      <p:sp>
        <p:nvSpPr>
          <p:cNvPr id="11" name="TextBox 10"/>
          <p:cNvSpPr txBox="1"/>
          <p:nvPr/>
        </p:nvSpPr>
        <p:spPr>
          <a:xfrm>
            <a:off x="8505074" y="3235419"/>
            <a:ext cx="2758345" cy="1569660"/>
          </a:xfrm>
          <a:prstGeom prst="rect">
            <a:avLst/>
          </a:prstGeom>
          <a:noFill/>
        </p:spPr>
        <p:txBody>
          <a:bodyPr wrap="square" rtlCol="0">
            <a:spAutoFit/>
          </a:bodyPr>
          <a:lstStyle/>
          <a:p>
            <a:r>
              <a:rPr lang="en-US" sz="1600" b="1" dirty="0" smtClean="0">
                <a:latin typeface="Comic Sans MS" panose="030F0702030302020204" pitchFamily="66" charset="0"/>
              </a:rPr>
              <a:t>All students: 61%</a:t>
            </a:r>
          </a:p>
          <a:p>
            <a:r>
              <a:rPr lang="en-US" sz="1600" dirty="0" smtClean="0">
                <a:latin typeface="Comic Sans MS" panose="030F0702030302020204" pitchFamily="66" charset="0"/>
              </a:rPr>
              <a:t>White: 95%</a:t>
            </a:r>
          </a:p>
          <a:p>
            <a:r>
              <a:rPr lang="en-US" sz="1600" dirty="0" smtClean="0">
                <a:latin typeface="Comic Sans MS" panose="030F0702030302020204" pitchFamily="66" charset="0"/>
              </a:rPr>
              <a:t>Hispanic: 83%</a:t>
            </a:r>
          </a:p>
          <a:p>
            <a:r>
              <a:rPr lang="en-US" sz="1600" dirty="0" smtClean="0">
                <a:solidFill>
                  <a:srgbClr val="FF0000"/>
                </a:solidFill>
                <a:latin typeface="Comic Sans MS" panose="030F0702030302020204" pitchFamily="66" charset="0"/>
              </a:rPr>
              <a:t>African American: 26%</a:t>
            </a:r>
          </a:p>
          <a:p>
            <a:r>
              <a:rPr lang="en-US" sz="1600" dirty="0" smtClean="0">
                <a:solidFill>
                  <a:srgbClr val="FF0000"/>
                </a:solidFill>
                <a:latin typeface="Comic Sans MS" panose="030F0702030302020204" pitchFamily="66" charset="0"/>
              </a:rPr>
              <a:t>Low Income: 30%</a:t>
            </a:r>
          </a:p>
          <a:p>
            <a:r>
              <a:rPr lang="en-US" sz="1600" dirty="0">
                <a:solidFill>
                  <a:srgbClr val="FF0000"/>
                </a:solidFill>
                <a:latin typeface="Comic Sans MS" panose="030F0702030302020204" pitchFamily="66" charset="0"/>
              </a:rPr>
              <a:t>Students w/IEPs: </a:t>
            </a:r>
            <a:r>
              <a:rPr lang="en-US" sz="1600" dirty="0" smtClean="0">
                <a:solidFill>
                  <a:srgbClr val="FF0000"/>
                </a:solidFill>
                <a:latin typeface="Comic Sans MS" panose="030F0702030302020204" pitchFamily="66" charset="0"/>
              </a:rPr>
              <a:t>11%</a:t>
            </a:r>
            <a:endParaRPr lang="en-US" sz="1600" dirty="0">
              <a:solidFill>
                <a:srgbClr val="FF0000"/>
              </a:solidFill>
              <a:latin typeface="Comic Sans MS" panose="030F0702030302020204" pitchFamily="66" charset="0"/>
            </a:endParaRPr>
          </a:p>
        </p:txBody>
      </p:sp>
      <p:sp>
        <p:nvSpPr>
          <p:cNvPr id="12" name="TextBox 11"/>
          <p:cNvSpPr txBox="1"/>
          <p:nvPr/>
        </p:nvSpPr>
        <p:spPr>
          <a:xfrm>
            <a:off x="8400210" y="2526764"/>
            <a:ext cx="2692959" cy="646331"/>
          </a:xfrm>
          <a:prstGeom prst="rect">
            <a:avLst/>
          </a:prstGeom>
          <a:noFill/>
        </p:spPr>
        <p:txBody>
          <a:bodyPr wrap="square" rtlCol="0">
            <a:spAutoFit/>
          </a:bodyPr>
          <a:lstStyle/>
          <a:p>
            <a:pPr algn="ctr"/>
            <a:r>
              <a:rPr lang="en-US" b="1" dirty="0" smtClean="0">
                <a:latin typeface="Comic Sans MS" panose="030F0702030302020204" pitchFamily="66" charset="0"/>
              </a:rPr>
              <a:t>Reading </a:t>
            </a:r>
          </a:p>
          <a:p>
            <a:pPr algn="ctr"/>
            <a:r>
              <a:rPr lang="en-US" b="1" dirty="0" smtClean="0">
                <a:latin typeface="Comic Sans MS" panose="030F0702030302020204" pitchFamily="66" charset="0"/>
              </a:rPr>
              <a:t>Proficiency Rates</a:t>
            </a:r>
            <a:endParaRPr lang="en-US" b="1" dirty="0">
              <a:latin typeface="Comic Sans MS" panose="030F0702030302020204" pitchFamily="66" charset="0"/>
            </a:endParaRPr>
          </a:p>
        </p:txBody>
      </p:sp>
      <p:sp>
        <p:nvSpPr>
          <p:cNvPr id="13" name="TextBox 12"/>
          <p:cNvSpPr txBox="1"/>
          <p:nvPr/>
        </p:nvSpPr>
        <p:spPr>
          <a:xfrm>
            <a:off x="4560847" y="1339017"/>
            <a:ext cx="2692959" cy="369332"/>
          </a:xfrm>
          <a:prstGeom prst="rect">
            <a:avLst/>
          </a:prstGeom>
          <a:noFill/>
        </p:spPr>
        <p:txBody>
          <a:bodyPr wrap="square" rtlCol="0">
            <a:spAutoFit/>
          </a:bodyPr>
          <a:lstStyle/>
          <a:p>
            <a:pPr algn="ctr"/>
            <a:r>
              <a:rPr lang="en-US" b="1" dirty="0" smtClean="0"/>
              <a:t>School 2</a:t>
            </a:r>
            <a:endParaRPr lang="en-US" b="1" dirty="0"/>
          </a:p>
        </p:txBody>
      </p:sp>
      <p:sp>
        <p:nvSpPr>
          <p:cNvPr id="14" name="TextBox 13"/>
          <p:cNvSpPr txBox="1"/>
          <p:nvPr/>
        </p:nvSpPr>
        <p:spPr>
          <a:xfrm>
            <a:off x="8262206" y="1339017"/>
            <a:ext cx="2692959" cy="369332"/>
          </a:xfrm>
          <a:prstGeom prst="rect">
            <a:avLst/>
          </a:prstGeom>
          <a:noFill/>
        </p:spPr>
        <p:txBody>
          <a:bodyPr wrap="square" rtlCol="0">
            <a:spAutoFit/>
          </a:bodyPr>
          <a:lstStyle/>
          <a:p>
            <a:pPr algn="ctr"/>
            <a:r>
              <a:rPr lang="en-US" b="1" dirty="0" smtClean="0"/>
              <a:t>School 3</a:t>
            </a:r>
            <a:endParaRPr lang="en-US" b="1" dirty="0"/>
          </a:p>
        </p:txBody>
      </p:sp>
      <p:sp>
        <p:nvSpPr>
          <p:cNvPr id="19" name="TextBox 18"/>
          <p:cNvSpPr txBox="1"/>
          <p:nvPr/>
        </p:nvSpPr>
        <p:spPr>
          <a:xfrm>
            <a:off x="4431114" y="5326782"/>
            <a:ext cx="3221384" cy="738664"/>
          </a:xfrm>
          <a:prstGeom prst="rect">
            <a:avLst/>
          </a:prstGeom>
          <a:noFill/>
        </p:spPr>
        <p:txBody>
          <a:bodyPr wrap="square" rtlCol="0">
            <a:spAutoFit/>
          </a:bodyPr>
          <a:lstStyle/>
          <a:p>
            <a:pPr algn="ctr"/>
            <a:r>
              <a:rPr lang="en-US" sz="1400" dirty="0" smtClean="0"/>
              <a:t>Note: This elementary school is approximately 20% African American, 10% Hispanic, and 40% Low-Income</a:t>
            </a:r>
            <a:endParaRPr lang="en-US" sz="1400" dirty="0"/>
          </a:p>
        </p:txBody>
      </p:sp>
      <p:sp>
        <p:nvSpPr>
          <p:cNvPr id="22" name="TextBox 21"/>
          <p:cNvSpPr txBox="1"/>
          <p:nvPr/>
        </p:nvSpPr>
        <p:spPr>
          <a:xfrm>
            <a:off x="8052706" y="5326782"/>
            <a:ext cx="3387966" cy="738664"/>
          </a:xfrm>
          <a:prstGeom prst="rect">
            <a:avLst/>
          </a:prstGeom>
          <a:noFill/>
        </p:spPr>
        <p:txBody>
          <a:bodyPr wrap="square" rtlCol="0">
            <a:spAutoFit/>
          </a:bodyPr>
          <a:lstStyle/>
          <a:p>
            <a:pPr algn="ctr"/>
            <a:r>
              <a:rPr lang="en-US" sz="1400" dirty="0" smtClean="0"/>
              <a:t>Note: This middle school is approximately 50% African American, 5% Hispanic, and over 50% Low-Income</a:t>
            </a:r>
            <a:endParaRPr lang="en-US" sz="1400" dirty="0"/>
          </a:p>
        </p:txBody>
      </p:sp>
      <p:grpSp>
        <p:nvGrpSpPr>
          <p:cNvPr id="20" name="Group 19"/>
          <p:cNvGrpSpPr/>
          <p:nvPr/>
        </p:nvGrpSpPr>
        <p:grpSpPr>
          <a:xfrm>
            <a:off x="569381" y="1339017"/>
            <a:ext cx="3563256" cy="4726429"/>
            <a:chOff x="8025283" y="1602631"/>
            <a:chExt cx="3563256" cy="4726429"/>
          </a:xfrm>
        </p:grpSpPr>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15014" t="-410" r="-207" b="410"/>
            <a:stretch/>
          </p:blipFill>
          <p:spPr>
            <a:xfrm>
              <a:off x="8112931" y="2089023"/>
              <a:ext cx="3387966" cy="3384311"/>
            </a:xfrm>
            <a:prstGeom prst="rect">
              <a:avLst/>
            </a:prstGeom>
          </p:spPr>
        </p:pic>
        <p:sp>
          <p:nvSpPr>
            <p:cNvPr id="24" name="TextBox 23"/>
            <p:cNvSpPr txBox="1"/>
            <p:nvPr/>
          </p:nvSpPr>
          <p:spPr>
            <a:xfrm>
              <a:off x="8460432" y="2790378"/>
              <a:ext cx="2692959" cy="646331"/>
            </a:xfrm>
            <a:prstGeom prst="rect">
              <a:avLst/>
            </a:prstGeom>
            <a:noFill/>
          </p:spPr>
          <p:txBody>
            <a:bodyPr wrap="square" rtlCol="0">
              <a:spAutoFit/>
            </a:bodyPr>
            <a:lstStyle/>
            <a:p>
              <a:pPr algn="ctr"/>
              <a:r>
                <a:rPr lang="en-US" b="1" dirty="0" smtClean="0">
                  <a:latin typeface="Comic Sans MS" panose="030F0702030302020204" pitchFamily="66" charset="0"/>
                </a:rPr>
                <a:t>Reading </a:t>
              </a:r>
            </a:p>
            <a:p>
              <a:pPr algn="ctr"/>
              <a:r>
                <a:rPr lang="en-US" b="1" dirty="0" smtClean="0">
                  <a:latin typeface="Comic Sans MS" panose="030F0702030302020204" pitchFamily="66" charset="0"/>
                </a:rPr>
                <a:t>Proficiency Rates</a:t>
              </a:r>
              <a:endParaRPr lang="en-US" b="1" dirty="0">
                <a:latin typeface="Comic Sans MS" panose="030F0702030302020204" pitchFamily="66" charset="0"/>
              </a:endParaRPr>
            </a:p>
          </p:txBody>
        </p:sp>
        <p:sp>
          <p:nvSpPr>
            <p:cNvPr id="25" name="TextBox 24"/>
            <p:cNvSpPr txBox="1"/>
            <p:nvPr/>
          </p:nvSpPr>
          <p:spPr>
            <a:xfrm>
              <a:off x="8543197" y="3508609"/>
              <a:ext cx="2692959" cy="1569660"/>
            </a:xfrm>
            <a:prstGeom prst="rect">
              <a:avLst/>
            </a:prstGeom>
            <a:noFill/>
          </p:spPr>
          <p:txBody>
            <a:bodyPr wrap="square" rtlCol="0">
              <a:spAutoFit/>
            </a:bodyPr>
            <a:lstStyle/>
            <a:p>
              <a:r>
                <a:rPr lang="en-US" sz="1600" b="1" dirty="0" smtClean="0">
                  <a:latin typeface="Comic Sans MS" panose="030F0702030302020204" pitchFamily="66" charset="0"/>
                </a:rPr>
                <a:t>All students: 71%</a:t>
              </a:r>
            </a:p>
            <a:p>
              <a:r>
                <a:rPr lang="en-US" sz="1600" dirty="0" smtClean="0">
                  <a:latin typeface="Comic Sans MS" panose="030F0702030302020204" pitchFamily="66" charset="0"/>
                </a:rPr>
                <a:t>White: 77%</a:t>
              </a:r>
            </a:p>
            <a:p>
              <a:r>
                <a:rPr lang="en-US" sz="1600" dirty="0" smtClean="0">
                  <a:latin typeface="Comic Sans MS" panose="030F0702030302020204" pitchFamily="66" charset="0"/>
                </a:rPr>
                <a:t>Hispanic: 74%</a:t>
              </a:r>
            </a:p>
            <a:p>
              <a:r>
                <a:rPr lang="en-US" sz="1600" dirty="0" smtClean="0">
                  <a:solidFill>
                    <a:srgbClr val="FF0000"/>
                  </a:solidFill>
                  <a:latin typeface="Comic Sans MS" panose="030F0702030302020204" pitchFamily="66" charset="0"/>
                </a:rPr>
                <a:t>African American: 60%</a:t>
              </a:r>
            </a:p>
            <a:p>
              <a:r>
                <a:rPr lang="en-US" sz="1600" dirty="0" smtClean="0">
                  <a:solidFill>
                    <a:srgbClr val="FF0000"/>
                  </a:solidFill>
                  <a:latin typeface="Comic Sans MS" panose="030F0702030302020204" pitchFamily="66" charset="0"/>
                </a:rPr>
                <a:t>Low Income: 65%</a:t>
              </a:r>
            </a:p>
            <a:p>
              <a:r>
                <a:rPr lang="en-US" sz="1600" dirty="0">
                  <a:solidFill>
                    <a:srgbClr val="FF0000"/>
                  </a:solidFill>
                  <a:latin typeface="Comic Sans MS" panose="030F0702030302020204" pitchFamily="66" charset="0"/>
                </a:rPr>
                <a:t>Students w/IEPs: </a:t>
              </a:r>
              <a:r>
                <a:rPr lang="en-US" sz="1600" dirty="0" smtClean="0">
                  <a:solidFill>
                    <a:srgbClr val="FF0000"/>
                  </a:solidFill>
                  <a:latin typeface="Comic Sans MS" panose="030F0702030302020204" pitchFamily="66" charset="0"/>
                </a:rPr>
                <a:t>40%</a:t>
              </a:r>
              <a:endParaRPr lang="en-US" sz="1600" dirty="0">
                <a:solidFill>
                  <a:srgbClr val="FF0000"/>
                </a:solidFill>
                <a:latin typeface="Comic Sans MS" panose="030F0702030302020204" pitchFamily="66" charset="0"/>
              </a:endParaRPr>
            </a:p>
          </p:txBody>
        </p:sp>
        <p:sp>
          <p:nvSpPr>
            <p:cNvPr id="26" name="TextBox 25"/>
            <p:cNvSpPr txBox="1"/>
            <p:nvPr/>
          </p:nvSpPr>
          <p:spPr>
            <a:xfrm>
              <a:off x="8322429" y="1602631"/>
              <a:ext cx="2692959" cy="369332"/>
            </a:xfrm>
            <a:prstGeom prst="rect">
              <a:avLst/>
            </a:prstGeom>
            <a:noFill/>
          </p:spPr>
          <p:txBody>
            <a:bodyPr wrap="square" rtlCol="0">
              <a:spAutoFit/>
            </a:bodyPr>
            <a:lstStyle/>
            <a:p>
              <a:pPr algn="ctr"/>
              <a:r>
                <a:rPr lang="en-US" b="1" dirty="0" smtClean="0"/>
                <a:t>School 1</a:t>
              </a:r>
              <a:endParaRPr lang="en-US" b="1" dirty="0"/>
            </a:p>
          </p:txBody>
        </p:sp>
        <p:sp>
          <p:nvSpPr>
            <p:cNvPr id="27" name="TextBox 26"/>
            <p:cNvSpPr txBox="1"/>
            <p:nvPr/>
          </p:nvSpPr>
          <p:spPr>
            <a:xfrm>
              <a:off x="8025283" y="5590396"/>
              <a:ext cx="3563256" cy="738664"/>
            </a:xfrm>
            <a:prstGeom prst="rect">
              <a:avLst/>
            </a:prstGeom>
            <a:noFill/>
          </p:spPr>
          <p:txBody>
            <a:bodyPr wrap="square" rtlCol="0">
              <a:spAutoFit/>
            </a:bodyPr>
            <a:lstStyle/>
            <a:p>
              <a:pPr algn="ctr"/>
              <a:r>
                <a:rPr lang="en-US" sz="1400" dirty="0" smtClean="0"/>
                <a:t>Note: This elementary school is approximately 30% African American, 40% Hispanic, and over </a:t>
              </a:r>
              <a:r>
                <a:rPr lang="en-US" sz="1400" dirty="0"/>
                <a:t>5</a:t>
              </a:r>
              <a:r>
                <a:rPr lang="en-US" sz="1400" dirty="0" smtClean="0"/>
                <a:t>0% Low-Income</a:t>
              </a:r>
              <a:endParaRPr lang="en-US" sz="1400" dirty="0"/>
            </a:p>
          </p:txBody>
        </p:sp>
      </p:grpSp>
    </p:spTree>
    <p:extLst>
      <p:ext uri="{BB962C8B-B14F-4D97-AF65-F5344CB8AC3E}">
        <p14:creationId xmlns:p14="http://schemas.microsoft.com/office/powerpoint/2010/main" val="2439409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249" y="746449"/>
            <a:ext cx="8399106" cy="5533053"/>
          </a:xfrm>
        </p:spPr>
        <p:txBody>
          <a:bodyPr>
            <a:normAutofit fontScale="90000"/>
          </a:bodyPr>
          <a:lstStyle/>
          <a:p>
            <a:r>
              <a:rPr lang="en-US" dirty="0" smtClean="0"/>
              <a:t>Moving forward, states will face a great deal of pressure to give as many schools as possible high marks…</a:t>
            </a:r>
            <a:br>
              <a:rPr lang="en-US" dirty="0" smtClean="0"/>
            </a:br>
            <a:r>
              <a:rPr lang="en-US" dirty="0"/>
              <a:t/>
            </a:r>
            <a:br>
              <a:rPr lang="en-US" dirty="0"/>
            </a:br>
            <a:r>
              <a:rPr lang="en-US" dirty="0" smtClean="0"/>
              <a:t>And to minimize the extent to which outcomes for historically underserved groups – low-income students, students of color, students with disabilities and English learners – count.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8276" y="1063690"/>
            <a:ext cx="2499827" cy="1666551"/>
          </a:xfrm>
          <a:prstGeom prst="rect">
            <a:avLst/>
          </a:prstGeom>
        </p:spPr>
      </p:pic>
      <p:graphicFrame>
        <p:nvGraphicFramePr>
          <p:cNvPr id="5" name="Chart 4"/>
          <p:cNvGraphicFramePr>
            <a:graphicFrameLocks/>
          </p:cNvGraphicFramePr>
          <p:nvPr>
            <p:extLst/>
          </p:nvPr>
        </p:nvGraphicFramePr>
        <p:xfrm>
          <a:off x="9069355" y="3512975"/>
          <a:ext cx="287655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9334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47" y="2660456"/>
            <a:ext cx="10515600" cy="1325563"/>
          </a:xfrm>
        </p:spPr>
        <p:txBody>
          <a:bodyPr>
            <a:normAutofit fontScale="90000"/>
          </a:bodyPr>
          <a:lstStyle/>
          <a:p>
            <a:r>
              <a:rPr lang="en-US" dirty="0" smtClean="0"/>
              <a:t>As advocates, we must push states to ensure that ratings truly reflect how schools are serving all groups of students – that a school cannot be considered “good” if it is not serving all students well. </a:t>
            </a:r>
            <a:endParaRPr lang="en-US" dirty="0"/>
          </a:p>
        </p:txBody>
      </p:sp>
    </p:spTree>
    <p:extLst>
      <p:ext uri="{BB962C8B-B14F-4D97-AF65-F5344CB8AC3E}">
        <p14:creationId xmlns:p14="http://schemas.microsoft.com/office/powerpoint/2010/main" val="2464394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38" y="2663481"/>
            <a:ext cx="10515600" cy="1325563"/>
          </a:xfrm>
          <a:solidFill>
            <a:srgbClr val="63B2B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lstStyle/>
          <a:p>
            <a:pPr algn="ctr"/>
            <a:r>
              <a:rPr lang="en-US" b="1" dirty="0">
                <a:solidFill>
                  <a:sysClr val="windowText" lastClr="000000"/>
                </a:solidFill>
              </a:rPr>
              <a:t>Key parameters for </a:t>
            </a:r>
            <a:r>
              <a:rPr lang="en-US" b="1" dirty="0" smtClean="0">
                <a:solidFill>
                  <a:sysClr val="windowText" lastClr="000000"/>
                </a:solidFill>
              </a:rPr>
              <a:t>equity-focused </a:t>
            </a:r>
            <a:r>
              <a:rPr lang="en-US" b="1" dirty="0">
                <a:solidFill>
                  <a:sysClr val="windowText" lastClr="000000"/>
                </a:solidFill>
              </a:rPr>
              <a:t>school rating </a:t>
            </a:r>
            <a:r>
              <a:rPr lang="en-US" b="1" dirty="0" smtClean="0">
                <a:solidFill>
                  <a:sysClr val="windowText" lastClr="000000"/>
                </a:solidFill>
              </a:rPr>
              <a:t>criteria</a:t>
            </a:r>
            <a:endParaRPr lang="en-US" b="1" dirty="0">
              <a:solidFill>
                <a:sysClr val="windowText" lastClr="000000"/>
              </a:solidFill>
            </a:endParaRPr>
          </a:p>
        </p:txBody>
      </p:sp>
    </p:spTree>
    <p:extLst>
      <p:ext uri="{BB962C8B-B14F-4D97-AF65-F5344CB8AC3E}">
        <p14:creationId xmlns:p14="http://schemas.microsoft.com/office/powerpoint/2010/main" val="4270466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913" y="1326293"/>
            <a:ext cx="10515600" cy="3995351"/>
          </a:xfrm>
        </p:spPr>
        <p:style>
          <a:lnRef idx="1">
            <a:schemeClr val="accent2"/>
          </a:lnRef>
          <a:fillRef idx="3">
            <a:schemeClr val="accent2"/>
          </a:fillRef>
          <a:effectRef idx="2">
            <a:schemeClr val="accent2"/>
          </a:effectRef>
          <a:fontRef idx="minor">
            <a:schemeClr val="lt1"/>
          </a:fontRef>
        </p:style>
        <p:txBody>
          <a:bodyPr>
            <a:normAutofit/>
          </a:bodyPr>
          <a:lstStyle/>
          <a:p>
            <a:r>
              <a:rPr lang="en-US" b="1" dirty="0" smtClean="0"/>
              <a:t>1. Ratings must </a:t>
            </a:r>
            <a:r>
              <a:rPr lang="en-US" b="1" dirty="0"/>
              <a:t>reflect how schools are serving all groups of students, including low-income students, students from each major ethnic/racial group, English learners, and students with disabilities. </a:t>
            </a:r>
            <a:endParaRPr lang="en-US" dirty="0"/>
          </a:p>
        </p:txBody>
      </p:sp>
    </p:spTree>
    <p:extLst>
      <p:ext uri="{BB962C8B-B14F-4D97-AF65-F5344CB8AC3E}">
        <p14:creationId xmlns:p14="http://schemas.microsoft.com/office/powerpoint/2010/main" val="298036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39" y="2695730"/>
            <a:ext cx="10515600" cy="1325563"/>
          </a:xfrm>
        </p:spPr>
        <p:txBody>
          <a:bodyPr/>
          <a:lstStyle/>
          <a:p>
            <a:pPr algn="ctr"/>
            <a:r>
              <a:rPr lang="en-US" b="1" dirty="0" smtClean="0"/>
              <a:t>What does this mean?</a:t>
            </a:r>
            <a:endParaRPr lang="en-US" b="1" dirty="0"/>
          </a:p>
        </p:txBody>
      </p:sp>
    </p:spTree>
    <p:extLst>
      <p:ext uri="{BB962C8B-B14F-4D97-AF65-F5344CB8AC3E}">
        <p14:creationId xmlns:p14="http://schemas.microsoft.com/office/powerpoint/2010/main" val="1244476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335" y="2810870"/>
            <a:ext cx="10515600" cy="1325563"/>
          </a:xfrm>
          <a:solidFill>
            <a:srgbClr val="63B2B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b="1" dirty="0" smtClean="0"/>
              <a:t>What do we mean by “accountability”?</a:t>
            </a:r>
            <a:endParaRPr lang="en-US" b="1" dirty="0"/>
          </a:p>
        </p:txBody>
      </p:sp>
    </p:spTree>
    <p:extLst>
      <p:ext uri="{BB962C8B-B14F-4D97-AF65-F5344CB8AC3E}">
        <p14:creationId xmlns:p14="http://schemas.microsoft.com/office/powerpoint/2010/main" val="8157518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054" y="2515200"/>
            <a:ext cx="10515600" cy="1325563"/>
          </a:xfrm>
        </p:spPr>
        <p:txBody>
          <a:bodyPr/>
          <a:lstStyle/>
          <a:p>
            <a:pPr algn="ctr"/>
            <a:r>
              <a:rPr lang="en-US" b="1" dirty="0" smtClean="0"/>
              <a:t>First, all indicators need to be disaggregated by student group. </a:t>
            </a:r>
            <a:endParaRPr lang="en-US" b="1" dirty="0"/>
          </a:p>
        </p:txBody>
      </p:sp>
    </p:spTree>
    <p:extLst>
      <p:ext uri="{BB962C8B-B14F-4D97-AF65-F5344CB8AC3E}">
        <p14:creationId xmlns:p14="http://schemas.microsoft.com/office/powerpoint/2010/main" val="5744589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Here’s a pretty typical example of what counted in a school rating in recent years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466077913"/>
              </p:ext>
            </p:extLst>
          </p:nvPr>
        </p:nvGraphicFramePr>
        <p:xfrm>
          <a:off x="2488128" y="1327632"/>
          <a:ext cx="7324945" cy="55303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096000" y="2189040"/>
            <a:ext cx="1730971" cy="1323439"/>
          </a:xfrm>
          <a:prstGeom prst="rect">
            <a:avLst/>
          </a:prstGeom>
          <a:noFill/>
        </p:spPr>
        <p:txBody>
          <a:bodyPr wrap="square" rtlCol="0">
            <a:spAutoFit/>
          </a:bodyPr>
          <a:lstStyle/>
          <a:p>
            <a:pPr algn="ctr"/>
            <a:r>
              <a:rPr lang="en-US" sz="1600" dirty="0" smtClean="0"/>
              <a:t>Schoolwide average percent of students meeting grade-level standards</a:t>
            </a:r>
            <a:endParaRPr lang="en-US" sz="1600" dirty="0"/>
          </a:p>
        </p:txBody>
      </p:sp>
      <p:sp>
        <p:nvSpPr>
          <p:cNvPr id="6" name="TextBox 5"/>
          <p:cNvSpPr txBox="1"/>
          <p:nvPr/>
        </p:nvSpPr>
        <p:spPr>
          <a:xfrm>
            <a:off x="6383311" y="4011862"/>
            <a:ext cx="2054902" cy="584775"/>
          </a:xfrm>
          <a:prstGeom prst="rect">
            <a:avLst/>
          </a:prstGeom>
          <a:noFill/>
        </p:spPr>
        <p:txBody>
          <a:bodyPr wrap="square" rtlCol="0">
            <a:spAutoFit/>
          </a:bodyPr>
          <a:lstStyle/>
          <a:p>
            <a:pPr algn="ctr"/>
            <a:r>
              <a:rPr lang="en-US" sz="1600" dirty="0" smtClean="0"/>
              <a:t>Schoolwide average student growth</a:t>
            </a:r>
            <a:endParaRPr lang="en-US" sz="1600" dirty="0"/>
          </a:p>
        </p:txBody>
      </p:sp>
      <p:sp>
        <p:nvSpPr>
          <p:cNvPr id="7" name="TextBox 6"/>
          <p:cNvSpPr txBox="1"/>
          <p:nvPr/>
        </p:nvSpPr>
        <p:spPr>
          <a:xfrm>
            <a:off x="5123149" y="5142542"/>
            <a:ext cx="2054902" cy="584775"/>
          </a:xfrm>
          <a:prstGeom prst="rect">
            <a:avLst/>
          </a:prstGeom>
          <a:noFill/>
        </p:spPr>
        <p:txBody>
          <a:bodyPr wrap="square" rtlCol="0">
            <a:spAutoFit/>
          </a:bodyPr>
          <a:lstStyle/>
          <a:p>
            <a:pPr algn="ctr"/>
            <a:r>
              <a:rPr lang="en-US" sz="1600" dirty="0" smtClean="0"/>
              <a:t>Student growth for “High Needs” group</a:t>
            </a:r>
            <a:endParaRPr lang="en-US" sz="1600" dirty="0"/>
          </a:p>
        </p:txBody>
      </p:sp>
      <p:sp>
        <p:nvSpPr>
          <p:cNvPr id="8" name="TextBox 7"/>
          <p:cNvSpPr txBox="1"/>
          <p:nvPr/>
        </p:nvSpPr>
        <p:spPr>
          <a:xfrm>
            <a:off x="3815133" y="3992427"/>
            <a:ext cx="2054902" cy="584775"/>
          </a:xfrm>
          <a:prstGeom prst="rect">
            <a:avLst/>
          </a:prstGeom>
          <a:noFill/>
        </p:spPr>
        <p:txBody>
          <a:bodyPr wrap="square" rtlCol="0">
            <a:spAutoFit/>
          </a:bodyPr>
          <a:lstStyle/>
          <a:p>
            <a:pPr algn="ctr"/>
            <a:r>
              <a:rPr lang="en-US" sz="1600" dirty="0" smtClean="0"/>
              <a:t>Schoolwide average graduation rate</a:t>
            </a:r>
            <a:endParaRPr lang="en-US" sz="1600" dirty="0"/>
          </a:p>
        </p:txBody>
      </p:sp>
      <p:sp>
        <p:nvSpPr>
          <p:cNvPr id="9" name="TextBox 8"/>
          <p:cNvSpPr txBox="1"/>
          <p:nvPr/>
        </p:nvSpPr>
        <p:spPr>
          <a:xfrm>
            <a:off x="4433829" y="2200025"/>
            <a:ext cx="1743214" cy="1323439"/>
          </a:xfrm>
          <a:prstGeom prst="rect">
            <a:avLst/>
          </a:prstGeom>
          <a:noFill/>
        </p:spPr>
        <p:txBody>
          <a:bodyPr wrap="square" rtlCol="0">
            <a:spAutoFit/>
          </a:bodyPr>
          <a:lstStyle/>
          <a:p>
            <a:pPr algn="ctr"/>
            <a:r>
              <a:rPr lang="en-US" sz="1600" dirty="0" smtClean="0"/>
              <a:t>Schoolwide average percent of students meeting college/ career ready criteria</a:t>
            </a:r>
            <a:endParaRPr lang="en-US" sz="1600" dirty="0"/>
          </a:p>
        </p:txBody>
      </p:sp>
    </p:spTree>
    <p:extLst>
      <p:ext uri="{BB962C8B-B14F-4D97-AF65-F5344CB8AC3E}">
        <p14:creationId xmlns:p14="http://schemas.microsoft.com/office/powerpoint/2010/main" val="10960322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Two trends to note: </a:t>
            </a:r>
            <a:endParaRPr lang="en-US" b="1" dirty="0"/>
          </a:p>
        </p:txBody>
      </p:sp>
      <p:sp>
        <p:nvSpPr>
          <p:cNvPr id="3" name="Content Placeholder 2"/>
          <p:cNvSpPr>
            <a:spLocks noGrp="1"/>
          </p:cNvSpPr>
          <p:nvPr>
            <p:ph sz="half" idx="1"/>
          </p:nvPr>
        </p:nvSpPr>
        <p:spPr>
          <a:xfrm>
            <a:off x="838200" y="1825625"/>
            <a:ext cx="6098059" cy="4351338"/>
          </a:xfrm>
        </p:spPr>
        <p:txBody>
          <a:bodyPr/>
          <a:lstStyle/>
          <a:p>
            <a:pPr marL="514350" indent="-514350">
              <a:buFont typeface="+mj-lt"/>
              <a:buAutoNum type="arabicPeriod"/>
            </a:pPr>
            <a:r>
              <a:rPr lang="en-US" dirty="0" smtClean="0"/>
              <a:t>Results of individual groups of students don’t count at all. Instead of looking at individual groups of students, this system looks at a supergroup. </a:t>
            </a:r>
          </a:p>
          <a:p>
            <a:pPr marL="514350" indent="-514350">
              <a:buFont typeface="+mj-lt"/>
              <a:buAutoNum type="arabicPeriod"/>
            </a:pPr>
            <a:r>
              <a:rPr lang="en-US" dirty="0" smtClean="0"/>
              <a:t>The only indicator for which anything other than “all student” results count is growth.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852" y="799136"/>
            <a:ext cx="7566453" cy="5709461"/>
          </a:xfrm>
          <a:prstGeom prst="rect">
            <a:avLst/>
          </a:prstGeom>
        </p:spPr>
      </p:pic>
    </p:spTree>
    <p:extLst>
      <p:ext uri="{BB962C8B-B14F-4D97-AF65-F5344CB8AC3E}">
        <p14:creationId xmlns:p14="http://schemas.microsoft.com/office/powerpoint/2010/main" val="19699675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Supergroups: What are they? Why are they a problem?</a:t>
            </a:r>
            <a:endParaRPr lang="en-US" b="1" dirty="0"/>
          </a:p>
        </p:txBody>
      </p:sp>
      <p:sp>
        <p:nvSpPr>
          <p:cNvPr id="5" name="Text Placeholder 4"/>
          <p:cNvSpPr>
            <a:spLocks noGrp="1"/>
          </p:cNvSpPr>
          <p:nvPr>
            <p:ph type="body" idx="1"/>
          </p:nvPr>
        </p:nvSpPr>
        <p:spPr>
          <a:xfrm>
            <a:off x="839788" y="1343411"/>
            <a:ext cx="5157787" cy="823912"/>
          </a:xfrm>
        </p:spPr>
        <p:txBody>
          <a:bodyPr/>
          <a:lstStyle/>
          <a:p>
            <a:pPr algn="ctr"/>
            <a:r>
              <a:rPr lang="en-US" dirty="0" smtClean="0"/>
              <a:t>“High needs” </a:t>
            </a:r>
            <a:r>
              <a:rPr lang="en-US" dirty="0" err="1" smtClean="0"/>
              <a:t>Supergroup</a:t>
            </a:r>
            <a:endParaRPr lang="en-US" dirty="0"/>
          </a:p>
        </p:txBody>
      </p:sp>
      <p:sp>
        <p:nvSpPr>
          <p:cNvPr id="6" name="Content Placeholder 5"/>
          <p:cNvSpPr>
            <a:spLocks noGrp="1"/>
          </p:cNvSpPr>
          <p:nvPr>
            <p:ph sz="half" idx="2"/>
          </p:nvPr>
        </p:nvSpPr>
        <p:spPr>
          <a:xfrm>
            <a:off x="839787" y="2209284"/>
            <a:ext cx="5157787" cy="3684588"/>
          </a:xfrm>
        </p:spPr>
        <p:txBody>
          <a:bodyPr>
            <a:normAutofit/>
          </a:bodyPr>
          <a:lstStyle/>
          <a:p>
            <a:r>
              <a:rPr lang="en-US" sz="1600" b="1" dirty="0" smtClean="0"/>
              <a:t>What it is: </a:t>
            </a:r>
            <a:r>
              <a:rPr lang="en-US" sz="1600" dirty="0" smtClean="0"/>
              <a:t>A group that includes any student who falls into one or more historically underserved groups – e.g., any student who is low-income, an English learner or a student with a disability. </a:t>
            </a:r>
          </a:p>
          <a:p>
            <a:r>
              <a:rPr lang="en-US" sz="1600" b="1" dirty="0" smtClean="0"/>
              <a:t>What’s the problem?</a:t>
            </a:r>
          </a:p>
          <a:p>
            <a:pPr lvl="1"/>
            <a:r>
              <a:rPr lang="en-US" sz="1600" dirty="0" smtClean="0"/>
              <a:t>Ignores meaningful distinctions between the needs of – and civil rights protections afforded to – each group. </a:t>
            </a:r>
          </a:p>
          <a:p>
            <a:pPr lvl="1"/>
            <a:r>
              <a:rPr lang="en-US" sz="1600" dirty="0" smtClean="0"/>
              <a:t>Allows one group’s results to mask those of another. </a:t>
            </a:r>
          </a:p>
        </p:txBody>
      </p:sp>
      <p:sp>
        <p:nvSpPr>
          <p:cNvPr id="7" name="Text Placeholder 6"/>
          <p:cNvSpPr>
            <a:spLocks noGrp="1"/>
          </p:cNvSpPr>
          <p:nvPr>
            <p:ph type="body" sz="quarter" idx="3"/>
          </p:nvPr>
        </p:nvSpPr>
        <p:spPr>
          <a:xfrm>
            <a:off x="6172200" y="1340580"/>
            <a:ext cx="5183188" cy="823912"/>
          </a:xfrm>
        </p:spPr>
        <p:txBody>
          <a:bodyPr/>
          <a:lstStyle/>
          <a:p>
            <a:pPr algn="ctr"/>
            <a:r>
              <a:rPr lang="en-US" dirty="0" smtClean="0"/>
              <a:t>“Lowest performing” </a:t>
            </a:r>
            <a:r>
              <a:rPr lang="en-US" dirty="0" err="1" smtClean="0"/>
              <a:t>supergroup</a:t>
            </a:r>
            <a:endParaRPr lang="en-US" dirty="0"/>
          </a:p>
        </p:txBody>
      </p:sp>
      <p:sp>
        <p:nvSpPr>
          <p:cNvPr id="8" name="Content Placeholder 7"/>
          <p:cNvSpPr>
            <a:spLocks noGrp="1"/>
          </p:cNvSpPr>
          <p:nvPr>
            <p:ph sz="quarter" idx="4"/>
          </p:nvPr>
        </p:nvSpPr>
        <p:spPr>
          <a:xfrm>
            <a:off x="6172200" y="2164492"/>
            <a:ext cx="5183188" cy="3684588"/>
          </a:xfrm>
        </p:spPr>
        <p:txBody>
          <a:bodyPr>
            <a:normAutofit/>
          </a:bodyPr>
          <a:lstStyle/>
          <a:p>
            <a:r>
              <a:rPr lang="en-US" sz="1600" b="1" dirty="0" smtClean="0"/>
              <a:t>What it is:</a:t>
            </a:r>
            <a:r>
              <a:rPr lang="en-US" sz="1600" dirty="0"/>
              <a:t> </a:t>
            </a:r>
            <a:r>
              <a:rPr lang="en-US" sz="1600" dirty="0" smtClean="0"/>
              <a:t>A group that includes the lowest-achieving students in each school – usually bottom 25 or 30 percent. </a:t>
            </a:r>
          </a:p>
          <a:p>
            <a:r>
              <a:rPr lang="en-US" sz="1600" b="1" dirty="0" smtClean="0"/>
              <a:t>What’s the problem?</a:t>
            </a:r>
          </a:p>
          <a:p>
            <a:pPr lvl="1"/>
            <a:r>
              <a:rPr lang="en-US" sz="1600" dirty="0" smtClean="0"/>
              <a:t>Ignores higher-achieving students from historically underserved groups.</a:t>
            </a:r>
          </a:p>
          <a:p>
            <a:pPr lvl="1"/>
            <a:r>
              <a:rPr lang="en-US" sz="1600" dirty="0" smtClean="0"/>
              <a:t>Does not push schools to address systemic inequities in opportunity and achievement that often correlate with race, income, language proficiency and disability status. </a:t>
            </a:r>
            <a:endParaRPr lang="en-US" sz="1600" dirty="0"/>
          </a:p>
        </p:txBody>
      </p:sp>
      <p:sp>
        <p:nvSpPr>
          <p:cNvPr id="9" name="TextBox 8"/>
          <p:cNvSpPr txBox="1"/>
          <p:nvPr/>
        </p:nvSpPr>
        <p:spPr>
          <a:xfrm>
            <a:off x="1151236" y="5104836"/>
            <a:ext cx="10041925" cy="830997"/>
          </a:xfrm>
          <a:prstGeom prst="rect">
            <a:avLst/>
          </a:prstGeom>
          <a:noFill/>
        </p:spPr>
        <p:txBody>
          <a:bodyPr wrap="square" rtlCol="0">
            <a:spAutoFit/>
          </a:bodyPr>
          <a:lstStyle/>
          <a:p>
            <a:pPr algn="ctr"/>
            <a:r>
              <a:rPr lang="en-US" sz="2400" b="1" dirty="0" smtClean="0"/>
              <a:t>Neither approach is a substitute for looking at results for individual groups of students</a:t>
            </a:r>
            <a:endParaRPr lang="en-US" sz="2400" b="1" dirty="0"/>
          </a:p>
        </p:txBody>
      </p:sp>
    </p:spTree>
    <p:extLst>
      <p:ext uri="{BB962C8B-B14F-4D97-AF65-F5344CB8AC3E}">
        <p14:creationId xmlns:p14="http://schemas.microsoft.com/office/powerpoint/2010/main" val="34270283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51486"/>
            <a:ext cx="10515600" cy="1325563"/>
          </a:xfrm>
        </p:spPr>
        <p:txBody>
          <a:bodyPr/>
          <a:lstStyle/>
          <a:p>
            <a:r>
              <a:rPr lang="en-US" b="1" dirty="0" smtClean="0"/>
              <a:t>Failure to disaggregate all indicators: Why is that a problem? </a:t>
            </a:r>
            <a:endParaRPr lang="en-US" b="1" dirty="0"/>
          </a:p>
        </p:txBody>
      </p:sp>
    </p:spTree>
    <p:extLst>
      <p:ext uri="{BB962C8B-B14F-4D97-AF65-F5344CB8AC3E}">
        <p14:creationId xmlns:p14="http://schemas.microsoft.com/office/powerpoint/2010/main" val="4712033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330" y="1976825"/>
            <a:ext cx="5614152" cy="4236302"/>
          </a:xfrm>
          <a:prstGeom prst="rect">
            <a:avLst/>
          </a:prstGeom>
        </p:spPr>
      </p:pic>
      <p:sp>
        <p:nvSpPr>
          <p:cNvPr id="2" name="Title 1"/>
          <p:cNvSpPr>
            <a:spLocks noGrp="1"/>
          </p:cNvSpPr>
          <p:nvPr>
            <p:ph type="title"/>
          </p:nvPr>
        </p:nvSpPr>
        <p:spPr/>
        <p:txBody>
          <a:bodyPr>
            <a:normAutofit/>
          </a:bodyPr>
          <a:lstStyle/>
          <a:p>
            <a:pPr algn="ctr"/>
            <a:r>
              <a:rPr lang="en-US" sz="3200" b="1" dirty="0" smtClean="0"/>
              <a:t>By not counting results for individual groups of students, here’s what the state is doing: </a:t>
            </a:r>
            <a:endParaRPr lang="en-US" sz="3200" b="1" dirty="0"/>
          </a:p>
        </p:txBody>
      </p:sp>
      <p:graphicFrame>
        <p:nvGraphicFramePr>
          <p:cNvPr id="4" name="Chart 3"/>
          <p:cNvGraphicFramePr>
            <a:graphicFrameLocks/>
          </p:cNvGraphicFramePr>
          <p:nvPr>
            <p:extLst/>
          </p:nvPr>
        </p:nvGraphicFramePr>
        <p:xfrm>
          <a:off x="7390132" y="1534571"/>
          <a:ext cx="3291840" cy="2011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565884" y="1534571"/>
          <a:ext cx="3291840" cy="20116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4169178591"/>
              </p:ext>
            </p:extLst>
          </p:nvPr>
        </p:nvGraphicFramePr>
        <p:xfrm>
          <a:off x="379163" y="4370668"/>
          <a:ext cx="3291840" cy="20116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extLst>
              <p:ext uri="{D42A27DB-BD31-4B8C-83A1-F6EECF244321}">
                <p14:modId xmlns:p14="http://schemas.microsoft.com/office/powerpoint/2010/main" val="65546197"/>
              </p:ext>
            </p:extLst>
          </p:nvPr>
        </p:nvGraphicFramePr>
        <p:xfrm>
          <a:off x="7513212" y="4167414"/>
          <a:ext cx="3512635" cy="2035574"/>
        </p:xfrm>
        <a:graphic>
          <a:graphicData uri="http://schemas.openxmlformats.org/drawingml/2006/chart">
            <c:chart xmlns:c="http://schemas.openxmlformats.org/drawingml/2006/chart" xmlns:r="http://schemas.openxmlformats.org/officeDocument/2006/relationships" r:id="rId6"/>
          </a:graphicData>
        </a:graphic>
      </p:graphicFrame>
      <p:sp>
        <p:nvSpPr>
          <p:cNvPr id="3" name="Up Arrow 2"/>
          <p:cNvSpPr/>
          <p:nvPr/>
        </p:nvSpPr>
        <p:spPr>
          <a:xfrm rot="3360000">
            <a:off x="7085841" y="2435828"/>
            <a:ext cx="256478" cy="5486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3000000">
            <a:off x="3834832" y="2435827"/>
            <a:ext cx="259302" cy="54864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Up Arrow 9"/>
          <p:cNvSpPr/>
          <p:nvPr/>
        </p:nvSpPr>
        <p:spPr>
          <a:xfrm rot="-7200000">
            <a:off x="3626863" y="4723983"/>
            <a:ext cx="262695" cy="54864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Up Arrow 11"/>
          <p:cNvSpPr/>
          <p:nvPr/>
        </p:nvSpPr>
        <p:spPr>
          <a:xfrm rot="-14220000">
            <a:off x="7198507" y="4875872"/>
            <a:ext cx="262914" cy="548640"/>
          </a:xfrm>
          <a:prstGeom prst="upArrow">
            <a:avLst/>
          </a:prstGeom>
          <a:solidFill>
            <a:srgbClr val="F98F28"/>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63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graphicEl>
                                              <a:chart seriesIdx="-4" categoryIdx="5" bldStep="category"/>
                                            </p:graphicEl>
                                          </p:spTgt>
                                        </p:tgtEl>
                                      </p:cBhvr>
                                    </p:animEffect>
                                    <p:set>
                                      <p:cBhvr>
                                        <p:cTn id="7" dur="1" fill="hold">
                                          <p:stCondLst>
                                            <p:cond delay="499"/>
                                          </p:stCondLst>
                                        </p:cTn>
                                        <p:tgtEl>
                                          <p:spTgt spid="4">
                                            <p:graphicEl>
                                              <a:chart seriesIdx="-4" categoryIdx="5" bldStep="category"/>
                                            </p:graphic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graphicEl>
                                              <a:chart seriesIdx="-4" categoryIdx="4" bldStep="category"/>
                                            </p:graphicEl>
                                          </p:spTgt>
                                        </p:tgtEl>
                                      </p:cBhvr>
                                    </p:animEffect>
                                    <p:set>
                                      <p:cBhvr>
                                        <p:cTn id="12" dur="1" fill="hold">
                                          <p:stCondLst>
                                            <p:cond delay="499"/>
                                          </p:stCondLst>
                                        </p:cTn>
                                        <p:tgtEl>
                                          <p:spTgt spid="4">
                                            <p:graphicEl>
                                              <a:chart seriesIdx="-4" categoryIdx="4" bldStep="category"/>
                                            </p:graphic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4">
                                            <p:graphicEl>
                                              <a:chart seriesIdx="-4" categoryIdx="3" bldStep="category"/>
                                            </p:graphicEl>
                                          </p:spTgt>
                                        </p:tgtEl>
                                      </p:cBhvr>
                                    </p:animEffect>
                                    <p:set>
                                      <p:cBhvr>
                                        <p:cTn id="17" dur="1" fill="hold">
                                          <p:stCondLst>
                                            <p:cond delay="499"/>
                                          </p:stCondLst>
                                        </p:cTn>
                                        <p:tgtEl>
                                          <p:spTgt spid="4">
                                            <p:graphicEl>
                                              <a:chart seriesIdx="-4" categoryIdx="3" bldStep="category"/>
                                            </p:graphic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4">
                                            <p:graphicEl>
                                              <a:chart seriesIdx="-4" categoryIdx="2" bldStep="category"/>
                                            </p:graphicEl>
                                          </p:spTgt>
                                        </p:tgtEl>
                                      </p:cBhvr>
                                    </p:animEffect>
                                    <p:set>
                                      <p:cBhvr>
                                        <p:cTn id="22" dur="1" fill="hold">
                                          <p:stCondLst>
                                            <p:cond delay="499"/>
                                          </p:stCondLst>
                                        </p:cTn>
                                        <p:tgtEl>
                                          <p:spTgt spid="4">
                                            <p:graphicEl>
                                              <a:chart seriesIdx="-4" categoryIdx="2" bldStep="category"/>
                                            </p:graphic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4">
                                            <p:graphicEl>
                                              <a:chart seriesIdx="-4" categoryIdx="1" bldStep="category"/>
                                            </p:graphicEl>
                                          </p:spTgt>
                                        </p:tgtEl>
                                      </p:cBhvr>
                                    </p:animEffect>
                                    <p:set>
                                      <p:cBhvr>
                                        <p:cTn id="27" dur="1" fill="hold">
                                          <p:stCondLst>
                                            <p:cond delay="499"/>
                                          </p:stCondLst>
                                        </p:cTn>
                                        <p:tgtEl>
                                          <p:spTgt spid="4">
                                            <p:graphicEl>
                                              <a:chart seriesIdx="-4" categoryIdx="1" bldStep="category"/>
                                            </p:graphic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4">
                                            <p:graphicEl>
                                              <a:chart seriesIdx="-4" categoryIdx="0" bldStep="category"/>
                                            </p:graphicEl>
                                          </p:spTgt>
                                        </p:tgtEl>
                                      </p:cBhvr>
                                    </p:animEffect>
                                    <p:set>
                                      <p:cBhvr>
                                        <p:cTn id="32" dur="1" fill="hold">
                                          <p:stCondLst>
                                            <p:cond delay="499"/>
                                          </p:stCondLst>
                                        </p:cTn>
                                        <p:tgtEl>
                                          <p:spTgt spid="4">
                                            <p:graphicEl>
                                              <a:chart seriesIdx="-4" categoryIdx="0" bldStep="category"/>
                                            </p:graphic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4">
                                            <p:graphicEl>
                                              <a:chart seriesIdx="-3" categoryIdx="-3" bldStep="gridLegend"/>
                                            </p:graphicEl>
                                          </p:spTgt>
                                        </p:tgtEl>
                                      </p:cBhvr>
                                    </p:animEffect>
                                    <p:set>
                                      <p:cBhvr>
                                        <p:cTn id="37" dur="1" fill="hold">
                                          <p:stCondLst>
                                            <p:cond delay="499"/>
                                          </p:stCondLst>
                                        </p:cTn>
                                        <p:tgtEl>
                                          <p:spTgt spid="4">
                                            <p:graphicEl>
                                              <a:chart seriesIdx="-3" categoryIdx="-3" bldStep="gridLegend"/>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29" y="2718032"/>
            <a:ext cx="10515600" cy="1325563"/>
          </a:xfrm>
        </p:spPr>
        <p:txBody>
          <a:bodyPr>
            <a:normAutofit fontScale="90000"/>
          </a:bodyPr>
          <a:lstStyle/>
          <a:p>
            <a:pPr algn="ctr"/>
            <a:r>
              <a:rPr lang="en-US" b="1" dirty="0" smtClean="0"/>
              <a:t>If something is important enough to count for accountability, it’s important enough to count for every group of students the school serves. </a:t>
            </a:r>
            <a:endParaRPr lang="en-US" b="1" dirty="0"/>
          </a:p>
        </p:txBody>
      </p:sp>
    </p:spTree>
    <p:extLst>
      <p:ext uri="{BB962C8B-B14F-4D97-AF65-F5344CB8AC3E}">
        <p14:creationId xmlns:p14="http://schemas.microsoft.com/office/powerpoint/2010/main" val="11774945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481" y="2753762"/>
            <a:ext cx="10515600" cy="1325563"/>
          </a:xfrm>
        </p:spPr>
        <p:txBody>
          <a:bodyPr>
            <a:normAutofit fontScale="90000"/>
          </a:bodyPr>
          <a:lstStyle/>
          <a:p>
            <a:pPr algn="ctr"/>
            <a:r>
              <a:rPr lang="en-US" b="1" dirty="0" smtClean="0"/>
              <a:t>Just measuring everything by student group isn’t enough. Results for all groups of students have to count in the school rating. </a:t>
            </a:r>
            <a:endParaRPr lang="en-US" b="1" dirty="0"/>
          </a:p>
        </p:txBody>
      </p:sp>
    </p:spTree>
    <p:extLst>
      <p:ext uri="{BB962C8B-B14F-4D97-AF65-F5344CB8AC3E}">
        <p14:creationId xmlns:p14="http://schemas.microsoft.com/office/powerpoint/2010/main" val="13878093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many states chose to do in recent years</a:t>
            </a:r>
            <a:endParaRPr lang="en-US" b="1" dirty="0"/>
          </a:p>
        </p:txBody>
      </p:sp>
      <p:sp>
        <p:nvSpPr>
          <p:cNvPr id="3" name="Content Placeholder 2"/>
          <p:cNvSpPr>
            <a:spLocks noGrp="1"/>
          </p:cNvSpPr>
          <p:nvPr>
            <p:ph idx="1"/>
          </p:nvPr>
        </p:nvSpPr>
        <p:spPr/>
        <p:txBody>
          <a:bodyPr/>
          <a:lstStyle/>
          <a:p>
            <a:r>
              <a:rPr lang="en-US" dirty="0"/>
              <a:t>In recent years, many states justified their decision to assign ratings to schools based only on schoolwide averages by saying that they </a:t>
            </a:r>
            <a:r>
              <a:rPr lang="en-US" i="1" dirty="0"/>
              <a:t>report</a:t>
            </a:r>
            <a:r>
              <a:rPr lang="en-US" dirty="0"/>
              <a:t> results for individual groups of students, including whether schools met their goals for each </a:t>
            </a:r>
            <a:r>
              <a:rPr lang="en-US" dirty="0" smtClean="0"/>
              <a:t>group.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863147814"/>
              </p:ext>
            </p:extLst>
          </p:nvPr>
        </p:nvGraphicFramePr>
        <p:xfrm>
          <a:off x="599765" y="3546863"/>
          <a:ext cx="3169803" cy="2765037"/>
        </p:xfrm>
        <a:graphic>
          <a:graphicData uri="http://schemas.openxmlformats.org/drawingml/2006/chart">
            <c:chart xmlns:c="http://schemas.openxmlformats.org/drawingml/2006/chart" xmlns:r="http://schemas.openxmlformats.org/officeDocument/2006/relationships" r:id="rId2"/>
          </a:graphicData>
        </a:graphic>
      </p:graphicFrame>
      <p:sp>
        <p:nvSpPr>
          <p:cNvPr id="5" name="Notched Right Arrow 4"/>
          <p:cNvSpPr/>
          <p:nvPr/>
        </p:nvSpPr>
        <p:spPr>
          <a:xfrm>
            <a:off x="3480319" y="4572000"/>
            <a:ext cx="783771" cy="53184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72474" y="4114647"/>
            <a:ext cx="1623526" cy="1446550"/>
          </a:xfrm>
          <a:prstGeom prst="rect">
            <a:avLst/>
          </a:prstGeom>
          <a:noFill/>
        </p:spPr>
        <p:txBody>
          <a:bodyPr wrap="square" rtlCol="0">
            <a:spAutoFit/>
          </a:bodyPr>
          <a:lstStyle/>
          <a:p>
            <a:pPr algn="ctr"/>
            <a:r>
              <a:rPr lang="en-US" sz="4400" b="1" dirty="0" smtClean="0">
                <a:ln w="12700">
                  <a:solidFill>
                    <a:schemeClr val="accent3">
                      <a:lumMod val="50000"/>
                    </a:schemeClr>
                  </a:solidFill>
                  <a:prstDash val="solid"/>
                </a:ln>
                <a:solidFill>
                  <a:srgbClr val="00B050"/>
                </a:solidFill>
                <a:effectLst>
                  <a:innerShdw blurRad="177800">
                    <a:schemeClr val="accent3">
                      <a:lumMod val="50000"/>
                    </a:schemeClr>
                  </a:innerShdw>
                </a:effectLst>
              </a:rPr>
              <a:t>A</a:t>
            </a:r>
            <a:r>
              <a:rPr lang="en-US"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 </a:t>
            </a:r>
            <a:r>
              <a:rPr lang="en-US" sz="4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rPr>
              <a:t>F</a:t>
            </a:r>
            <a:r>
              <a:rPr lang="en-US"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grade</a:t>
            </a:r>
          </a:p>
        </p:txBody>
      </p:sp>
      <p:sp>
        <p:nvSpPr>
          <p:cNvPr id="9" name="Rectangle 8"/>
          <p:cNvSpPr/>
          <p:nvPr/>
        </p:nvSpPr>
        <p:spPr>
          <a:xfrm>
            <a:off x="7748022" y="3197420"/>
            <a:ext cx="3405674" cy="29795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Did the school meet goals for…</a:t>
            </a:r>
          </a:p>
          <a:p>
            <a:pPr marL="285750" indent="-285750">
              <a:buFont typeface="Arial" panose="020B0604020202020204" pitchFamily="34" charset="0"/>
              <a:buChar char="•"/>
            </a:pPr>
            <a:r>
              <a:rPr lang="en-US" dirty="0" smtClean="0">
                <a:solidFill>
                  <a:schemeClr val="tx1"/>
                </a:solidFill>
              </a:rPr>
              <a:t>All students?</a:t>
            </a:r>
          </a:p>
          <a:p>
            <a:pPr marL="285750" indent="-285750">
              <a:buFont typeface="Arial" panose="020B0604020202020204" pitchFamily="34" charset="0"/>
              <a:buChar char="•"/>
            </a:pPr>
            <a:r>
              <a:rPr lang="en-US" dirty="0" smtClean="0">
                <a:solidFill>
                  <a:schemeClr val="tx1"/>
                </a:solidFill>
              </a:rPr>
              <a:t>Black students?</a:t>
            </a:r>
          </a:p>
          <a:p>
            <a:pPr marL="285750" indent="-285750">
              <a:buFont typeface="Arial" panose="020B0604020202020204" pitchFamily="34" charset="0"/>
              <a:buChar char="•"/>
            </a:pPr>
            <a:r>
              <a:rPr lang="en-US" dirty="0" smtClean="0">
                <a:solidFill>
                  <a:schemeClr val="tx1"/>
                </a:solidFill>
              </a:rPr>
              <a:t>Latino students?</a:t>
            </a:r>
          </a:p>
          <a:p>
            <a:pPr marL="285750" indent="-285750">
              <a:buFont typeface="Arial" panose="020B0604020202020204" pitchFamily="34" charset="0"/>
              <a:buChar char="•"/>
            </a:pPr>
            <a:r>
              <a:rPr lang="en-US" dirty="0" smtClean="0">
                <a:solidFill>
                  <a:schemeClr val="tx1"/>
                </a:solidFill>
              </a:rPr>
              <a:t>White students?</a:t>
            </a:r>
          </a:p>
          <a:p>
            <a:pPr marL="285750" indent="-285750">
              <a:buFont typeface="Arial" panose="020B0604020202020204" pitchFamily="34" charset="0"/>
              <a:buChar char="•"/>
            </a:pPr>
            <a:r>
              <a:rPr lang="en-US" dirty="0" smtClean="0">
                <a:solidFill>
                  <a:schemeClr val="tx1"/>
                </a:solidFill>
              </a:rPr>
              <a:t>Asian students? </a:t>
            </a:r>
          </a:p>
          <a:p>
            <a:pPr marL="285750" indent="-285750">
              <a:buFont typeface="Arial" panose="020B0604020202020204" pitchFamily="34" charset="0"/>
              <a:buChar char="•"/>
            </a:pPr>
            <a:r>
              <a:rPr lang="en-US" dirty="0" smtClean="0">
                <a:solidFill>
                  <a:schemeClr val="tx1"/>
                </a:solidFill>
              </a:rPr>
              <a:t>Native students?</a:t>
            </a:r>
          </a:p>
          <a:p>
            <a:pPr marL="285750" indent="-285750">
              <a:buFont typeface="Arial" panose="020B0604020202020204" pitchFamily="34" charset="0"/>
              <a:buChar char="•"/>
            </a:pPr>
            <a:r>
              <a:rPr lang="en-US" dirty="0" smtClean="0">
                <a:solidFill>
                  <a:schemeClr val="tx1"/>
                </a:solidFill>
              </a:rPr>
              <a:t>Low income students?</a:t>
            </a:r>
          </a:p>
          <a:p>
            <a:pPr marL="285750" indent="-285750">
              <a:buFont typeface="Arial" panose="020B0604020202020204" pitchFamily="34" charset="0"/>
              <a:buChar char="•"/>
            </a:pPr>
            <a:r>
              <a:rPr lang="en-US" dirty="0" smtClean="0">
                <a:solidFill>
                  <a:schemeClr val="tx1"/>
                </a:solidFill>
              </a:rPr>
              <a:t>English learners?</a:t>
            </a:r>
          </a:p>
          <a:p>
            <a:pPr marL="285750" indent="-285750">
              <a:buFont typeface="Arial" panose="020B0604020202020204" pitchFamily="34" charset="0"/>
              <a:buChar char="•"/>
            </a:pPr>
            <a:r>
              <a:rPr lang="en-US" dirty="0" smtClean="0">
                <a:solidFill>
                  <a:schemeClr val="tx1"/>
                </a:solidFill>
              </a:rPr>
              <a:t>Students with disabilities?</a:t>
            </a:r>
            <a:endParaRPr lang="en-US" dirty="0">
              <a:solidFill>
                <a:schemeClr val="tx1"/>
              </a:solidFill>
            </a:endParaRPr>
          </a:p>
        </p:txBody>
      </p:sp>
      <p:cxnSp>
        <p:nvCxnSpPr>
          <p:cNvPr id="11" name="Straight Connector 10"/>
          <p:cNvCxnSpPr/>
          <p:nvPr/>
        </p:nvCxnSpPr>
        <p:spPr>
          <a:xfrm flipH="1">
            <a:off x="6736702" y="3332356"/>
            <a:ext cx="0" cy="2979543"/>
          </a:xfrm>
          <a:prstGeom prst="line">
            <a:avLst/>
          </a:prstGeom>
          <a:ln w="57150"/>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399661" y="3546863"/>
            <a:ext cx="586273" cy="646331"/>
          </a:xfrm>
          <a:prstGeom prst="rect">
            <a:avLst/>
          </a:prstGeom>
          <a:noFill/>
        </p:spPr>
        <p:txBody>
          <a:bodyPr wrap="square" rtlCol="0">
            <a:spAutoFit/>
          </a:bodyPr>
          <a:lstStyle/>
          <a:p>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endPar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3" name="TextBox 12"/>
          <p:cNvSpPr txBox="1"/>
          <p:nvPr/>
        </p:nvSpPr>
        <p:spPr>
          <a:xfrm>
            <a:off x="6890656" y="3468316"/>
            <a:ext cx="586273" cy="646331"/>
          </a:xfrm>
          <a:prstGeom prst="rect">
            <a:avLst/>
          </a:prstGeom>
          <a:noFill/>
        </p:spPr>
        <p:txBody>
          <a:bodyPr wrap="square" rtlCol="0">
            <a:spAutoFit/>
          </a:bodyPr>
          <a:lstStyle/>
          <a:p>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endPar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7566911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221" y="528637"/>
            <a:ext cx="10668000" cy="884238"/>
          </a:xfrm>
        </p:spPr>
        <p:txBody>
          <a:bodyPr/>
          <a:lstStyle/>
          <a:p>
            <a:r>
              <a:rPr lang="en-US" b="1" dirty="0" smtClean="0"/>
              <a:t>Then, they’d report something like this:</a:t>
            </a:r>
            <a:endParaRPr lang="en-US" b="1" dirty="0"/>
          </a:p>
        </p:txBody>
      </p:sp>
      <p:sp>
        <p:nvSpPr>
          <p:cNvPr id="4" name="Text Placeholder 3"/>
          <p:cNvSpPr>
            <a:spLocks noGrp="1"/>
          </p:cNvSpPr>
          <p:nvPr>
            <p:ph type="body" idx="1"/>
          </p:nvPr>
        </p:nvSpPr>
        <p:spPr/>
        <p:txBody>
          <a:bodyPr/>
          <a:lstStyle/>
          <a:p>
            <a:pPr algn="ctr"/>
            <a:r>
              <a:rPr lang="en-US" dirty="0" smtClean="0"/>
              <a:t>School Grade</a:t>
            </a:r>
            <a:endParaRPr lang="en-US" dirty="0"/>
          </a:p>
        </p:txBody>
      </p:sp>
      <p:sp>
        <p:nvSpPr>
          <p:cNvPr id="6" name="Text Placeholder 5"/>
          <p:cNvSpPr>
            <a:spLocks noGrp="1"/>
          </p:cNvSpPr>
          <p:nvPr>
            <p:ph type="body" sz="quarter" idx="3"/>
          </p:nvPr>
        </p:nvSpPr>
        <p:spPr/>
        <p:txBody>
          <a:bodyPr/>
          <a:lstStyle/>
          <a:p>
            <a:pPr algn="ctr"/>
            <a:r>
              <a:rPr lang="en-US" dirty="0" smtClean="0"/>
              <a:t>Goals Met/Not Met</a:t>
            </a:r>
            <a:endParaRPr lang="en-US" dirty="0"/>
          </a:p>
        </p:txBody>
      </p:sp>
      <p:sp>
        <p:nvSpPr>
          <p:cNvPr id="7" name="Content Placeholder 6"/>
          <p:cNvSpPr>
            <a:spLocks noGrp="1"/>
          </p:cNvSpPr>
          <p:nvPr>
            <p:ph sz="quarter" idx="4"/>
          </p:nvPr>
        </p:nvSpPr>
        <p:spPr>
          <a:xfrm>
            <a:off x="6172200" y="2505075"/>
            <a:ext cx="5287433" cy="2825493"/>
          </a:xfrm>
        </p:spPr>
        <p:style>
          <a:lnRef idx="2">
            <a:schemeClr val="accent5"/>
          </a:lnRef>
          <a:fillRef idx="1">
            <a:schemeClr val="lt1"/>
          </a:fillRef>
          <a:effectRef idx="0">
            <a:schemeClr val="accent5"/>
          </a:effectRef>
          <a:fontRef idx="minor">
            <a:schemeClr val="dk1"/>
          </a:fontRef>
        </p:style>
        <p:txBody>
          <a:bodyPr>
            <a:normAutofit fontScale="85000" lnSpcReduction="10000"/>
          </a:bodyPr>
          <a:lstStyle/>
          <a:p>
            <a:r>
              <a:rPr lang="en-US" dirty="0" smtClean="0"/>
              <a:t>All students - </a:t>
            </a:r>
            <a:r>
              <a:rPr lang="en-US" dirty="0" smtClean="0">
                <a:solidFill>
                  <a:srgbClr val="00B050"/>
                </a:solidFill>
              </a:rPr>
              <a:t>MET</a:t>
            </a:r>
          </a:p>
          <a:p>
            <a:r>
              <a:rPr lang="en-US" dirty="0" smtClean="0"/>
              <a:t>White students - </a:t>
            </a:r>
            <a:r>
              <a:rPr lang="en-US" dirty="0" smtClean="0">
                <a:solidFill>
                  <a:srgbClr val="00B050"/>
                </a:solidFill>
              </a:rPr>
              <a:t>MET</a:t>
            </a:r>
          </a:p>
          <a:p>
            <a:r>
              <a:rPr lang="en-US" dirty="0" smtClean="0"/>
              <a:t>African American students – </a:t>
            </a:r>
            <a:r>
              <a:rPr lang="en-US" dirty="0" smtClean="0">
                <a:solidFill>
                  <a:srgbClr val="FF0000"/>
                </a:solidFill>
              </a:rPr>
              <a:t>NOT MET</a:t>
            </a:r>
          </a:p>
          <a:p>
            <a:r>
              <a:rPr lang="en-US" dirty="0" smtClean="0"/>
              <a:t>Low Income students – </a:t>
            </a:r>
            <a:r>
              <a:rPr lang="en-US" dirty="0" smtClean="0">
                <a:solidFill>
                  <a:srgbClr val="FF0000"/>
                </a:solidFill>
              </a:rPr>
              <a:t>NOT MET</a:t>
            </a:r>
          </a:p>
          <a:p>
            <a:r>
              <a:rPr lang="en-US" dirty="0" smtClean="0"/>
              <a:t>Latino students - </a:t>
            </a:r>
            <a:r>
              <a:rPr lang="en-US" dirty="0" smtClean="0">
                <a:solidFill>
                  <a:srgbClr val="00B050"/>
                </a:solidFill>
              </a:rPr>
              <a:t>MET</a:t>
            </a:r>
          </a:p>
          <a:p>
            <a:r>
              <a:rPr lang="en-US" dirty="0" smtClean="0"/>
              <a:t>Students with disabilities – </a:t>
            </a:r>
            <a:r>
              <a:rPr lang="en-US" dirty="0" smtClean="0">
                <a:solidFill>
                  <a:srgbClr val="FF0000"/>
                </a:solidFill>
              </a:rPr>
              <a:t>NOT MET</a:t>
            </a:r>
            <a:endParaRPr lang="en-US" dirty="0">
              <a:solidFill>
                <a:srgbClr val="FF0000"/>
              </a:solidFill>
            </a:endParaRPr>
          </a:p>
        </p:txBody>
      </p:sp>
      <p:sp>
        <p:nvSpPr>
          <p:cNvPr id="8" name="Rectangle 7"/>
          <p:cNvSpPr/>
          <p:nvPr/>
        </p:nvSpPr>
        <p:spPr>
          <a:xfrm>
            <a:off x="2366961" y="1735479"/>
            <a:ext cx="2075394" cy="3154710"/>
          </a:xfrm>
          <a:prstGeom prst="rect">
            <a:avLst/>
          </a:prstGeom>
          <a:noFill/>
        </p:spPr>
        <p:txBody>
          <a:bodyPr wrap="square" lIns="91440" tIns="45720" rIns="91440" bIns="45720">
            <a:spAutoFit/>
          </a:bodyPr>
          <a:lstStyle/>
          <a:p>
            <a:pPr algn="ctr"/>
            <a:r>
              <a:rPr lang="en-US" sz="199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a:t>
            </a:r>
            <a:endParaRPr lang="en-US" sz="199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9" name="Rounded Rectangular Callout 8"/>
          <p:cNvSpPr/>
          <p:nvPr/>
        </p:nvSpPr>
        <p:spPr>
          <a:xfrm>
            <a:off x="3402227" y="5535827"/>
            <a:ext cx="3204519" cy="683741"/>
          </a:xfrm>
          <a:prstGeom prst="wedgeRoundRectCallout">
            <a:avLst>
              <a:gd name="adj1" fmla="val 54239"/>
              <a:gd name="adj2" fmla="val -122832"/>
              <a:gd name="adj3" fmla="val 16667"/>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Do you think anyone cared about this?</a:t>
            </a:r>
            <a:endParaRPr lang="en-US" dirty="0"/>
          </a:p>
        </p:txBody>
      </p:sp>
      <p:sp>
        <p:nvSpPr>
          <p:cNvPr id="10" name="Rounded Rectangular Callout 9"/>
          <p:cNvSpPr/>
          <p:nvPr/>
        </p:nvSpPr>
        <p:spPr>
          <a:xfrm>
            <a:off x="280085" y="2743200"/>
            <a:ext cx="1392195" cy="939114"/>
          </a:xfrm>
          <a:prstGeom prst="wedgeRoundRectCallout">
            <a:avLst>
              <a:gd name="adj1" fmla="val 102500"/>
              <a:gd name="adj2" fmla="val -592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t>Based on overall and supergroup results</a:t>
            </a:r>
            <a:endParaRPr lang="en-US" sz="1400" dirty="0"/>
          </a:p>
        </p:txBody>
      </p:sp>
    </p:spTree>
    <p:extLst>
      <p:ext uri="{BB962C8B-B14F-4D97-AF65-F5344CB8AC3E}">
        <p14:creationId xmlns:p14="http://schemas.microsoft.com/office/powerpoint/2010/main" val="384312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896" y="2799852"/>
            <a:ext cx="10515600" cy="1325563"/>
          </a:xfrm>
        </p:spPr>
        <p:txBody>
          <a:bodyPr>
            <a:normAutofit fontScale="90000"/>
          </a:bodyPr>
          <a:lstStyle/>
          <a:p>
            <a:pPr algn="ctr"/>
            <a:r>
              <a:rPr lang="en-US" dirty="0" smtClean="0"/>
              <a:t>School accountability is the set of policies and practices that a state uses to measure and hold schools and districts responsible for raising student achievement for all students, and to prompt and support improvement where necessary. </a:t>
            </a:r>
            <a:endParaRPr lang="en-US" dirty="0"/>
          </a:p>
        </p:txBody>
      </p:sp>
    </p:spTree>
    <p:extLst>
      <p:ext uri="{BB962C8B-B14F-4D97-AF65-F5344CB8AC3E}">
        <p14:creationId xmlns:p14="http://schemas.microsoft.com/office/powerpoint/2010/main" val="39962563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924" y="2251337"/>
            <a:ext cx="10515600" cy="1325563"/>
          </a:xfrm>
        </p:spPr>
        <p:txBody>
          <a:bodyPr>
            <a:normAutofit fontScale="90000"/>
          </a:bodyPr>
          <a:lstStyle/>
          <a:p>
            <a:pPr algn="ctr"/>
            <a:r>
              <a:rPr lang="en-US" dirty="0" smtClean="0"/>
              <a:t>There are different ways to include group performance in school ratings, but the bottom line is this:</a:t>
            </a:r>
            <a:br>
              <a:rPr lang="en-US" dirty="0" smtClean="0"/>
            </a:br>
            <a:r>
              <a:rPr lang="en-US" dirty="0"/>
              <a:t/>
            </a:r>
            <a:br>
              <a:rPr lang="en-US" dirty="0"/>
            </a:br>
            <a:r>
              <a:rPr lang="en-US" dirty="0"/>
              <a:t/>
            </a:r>
            <a:br>
              <a:rPr lang="en-US" dirty="0"/>
            </a:br>
            <a:endParaRPr lang="en-US" b="1" dirty="0"/>
          </a:p>
        </p:txBody>
      </p:sp>
      <p:sp>
        <p:nvSpPr>
          <p:cNvPr id="5" name="TextBox 4"/>
          <p:cNvSpPr txBox="1"/>
          <p:nvPr/>
        </p:nvSpPr>
        <p:spPr>
          <a:xfrm>
            <a:off x="893805" y="3698789"/>
            <a:ext cx="10519719" cy="1938992"/>
          </a:xfrm>
          <a:prstGeom prst="rect">
            <a:avLst/>
          </a:prstGeom>
          <a:solidFill>
            <a:srgbClr val="63B2B8"/>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b="1" dirty="0"/>
              <a:t>If a school is not meeting expectations for one or more groups of students, it should not be able to get a good rating. </a:t>
            </a:r>
            <a:endParaRPr lang="en-US" sz="4000" dirty="0"/>
          </a:p>
        </p:txBody>
      </p:sp>
    </p:spTree>
    <p:extLst>
      <p:ext uri="{BB962C8B-B14F-4D97-AF65-F5344CB8AC3E}">
        <p14:creationId xmlns:p14="http://schemas.microsoft.com/office/powerpoint/2010/main" val="14463682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755" y="2623134"/>
            <a:ext cx="10515600" cy="1325563"/>
          </a:xfrm>
        </p:spPr>
        <p:style>
          <a:lnRef idx="1">
            <a:schemeClr val="accent2"/>
          </a:lnRef>
          <a:fillRef idx="3">
            <a:schemeClr val="accent2"/>
          </a:fillRef>
          <a:effectRef idx="2">
            <a:schemeClr val="accent2"/>
          </a:effectRef>
          <a:fontRef idx="minor">
            <a:schemeClr val="lt1"/>
          </a:fontRef>
        </p:style>
        <p:txBody>
          <a:bodyPr/>
          <a:lstStyle/>
          <a:p>
            <a:r>
              <a:rPr lang="en-US" b="1" dirty="0" smtClean="0"/>
              <a:t>2. Ratings must be based predominantly on student achievement and graduation rates. </a:t>
            </a:r>
            <a:endParaRPr lang="en-US" b="1" dirty="0"/>
          </a:p>
        </p:txBody>
      </p:sp>
    </p:spTree>
    <p:extLst>
      <p:ext uri="{BB962C8B-B14F-4D97-AF65-F5344CB8AC3E}">
        <p14:creationId xmlns:p14="http://schemas.microsoft.com/office/powerpoint/2010/main" val="23126086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813" y="2673883"/>
            <a:ext cx="10515600" cy="1325563"/>
          </a:xfrm>
        </p:spPr>
        <p:txBody>
          <a:bodyPr>
            <a:normAutofit fontScale="90000"/>
          </a:bodyPr>
          <a:lstStyle/>
          <a:p>
            <a:r>
              <a:rPr lang="en-US" dirty="0" smtClean="0"/>
              <a:t>States </a:t>
            </a:r>
            <a:r>
              <a:rPr lang="en-US" dirty="0"/>
              <a:t>can and should include </a:t>
            </a:r>
            <a:r>
              <a:rPr lang="en-US" dirty="0" smtClean="0"/>
              <a:t>multiple measures (indicators) in </a:t>
            </a:r>
            <a:r>
              <a:rPr lang="en-US" dirty="0"/>
              <a:t>their school </a:t>
            </a:r>
            <a:r>
              <a:rPr lang="en-US" dirty="0" smtClean="0"/>
              <a:t>ratings.</a:t>
            </a:r>
            <a:br>
              <a:rPr lang="en-US" dirty="0" smtClean="0"/>
            </a:br>
            <a:r>
              <a:rPr lang="en-US" dirty="0"/>
              <a:t/>
            </a:r>
            <a:br>
              <a:rPr lang="en-US" dirty="0"/>
            </a:br>
            <a:r>
              <a:rPr lang="en-US" dirty="0" smtClean="0"/>
              <a:t>But </a:t>
            </a:r>
            <a:r>
              <a:rPr lang="en-US" dirty="0"/>
              <a:t>rating criteria must make it clear that students’ academic success (including progress toward English-language proficiency for English learners) and graduation rates hold the most sway. </a:t>
            </a:r>
          </a:p>
        </p:txBody>
      </p:sp>
    </p:spTree>
    <p:extLst>
      <p:ext uri="{BB962C8B-B14F-4D97-AF65-F5344CB8AC3E}">
        <p14:creationId xmlns:p14="http://schemas.microsoft.com/office/powerpoint/2010/main" val="27913977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293" y="474862"/>
            <a:ext cx="10515600" cy="1325563"/>
          </a:xfrm>
        </p:spPr>
        <p:txBody>
          <a:bodyPr>
            <a:noAutofit/>
          </a:bodyPr>
          <a:lstStyle/>
          <a:p>
            <a:pPr algn="ctr"/>
            <a:r>
              <a:rPr lang="en-US" sz="3200" b="1" dirty="0" smtClean="0"/>
              <a:t>A school with continuously low achievement or graduation rates shouldn’t be excused </a:t>
            </a:r>
            <a:r>
              <a:rPr lang="en-US" sz="3200" b="1" dirty="0"/>
              <a:t>from addressing that problem just because </a:t>
            </a:r>
            <a:r>
              <a:rPr lang="en-US" sz="3200" b="1" dirty="0" smtClean="0"/>
              <a:t>it has, for example, low chronic absenteeism rates. </a:t>
            </a:r>
            <a:endParaRPr lang="en-US" sz="3200" b="1" dirty="0"/>
          </a:p>
        </p:txBody>
      </p:sp>
      <p:pic>
        <p:nvPicPr>
          <p:cNvPr id="9" name="Picture 8"/>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2136" y="1903928"/>
            <a:ext cx="5562600" cy="4337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1082993" y="2428464"/>
            <a:ext cx="5541743" cy="3046988"/>
          </a:xfrm>
          <a:prstGeom prst="rect">
            <a:avLst/>
          </a:prstGeom>
          <a:noFill/>
        </p:spPr>
        <p:txBody>
          <a:bodyPr wrap="square" rtlCol="0">
            <a:spAutoFit/>
          </a:bodyPr>
          <a:lstStyle/>
          <a:p>
            <a:r>
              <a:rPr lang="en-US" sz="3200" b="1" dirty="0" smtClean="0"/>
              <a:t>On grade level in reading: </a:t>
            </a:r>
            <a:r>
              <a:rPr lang="en-US" sz="3200" b="1" dirty="0" smtClean="0">
                <a:solidFill>
                  <a:srgbClr val="FF0000"/>
                </a:solidFill>
              </a:rPr>
              <a:t>10%</a:t>
            </a:r>
          </a:p>
          <a:p>
            <a:r>
              <a:rPr lang="en-US" sz="3200" b="1" dirty="0" smtClean="0"/>
              <a:t>On grade level in math: </a:t>
            </a:r>
            <a:r>
              <a:rPr lang="en-US" sz="3200" b="1" dirty="0" smtClean="0">
                <a:solidFill>
                  <a:srgbClr val="FF0000"/>
                </a:solidFill>
              </a:rPr>
              <a:t>12%</a:t>
            </a:r>
          </a:p>
          <a:p>
            <a:r>
              <a:rPr lang="en-US" sz="3200" b="1" dirty="0" smtClean="0"/>
              <a:t>Percent ELs making progress toward English proficiency: </a:t>
            </a:r>
            <a:r>
              <a:rPr lang="en-US" sz="3200" b="1" dirty="0" smtClean="0">
                <a:solidFill>
                  <a:srgbClr val="FF0000"/>
                </a:solidFill>
              </a:rPr>
              <a:t>33%</a:t>
            </a:r>
          </a:p>
          <a:p>
            <a:r>
              <a:rPr lang="en-US" sz="3200" b="1" dirty="0" smtClean="0"/>
              <a:t>Graduation rate: </a:t>
            </a:r>
            <a:r>
              <a:rPr lang="en-US" sz="3200" b="1" dirty="0" smtClean="0">
                <a:solidFill>
                  <a:srgbClr val="FF0000"/>
                </a:solidFill>
              </a:rPr>
              <a:t>68%</a:t>
            </a:r>
          </a:p>
          <a:p>
            <a:r>
              <a:rPr lang="en-US" sz="3200" b="1" dirty="0" smtClean="0"/>
              <a:t>Chronic absenteeism rate: </a:t>
            </a:r>
            <a:r>
              <a:rPr lang="en-US" sz="3200" b="1" dirty="0" smtClean="0">
                <a:solidFill>
                  <a:srgbClr val="00B050"/>
                </a:solidFill>
              </a:rPr>
              <a:t>1%</a:t>
            </a:r>
            <a:endParaRPr lang="en-US" sz="3200" b="1" dirty="0">
              <a:solidFill>
                <a:srgbClr val="00B050"/>
              </a:solidFill>
            </a:endParaRPr>
          </a:p>
        </p:txBody>
      </p:sp>
      <p:sp>
        <p:nvSpPr>
          <p:cNvPr id="10" name="Left Arrow 9"/>
          <p:cNvSpPr/>
          <p:nvPr/>
        </p:nvSpPr>
        <p:spPr>
          <a:xfrm>
            <a:off x="6764693" y="3769587"/>
            <a:ext cx="1166326" cy="60649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266923" y="3472667"/>
            <a:ext cx="2239347" cy="1200329"/>
          </a:xfrm>
          <a:prstGeom prst="rect">
            <a:avLst/>
          </a:prstGeom>
          <a:noFill/>
        </p:spPr>
        <p:txBody>
          <a:bodyPr wrap="square" rtlCol="0">
            <a:spAutoFit/>
          </a:bodyPr>
          <a:lstStyle/>
          <a:p>
            <a:r>
              <a:rPr lang="en-US" sz="3600" dirty="0" smtClean="0"/>
              <a:t>This school needs help</a:t>
            </a:r>
            <a:endParaRPr lang="en-US" sz="3600" dirty="0"/>
          </a:p>
        </p:txBody>
      </p:sp>
    </p:spTree>
    <p:extLst>
      <p:ext uri="{BB962C8B-B14F-4D97-AF65-F5344CB8AC3E}">
        <p14:creationId xmlns:p14="http://schemas.microsoft.com/office/powerpoint/2010/main" val="14104061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426" y="2442730"/>
            <a:ext cx="10515600" cy="1874437"/>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b="1" dirty="0" smtClean="0"/>
              <a:t>3. Rating criteria should set the same rigorous expectations for all groups of students</a:t>
            </a:r>
            <a:endParaRPr lang="en-US" b="1" dirty="0"/>
          </a:p>
        </p:txBody>
      </p:sp>
    </p:spTree>
    <p:extLst>
      <p:ext uri="{BB962C8B-B14F-4D97-AF65-F5344CB8AC3E}">
        <p14:creationId xmlns:p14="http://schemas.microsoft.com/office/powerpoint/2010/main" val="29143392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2538699"/>
            <a:ext cx="10515600" cy="1325563"/>
          </a:xfrm>
        </p:spPr>
        <p:txBody>
          <a:bodyPr>
            <a:normAutofit fontScale="90000"/>
          </a:bodyPr>
          <a:lstStyle/>
          <a:p>
            <a:pPr algn="ctr"/>
            <a:r>
              <a:rPr lang="en-US" b="1" dirty="0"/>
              <a:t>Rating criteria must make clear that all schools are required to reach the same performance expectations for all groups of students. </a:t>
            </a:r>
          </a:p>
        </p:txBody>
      </p:sp>
    </p:spTree>
    <p:extLst>
      <p:ext uri="{BB962C8B-B14F-4D97-AF65-F5344CB8AC3E}">
        <p14:creationId xmlns:p14="http://schemas.microsoft.com/office/powerpoint/2010/main" val="2128066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6" y="979721"/>
            <a:ext cx="10515600" cy="1325563"/>
          </a:xfrm>
        </p:spPr>
        <p:txBody>
          <a:bodyPr>
            <a:noAutofit/>
          </a:bodyPr>
          <a:lstStyle/>
          <a:p>
            <a:pPr algn="ctr"/>
            <a:r>
              <a:rPr lang="en-US" sz="3600" dirty="0" smtClean="0"/>
              <a:t>The state </a:t>
            </a:r>
            <a:r>
              <a:rPr lang="en-US" sz="3600" dirty="0"/>
              <a:t>should set a single threshold for what “Excellent” means </a:t>
            </a:r>
            <a:r>
              <a:rPr lang="en-US" sz="3600" dirty="0" smtClean="0"/>
              <a:t>(e.g</a:t>
            </a:r>
            <a:r>
              <a:rPr lang="en-US" sz="3600" dirty="0"/>
              <a:t>., a 95% graduation </a:t>
            </a:r>
            <a:r>
              <a:rPr lang="en-US" sz="3600" dirty="0" smtClean="0"/>
              <a:t>rate) -- or what “low-performing” means -- and </a:t>
            </a:r>
            <a:r>
              <a:rPr lang="en-US" sz="3600" dirty="0"/>
              <a:t>apply that threshold to all schools and all groups. </a:t>
            </a:r>
          </a:p>
        </p:txBody>
      </p:sp>
      <p:pic>
        <p:nvPicPr>
          <p:cNvPr id="8" name="Picture 7"/>
          <p:cNvPicPr>
            <a:picLocks noChangeAspect="1"/>
          </p:cNvPicPr>
          <p:nvPr/>
        </p:nvPicPr>
        <p:blipFill>
          <a:blip r:embed="rId2"/>
          <a:stretch>
            <a:fillRect/>
          </a:stretch>
        </p:blipFill>
        <p:spPr>
          <a:xfrm>
            <a:off x="839788" y="3446359"/>
            <a:ext cx="4649519" cy="2609667"/>
          </a:xfrm>
          <a:prstGeom prst="rect">
            <a:avLst/>
          </a:prstGeom>
        </p:spPr>
      </p:pic>
      <p:pic>
        <p:nvPicPr>
          <p:cNvPr id="9" name="Picture 8"/>
          <p:cNvPicPr>
            <a:picLocks noChangeAspect="1"/>
          </p:cNvPicPr>
          <p:nvPr/>
        </p:nvPicPr>
        <p:blipFill>
          <a:blip r:embed="rId3"/>
          <a:stretch>
            <a:fillRect/>
          </a:stretch>
        </p:blipFill>
        <p:spPr>
          <a:xfrm>
            <a:off x="6264174" y="3446359"/>
            <a:ext cx="4881352" cy="2609667"/>
          </a:xfrm>
          <a:prstGeom prst="rect">
            <a:avLst/>
          </a:prstGeom>
        </p:spPr>
      </p:pic>
      <p:sp>
        <p:nvSpPr>
          <p:cNvPr id="10" name="TextBox 9"/>
          <p:cNvSpPr txBox="1"/>
          <p:nvPr/>
        </p:nvSpPr>
        <p:spPr>
          <a:xfrm>
            <a:off x="1558977" y="2833141"/>
            <a:ext cx="3043003" cy="461665"/>
          </a:xfrm>
          <a:prstGeom prst="rect">
            <a:avLst/>
          </a:prstGeom>
          <a:noFill/>
        </p:spPr>
        <p:txBody>
          <a:bodyPr wrap="square" rtlCol="0">
            <a:spAutoFit/>
          </a:bodyPr>
          <a:lstStyle/>
          <a:p>
            <a:r>
              <a:rPr lang="en-US" sz="2400" b="1" dirty="0" smtClean="0"/>
              <a:t>You want to see this:</a:t>
            </a:r>
            <a:endParaRPr lang="en-US" sz="2400" b="1" dirty="0"/>
          </a:p>
        </p:txBody>
      </p:sp>
      <p:sp>
        <p:nvSpPr>
          <p:cNvPr id="11" name="TextBox 10"/>
          <p:cNvSpPr txBox="1"/>
          <p:nvPr/>
        </p:nvSpPr>
        <p:spPr>
          <a:xfrm>
            <a:off x="7062865" y="2833141"/>
            <a:ext cx="3043003" cy="461665"/>
          </a:xfrm>
          <a:prstGeom prst="rect">
            <a:avLst/>
          </a:prstGeom>
          <a:noFill/>
        </p:spPr>
        <p:txBody>
          <a:bodyPr wrap="square" rtlCol="0">
            <a:spAutoFit/>
          </a:bodyPr>
          <a:lstStyle/>
          <a:p>
            <a:pPr algn="ctr"/>
            <a:r>
              <a:rPr lang="en-US" sz="2400" b="1" dirty="0" smtClean="0"/>
              <a:t>And NOT this:</a:t>
            </a:r>
            <a:endParaRPr lang="en-US" sz="2400" b="1" dirty="0"/>
          </a:p>
        </p:txBody>
      </p:sp>
    </p:spTree>
    <p:extLst>
      <p:ext uri="{BB962C8B-B14F-4D97-AF65-F5344CB8AC3E}">
        <p14:creationId xmlns:p14="http://schemas.microsoft.com/office/powerpoint/2010/main" val="2049449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r>
              <a:rPr lang="en-US" sz="3200" b="1" dirty="0" smtClean="0"/>
              <a:t>Watch out for any attempts to compare </a:t>
            </a:r>
            <a:r>
              <a:rPr lang="en-US" sz="3200" b="1" dirty="0"/>
              <a:t>results for a group of students with other schools’ results for the same group. </a:t>
            </a:r>
          </a:p>
        </p:txBody>
      </p:sp>
      <p:sp>
        <p:nvSpPr>
          <p:cNvPr id="8" name="Content Placeholder 7"/>
          <p:cNvSpPr>
            <a:spLocks noGrp="1"/>
          </p:cNvSpPr>
          <p:nvPr>
            <p:ph idx="1"/>
          </p:nvPr>
        </p:nvSpPr>
        <p:spPr/>
        <p:txBody>
          <a:bodyPr/>
          <a:lstStyle/>
          <a:p>
            <a:r>
              <a:rPr lang="en-US" dirty="0" smtClean="0"/>
              <a:t>The </a:t>
            </a:r>
            <a:r>
              <a:rPr lang="en-US" dirty="0"/>
              <a:t>state should not call a school “Excellent” because its graduation rates for low-income students are in the top 10 percent of </a:t>
            </a:r>
            <a:r>
              <a:rPr lang="en-US" i="1" dirty="0"/>
              <a:t>low-income</a:t>
            </a:r>
            <a:r>
              <a:rPr lang="en-US" dirty="0"/>
              <a:t> graduation rates in the state.</a:t>
            </a:r>
            <a:br>
              <a:rPr lang="en-US" dirty="0"/>
            </a:br>
            <a:r>
              <a:rPr lang="en-US" dirty="0"/>
              <a:t/>
            </a:r>
            <a:br>
              <a:rPr lang="en-US" dirty="0"/>
            </a:br>
            <a:r>
              <a:rPr lang="en-US" dirty="0"/>
              <a:t>Similarly, a state should not call a school “low performing” for low-income students only if it is in the bottom 10 percent (or 20 percent, or 30) of </a:t>
            </a:r>
            <a:r>
              <a:rPr lang="en-US" i="1" dirty="0"/>
              <a:t>low-income</a:t>
            </a:r>
            <a:r>
              <a:rPr lang="en-US" dirty="0"/>
              <a:t> graduation rates.  </a:t>
            </a:r>
            <a:br>
              <a:rPr lang="en-US" dirty="0"/>
            </a:br>
            <a:r>
              <a:rPr lang="en-US" dirty="0"/>
              <a:t/>
            </a:r>
            <a:br>
              <a:rPr lang="en-US" dirty="0"/>
            </a:br>
            <a:endParaRPr lang="en-US" dirty="0"/>
          </a:p>
        </p:txBody>
      </p:sp>
      <p:sp>
        <p:nvSpPr>
          <p:cNvPr id="9" name="Rectangle 8"/>
          <p:cNvSpPr/>
          <p:nvPr/>
        </p:nvSpPr>
        <p:spPr>
          <a:xfrm>
            <a:off x="700790" y="5039566"/>
            <a:ext cx="10653010" cy="954107"/>
          </a:xfrm>
          <a:prstGeom prst="rect">
            <a:avLst/>
          </a:prstGeom>
        </p:spPr>
        <p:txBody>
          <a:bodyPr wrap="square">
            <a:spAutoFit/>
          </a:bodyPr>
          <a:lstStyle/>
          <a:p>
            <a:pPr algn="ctr"/>
            <a:r>
              <a:rPr lang="en-US" sz="2800" b="1" dirty="0">
                <a:solidFill>
                  <a:srgbClr val="C00000"/>
                </a:solidFill>
              </a:rPr>
              <a:t>Doing so creates vastly different performance expectations for different groups of students. </a:t>
            </a:r>
            <a:endParaRPr lang="en-US" sz="2800" dirty="0"/>
          </a:p>
        </p:txBody>
      </p:sp>
    </p:spTree>
    <p:extLst>
      <p:ext uri="{BB962C8B-B14F-4D97-AF65-F5344CB8AC3E}">
        <p14:creationId xmlns:p14="http://schemas.microsoft.com/office/powerpoint/2010/main" val="39505042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49" y="2557819"/>
            <a:ext cx="10515600" cy="1325563"/>
          </a:xfrm>
        </p:spPr>
        <p:style>
          <a:lnRef idx="1">
            <a:schemeClr val="accent2"/>
          </a:lnRef>
          <a:fillRef idx="3">
            <a:schemeClr val="accent2"/>
          </a:fillRef>
          <a:effectRef idx="2">
            <a:schemeClr val="accent2"/>
          </a:effectRef>
          <a:fontRef idx="minor">
            <a:schemeClr val="lt1"/>
          </a:fontRef>
        </p:style>
        <p:txBody>
          <a:bodyPr>
            <a:noAutofit/>
          </a:bodyPr>
          <a:lstStyle/>
          <a:p>
            <a:r>
              <a:rPr lang="en-US" sz="4800" b="1" dirty="0" smtClean="0"/>
              <a:t>4. School ratings must take into account both performance and progress. </a:t>
            </a:r>
            <a:endParaRPr lang="en-US" sz="3200" b="1" dirty="0"/>
          </a:p>
        </p:txBody>
      </p:sp>
    </p:spTree>
    <p:extLst>
      <p:ext uri="{BB962C8B-B14F-4D97-AF65-F5344CB8AC3E}">
        <p14:creationId xmlns:p14="http://schemas.microsoft.com/office/powerpoint/2010/main" val="4268671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smtClean="0"/>
              <a:t>Consider two elementary schools: Cedar Street and Oakwood. </a:t>
            </a:r>
            <a:endParaRPr lang="en-US" b="1" dirty="0"/>
          </a:p>
        </p:txBody>
      </p:sp>
      <p:sp>
        <p:nvSpPr>
          <p:cNvPr id="12" name="Text Placeholder 11"/>
          <p:cNvSpPr>
            <a:spLocks noGrp="1"/>
          </p:cNvSpPr>
          <p:nvPr>
            <p:ph type="body" idx="1"/>
          </p:nvPr>
        </p:nvSpPr>
        <p:spPr/>
        <p:txBody>
          <a:bodyPr/>
          <a:lstStyle/>
          <a:p>
            <a:pPr algn="ctr"/>
            <a:r>
              <a:rPr lang="en-US" dirty="0" smtClean="0"/>
              <a:t>Cedar Street: Percent of students on grade level in reading</a:t>
            </a:r>
            <a:endParaRPr lang="en-US" dirty="0"/>
          </a:p>
        </p:txBody>
      </p:sp>
      <p:sp>
        <p:nvSpPr>
          <p:cNvPr id="14" name="Text Placeholder 13"/>
          <p:cNvSpPr>
            <a:spLocks noGrp="1"/>
          </p:cNvSpPr>
          <p:nvPr>
            <p:ph type="body" sz="quarter" idx="3"/>
          </p:nvPr>
        </p:nvSpPr>
        <p:spPr/>
        <p:txBody>
          <a:bodyPr/>
          <a:lstStyle/>
          <a:p>
            <a:pPr algn="ctr"/>
            <a:r>
              <a:rPr lang="en-US" dirty="0" smtClean="0"/>
              <a:t>Oakwood: Percent of students on grade level in reading</a:t>
            </a:r>
            <a:endParaRPr lang="en-US" dirty="0"/>
          </a:p>
        </p:txBody>
      </p:sp>
      <p:graphicFrame>
        <p:nvGraphicFramePr>
          <p:cNvPr id="21" name="Content Placeholder 15"/>
          <p:cNvGraphicFramePr>
            <a:graphicFrameLocks noGrp="1"/>
          </p:cNvGraphicFramePr>
          <p:nvPr>
            <p:ph sz="half" idx="2"/>
            <p:extLst>
              <p:ext uri="{D42A27DB-BD31-4B8C-83A1-F6EECF244321}">
                <p14:modId xmlns:p14="http://schemas.microsoft.com/office/powerpoint/2010/main" val="1596792405"/>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ontent Placeholder 16"/>
          <p:cNvGraphicFramePr>
            <a:graphicFrameLocks noGrp="1"/>
          </p:cNvGraphicFramePr>
          <p:nvPr>
            <p:ph sz="quarter" idx="4"/>
            <p:extLst>
              <p:ext uri="{D42A27DB-BD31-4B8C-83A1-F6EECF244321}">
                <p14:modId xmlns:p14="http://schemas.microsoft.com/office/powerpoint/2010/main" val="332713326"/>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249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967" y="2670627"/>
            <a:ext cx="10515600" cy="1184682"/>
          </a:xfrm>
        </p:spPr>
        <p:txBody>
          <a:bodyPr>
            <a:normAutofit fontScale="90000"/>
          </a:bodyPr>
          <a:lstStyle/>
          <a:p>
            <a:r>
              <a:rPr lang="en-US" dirty="0" smtClean="0"/>
              <a:t>Accountability systems themselves don’t raise achievement or reduce inequities in opportunity to learn – only the hard work of districts, school leaders and teachers can do that… </a:t>
            </a:r>
            <a:br>
              <a:rPr lang="en-US" dirty="0" smtClean="0"/>
            </a:br>
            <a:r>
              <a:rPr lang="en-US" dirty="0"/>
              <a:t/>
            </a:r>
            <a:br>
              <a:rPr lang="en-US" dirty="0"/>
            </a:br>
            <a:r>
              <a:rPr lang="en-US" dirty="0" smtClean="0"/>
              <a:t>But accountability systems can do several important things.</a:t>
            </a:r>
            <a:endParaRPr lang="en-US" dirty="0"/>
          </a:p>
        </p:txBody>
      </p:sp>
    </p:spTree>
    <p:extLst>
      <p:ext uri="{BB962C8B-B14F-4D97-AF65-F5344CB8AC3E}">
        <p14:creationId xmlns:p14="http://schemas.microsoft.com/office/powerpoint/2010/main" val="35046864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r>
              <a:rPr lang="en-US" sz="3200" b="1" dirty="0" smtClean="0"/>
              <a:t>In both, most students aren’t meeting grade-level standards in reading. But results at Cedar Street are clearly improving from year to year. Oakwood’s results are completely flat. </a:t>
            </a:r>
            <a:endParaRPr lang="en-US" sz="3200" b="1" dirty="0"/>
          </a:p>
        </p:txBody>
      </p:sp>
      <p:sp>
        <p:nvSpPr>
          <p:cNvPr id="12" name="Text Placeholder 11"/>
          <p:cNvSpPr>
            <a:spLocks noGrp="1"/>
          </p:cNvSpPr>
          <p:nvPr>
            <p:ph type="body" idx="1"/>
          </p:nvPr>
        </p:nvSpPr>
        <p:spPr/>
        <p:txBody>
          <a:bodyPr/>
          <a:lstStyle/>
          <a:p>
            <a:pPr algn="ctr"/>
            <a:r>
              <a:rPr lang="en-US" dirty="0" smtClean="0"/>
              <a:t>Cedar Street: Percent of students on grade level in reading</a:t>
            </a:r>
            <a:endParaRPr lang="en-US" dirty="0"/>
          </a:p>
        </p:txBody>
      </p:sp>
      <p:sp>
        <p:nvSpPr>
          <p:cNvPr id="14" name="Text Placeholder 13"/>
          <p:cNvSpPr>
            <a:spLocks noGrp="1"/>
          </p:cNvSpPr>
          <p:nvPr>
            <p:ph type="body" sz="quarter" idx="3"/>
          </p:nvPr>
        </p:nvSpPr>
        <p:spPr/>
        <p:txBody>
          <a:bodyPr/>
          <a:lstStyle/>
          <a:p>
            <a:pPr algn="ctr"/>
            <a:r>
              <a:rPr lang="en-US" dirty="0" smtClean="0"/>
              <a:t>Oakwood: Percent of students on grade level in reading</a:t>
            </a:r>
            <a:endParaRPr lang="en-US" dirty="0"/>
          </a:p>
        </p:txBody>
      </p:sp>
      <p:graphicFrame>
        <p:nvGraphicFramePr>
          <p:cNvPr id="16" name="Content Placeholder 15"/>
          <p:cNvGraphicFramePr>
            <a:graphicFrameLocks noGrp="1"/>
          </p:cNvGraphicFramePr>
          <p:nvPr>
            <p:ph sz="half" idx="2"/>
            <p:extLst>
              <p:ext uri="{D42A27DB-BD31-4B8C-83A1-F6EECF244321}">
                <p14:modId xmlns:p14="http://schemas.microsoft.com/office/powerpoint/2010/main" val="2291819773"/>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6"/>
          <p:cNvGraphicFramePr>
            <a:graphicFrameLocks noGrp="1"/>
          </p:cNvGraphicFramePr>
          <p:nvPr>
            <p:ph sz="quarter" idx="4"/>
            <p:extLst>
              <p:ext uri="{D42A27DB-BD31-4B8C-83A1-F6EECF244321}">
                <p14:modId xmlns:p14="http://schemas.microsoft.com/office/powerpoint/2010/main" val="197787966"/>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03570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729" y="2613650"/>
            <a:ext cx="10515600" cy="1325563"/>
          </a:xfrm>
        </p:spPr>
        <p:txBody>
          <a:bodyPr/>
          <a:lstStyle/>
          <a:p>
            <a:r>
              <a:rPr lang="en-US" b="1" dirty="0" smtClean="0"/>
              <a:t>School rating criteria should give Cedar Street credit for the improvement it is making. </a:t>
            </a:r>
            <a:endParaRPr lang="en-US" b="1" dirty="0"/>
          </a:p>
        </p:txBody>
      </p:sp>
    </p:spTree>
    <p:extLst>
      <p:ext uri="{BB962C8B-B14F-4D97-AF65-F5344CB8AC3E}">
        <p14:creationId xmlns:p14="http://schemas.microsoft.com/office/powerpoint/2010/main" val="29955467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Importantly, not all improvement is the same. </a:t>
            </a:r>
            <a:endParaRPr lang="en-US"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84183977"/>
              </p:ext>
            </p:extLst>
          </p:nvPr>
        </p:nvGraphicFramePr>
        <p:xfrm>
          <a:off x="5816184" y="1963711"/>
          <a:ext cx="5537616" cy="383849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360170" y="5996065"/>
            <a:ext cx="1738859" cy="369332"/>
          </a:xfrm>
          <a:prstGeom prst="rect">
            <a:avLst/>
          </a:prstGeom>
          <a:noFill/>
        </p:spPr>
        <p:txBody>
          <a:bodyPr wrap="square" rtlCol="0">
            <a:spAutoFit/>
          </a:bodyPr>
          <a:lstStyle/>
          <a:p>
            <a:r>
              <a:rPr lang="en-US" dirty="0" smtClean="0"/>
              <a:t>Cedar Street</a:t>
            </a:r>
            <a:endParaRPr lang="en-US" dirty="0"/>
          </a:p>
        </p:txBody>
      </p:sp>
      <p:sp>
        <p:nvSpPr>
          <p:cNvPr id="10" name="TextBox 9"/>
          <p:cNvSpPr txBox="1"/>
          <p:nvPr/>
        </p:nvSpPr>
        <p:spPr>
          <a:xfrm>
            <a:off x="9326380" y="5981075"/>
            <a:ext cx="1738859" cy="369332"/>
          </a:xfrm>
          <a:prstGeom prst="rect">
            <a:avLst/>
          </a:prstGeom>
          <a:noFill/>
        </p:spPr>
        <p:txBody>
          <a:bodyPr wrap="square" rtlCol="0">
            <a:spAutoFit/>
          </a:bodyPr>
          <a:lstStyle/>
          <a:p>
            <a:r>
              <a:rPr lang="en-US" dirty="0" smtClean="0"/>
              <a:t>Maple Lane</a:t>
            </a:r>
            <a:endParaRPr lang="en-US" dirty="0"/>
          </a:p>
        </p:txBody>
      </p:sp>
      <p:sp>
        <p:nvSpPr>
          <p:cNvPr id="11" name="TextBox 10"/>
          <p:cNvSpPr txBox="1"/>
          <p:nvPr/>
        </p:nvSpPr>
        <p:spPr>
          <a:xfrm>
            <a:off x="6882359" y="1561379"/>
            <a:ext cx="3405265" cy="646331"/>
          </a:xfrm>
          <a:prstGeom prst="rect">
            <a:avLst/>
          </a:prstGeom>
          <a:noFill/>
        </p:spPr>
        <p:txBody>
          <a:bodyPr wrap="square" rtlCol="0">
            <a:spAutoFit/>
          </a:bodyPr>
          <a:lstStyle/>
          <a:p>
            <a:pPr algn="ctr"/>
            <a:r>
              <a:rPr lang="en-US" b="1" dirty="0" smtClean="0"/>
              <a:t>Percent of students meeting grade level standards in reading</a:t>
            </a:r>
            <a:endParaRPr lang="en-US" b="1" dirty="0"/>
          </a:p>
        </p:txBody>
      </p:sp>
      <p:sp>
        <p:nvSpPr>
          <p:cNvPr id="12" name="TextBox 11"/>
          <p:cNvSpPr txBox="1"/>
          <p:nvPr/>
        </p:nvSpPr>
        <p:spPr>
          <a:xfrm>
            <a:off x="597109" y="2113244"/>
            <a:ext cx="4916774" cy="3539430"/>
          </a:xfrm>
          <a:prstGeom prst="rect">
            <a:avLst/>
          </a:prstGeom>
          <a:noFill/>
        </p:spPr>
        <p:txBody>
          <a:bodyPr wrap="square" rtlCol="0">
            <a:spAutoFit/>
          </a:bodyPr>
          <a:lstStyle/>
          <a:p>
            <a:r>
              <a:rPr lang="en-US" sz="2800" dirty="0" smtClean="0"/>
              <a:t>Consider Maple Lane Elementary. Like Cedar Street, it is improving – but very, very slowly. In fact, if Maple Lane keeps improving at its current rate, it’ll take 20 years before half of its students meet grade-level standards. </a:t>
            </a:r>
            <a:endParaRPr lang="en-US" sz="28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19845" y="6068305"/>
            <a:ext cx="253299" cy="22485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6011" y="5997569"/>
            <a:ext cx="353387" cy="353387"/>
          </a:xfrm>
          <a:prstGeom prst="rect">
            <a:avLst/>
          </a:prstGeom>
        </p:spPr>
      </p:pic>
    </p:spTree>
    <p:extLst>
      <p:ext uri="{BB962C8B-B14F-4D97-AF65-F5344CB8AC3E}">
        <p14:creationId xmlns:p14="http://schemas.microsoft.com/office/powerpoint/2010/main" val="29554642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97" y="2718582"/>
            <a:ext cx="10914089" cy="1325563"/>
          </a:xfrm>
        </p:spPr>
        <p:txBody>
          <a:bodyPr>
            <a:normAutofit fontScale="90000"/>
          </a:bodyPr>
          <a:lstStyle/>
          <a:p>
            <a:pPr algn="ctr"/>
            <a:r>
              <a:rPr lang="en-US" b="1" dirty="0" smtClean="0"/>
              <a:t>While Cedar Street certainly should get credit for the gains it is making, Maple Lane clearly should not.</a:t>
            </a:r>
            <a:br>
              <a:rPr lang="en-US" b="1" dirty="0" smtClean="0"/>
            </a:br>
            <a:r>
              <a:rPr lang="en-US" b="1" dirty="0"/>
              <a:t/>
            </a:r>
            <a:br>
              <a:rPr lang="en-US" b="1" dirty="0"/>
            </a:br>
            <a:r>
              <a:rPr lang="en-US" b="1" dirty="0" smtClean="0"/>
              <a:t>But how much improvement is enough? </a:t>
            </a:r>
            <a:endParaRPr lang="en-US" b="1" dirty="0"/>
          </a:p>
        </p:txBody>
      </p:sp>
    </p:spTree>
    <p:extLst>
      <p:ext uri="{BB962C8B-B14F-4D97-AF65-F5344CB8AC3E}">
        <p14:creationId xmlns:p14="http://schemas.microsoft.com/office/powerpoint/2010/main" val="37186462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This is why states need to set ambitious and attainable goals for improving student outcomes</a:t>
            </a:r>
            <a:endParaRPr lang="en-US" b="1" dirty="0"/>
          </a:p>
        </p:txBody>
      </p:sp>
      <p:sp>
        <p:nvSpPr>
          <p:cNvPr id="3" name="Content Placeholder 2"/>
          <p:cNvSpPr>
            <a:spLocks noGrp="1"/>
          </p:cNvSpPr>
          <p:nvPr>
            <p:ph idx="1"/>
          </p:nvPr>
        </p:nvSpPr>
        <p:spPr>
          <a:xfrm>
            <a:off x="838200" y="1990517"/>
            <a:ext cx="10515600" cy="4351338"/>
          </a:xfrm>
        </p:spPr>
        <p:txBody>
          <a:bodyPr>
            <a:normAutofit/>
          </a:bodyPr>
          <a:lstStyle/>
          <a:p>
            <a:r>
              <a:rPr lang="en-US" sz="3600" dirty="0" smtClean="0"/>
              <a:t>Goals communicate where the state wants all schools to get to in the near future for </a:t>
            </a:r>
            <a:r>
              <a:rPr lang="en-US" sz="3600" i="1" dirty="0" smtClean="0"/>
              <a:t>all groups of students.</a:t>
            </a:r>
          </a:p>
          <a:p>
            <a:r>
              <a:rPr lang="en-US" sz="3600" dirty="0" smtClean="0"/>
              <a:t>Instead of arbitrarily deciding how much improvement is enough, the state can then look at whether or not schools are on track to meet the state’s goal. </a:t>
            </a:r>
            <a:endParaRPr lang="en-US" sz="3600" dirty="0"/>
          </a:p>
        </p:txBody>
      </p:sp>
    </p:spTree>
    <p:extLst>
      <p:ext uri="{BB962C8B-B14F-4D97-AF65-F5344CB8AC3E}">
        <p14:creationId xmlns:p14="http://schemas.microsoft.com/office/powerpoint/2010/main" val="9200452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465" y="2441568"/>
            <a:ext cx="10515600" cy="2160412"/>
          </a:xfrm>
        </p:spPr>
        <p:style>
          <a:lnRef idx="1">
            <a:schemeClr val="accent2"/>
          </a:lnRef>
          <a:fillRef idx="3">
            <a:schemeClr val="accent2"/>
          </a:fillRef>
          <a:effectRef idx="2">
            <a:schemeClr val="accent2"/>
          </a:effectRef>
          <a:fontRef idx="minor">
            <a:schemeClr val="lt1"/>
          </a:fontRef>
        </p:style>
        <p:txBody>
          <a:bodyPr>
            <a:normAutofit/>
          </a:bodyPr>
          <a:lstStyle/>
          <a:p>
            <a:r>
              <a:rPr lang="en-US" b="1" dirty="0" smtClean="0"/>
              <a:t>5. Rating criteria – and the ratings themselves – must be understandable and transparent. </a:t>
            </a:r>
            <a:endParaRPr lang="en-US" b="1" dirty="0"/>
          </a:p>
        </p:txBody>
      </p:sp>
    </p:spTree>
    <p:extLst>
      <p:ext uri="{BB962C8B-B14F-4D97-AF65-F5344CB8AC3E}">
        <p14:creationId xmlns:p14="http://schemas.microsoft.com/office/powerpoint/2010/main" val="2912975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288" y="3138305"/>
            <a:ext cx="10515600" cy="1325563"/>
          </a:xfrm>
        </p:spPr>
        <p:txBody>
          <a:bodyPr>
            <a:normAutofit fontScale="90000"/>
          </a:bodyPr>
          <a:lstStyle/>
          <a:p>
            <a:r>
              <a:rPr lang="en-US" dirty="0" smtClean="0"/>
              <a:t>Rating criteria are a powerful tool for communicating expectations. </a:t>
            </a:r>
            <a:br>
              <a:rPr lang="en-US" dirty="0" smtClean="0"/>
            </a:br>
            <a:r>
              <a:rPr lang="en-US" dirty="0" smtClean="0"/>
              <a:t/>
            </a:r>
            <a:br>
              <a:rPr lang="en-US" dirty="0" smtClean="0"/>
            </a:br>
            <a:r>
              <a:rPr lang="en-US" dirty="0" smtClean="0"/>
              <a:t>But they can only serve this function if educators – as well as parents, community members, and the public – can understand what is expected of them. </a:t>
            </a:r>
            <a:r>
              <a:rPr lang="en-US" dirty="0"/>
              <a:t/>
            </a:r>
            <a:br>
              <a:rPr lang="en-US" dirty="0"/>
            </a:br>
            <a:endParaRPr lang="en-US" dirty="0"/>
          </a:p>
        </p:txBody>
      </p:sp>
    </p:spTree>
    <p:extLst>
      <p:ext uri="{BB962C8B-B14F-4D97-AF65-F5344CB8AC3E}">
        <p14:creationId xmlns:p14="http://schemas.microsoft.com/office/powerpoint/2010/main" val="10772139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761" y="547808"/>
            <a:ext cx="10178321" cy="5547185"/>
          </a:xfrm>
          <a:prstGeom prst="rect">
            <a:avLst/>
          </a:prstGeom>
        </p:spPr>
      </p:pic>
      <p:sp>
        <p:nvSpPr>
          <p:cNvPr id="2" name="Title 1"/>
          <p:cNvSpPr>
            <a:spLocks noGrp="1"/>
          </p:cNvSpPr>
          <p:nvPr>
            <p:ph type="title"/>
          </p:nvPr>
        </p:nvSpPr>
        <p:spPr>
          <a:xfrm>
            <a:off x="928141" y="2658618"/>
            <a:ext cx="10515600" cy="1325563"/>
          </a:xfrm>
          <a:solidFill>
            <a:srgbClr val="63B2B8"/>
          </a:solidFill>
        </p:spPr>
        <p:txBody>
          <a:bodyPr/>
          <a:lstStyle/>
          <a:p>
            <a:r>
              <a:rPr lang="en-US" b="1" dirty="0" smtClean="0"/>
              <a:t>Right now, some states’ rating criteria make it nearly impossible to figure that out. </a:t>
            </a:r>
            <a:endParaRPr lang="en-US" b="1" dirty="0"/>
          </a:p>
        </p:txBody>
      </p:sp>
    </p:spTree>
    <p:extLst>
      <p:ext uri="{BB962C8B-B14F-4D97-AF65-F5344CB8AC3E}">
        <p14:creationId xmlns:p14="http://schemas.microsoft.com/office/powerpoint/2010/main" val="5982103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191" y="2628640"/>
            <a:ext cx="10515600" cy="1325563"/>
          </a:xfrm>
        </p:spPr>
        <p:txBody>
          <a:bodyPr>
            <a:normAutofit fontScale="90000"/>
          </a:bodyPr>
          <a:lstStyle/>
          <a:p>
            <a:r>
              <a:rPr lang="en-US" dirty="0" smtClean="0"/>
              <a:t>Some rank schools every year – so a school’s rating is based entirely on how it compares to other schools.</a:t>
            </a:r>
            <a:br>
              <a:rPr lang="en-US" dirty="0" smtClean="0"/>
            </a:br>
            <a:r>
              <a:rPr lang="en-US" dirty="0"/>
              <a:t/>
            </a:r>
            <a:br>
              <a:rPr lang="en-US" dirty="0"/>
            </a:br>
            <a:r>
              <a:rPr lang="en-US" dirty="0" smtClean="0"/>
              <a:t>Some include measures that are very hard to understand. </a:t>
            </a:r>
            <a:br>
              <a:rPr lang="en-US" dirty="0" smtClean="0"/>
            </a:br>
            <a:r>
              <a:rPr lang="en-US" dirty="0"/>
              <a:t/>
            </a:r>
            <a:br>
              <a:rPr lang="en-US" dirty="0"/>
            </a:br>
            <a:r>
              <a:rPr lang="en-US" dirty="0" smtClean="0"/>
              <a:t>Others include lots of statistical manipulations that make it impossible to predict what a school needs to do to get a particular rating. </a:t>
            </a:r>
            <a:endParaRPr lang="en-US" dirty="0"/>
          </a:p>
        </p:txBody>
      </p:sp>
    </p:spTree>
    <p:extLst>
      <p:ext uri="{BB962C8B-B14F-4D97-AF65-F5344CB8AC3E}">
        <p14:creationId xmlns:p14="http://schemas.microsoft.com/office/powerpoint/2010/main" val="28126715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1701"/>
            <a:ext cx="10929079" cy="1325563"/>
          </a:xfrm>
        </p:spPr>
        <p:txBody>
          <a:bodyPr>
            <a:normAutofit/>
          </a:bodyPr>
          <a:lstStyle/>
          <a:p>
            <a:pPr algn="ctr"/>
            <a:r>
              <a:rPr lang="en-US" b="1" dirty="0"/>
              <a:t>Some complexity is unavoidable. But avoidable complexity should </a:t>
            </a:r>
            <a:r>
              <a:rPr lang="en-US" b="1" dirty="0" smtClean="0"/>
              <a:t>be avoided.</a:t>
            </a:r>
            <a:endParaRPr lang="en-US" dirty="0"/>
          </a:p>
        </p:txBody>
      </p:sp>
      <p:sp>
        <p:nvSpPr>
          <p:cNvPr id="3" name="Content Placeholder 2"/>
          <p:cNvSpPr>
            <a:spLocks noGrp="1"/>
          </p:cNvSpPr>
          <p:nvPr>
            <p:ph sz="half" idx="1"/>
          </p:nvPr>
        </p:nvSpPr>
        <p:spPr>
          <a:xfrm>
            <a:off x="838200" y="2698227"/>
            <a:ext cx="5181600" cy="2653262"/>
          </a:xfrm>
          <a:solidFill>
            <a:srgbClr val="63B2B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lgn="ctr">
              <a:buNone/>
            </a:pPr>
            <a:r>
              <a:rPr lang="en-US" sz="3600" b="1" u="sng" dirty="0" smtClean="0"/>
              <a:t>General rule 1:</a:t>
            </a:r>
          </a:p>
          <a:p>
            <a:pPr marL="0" indent="0" algn="ctr">
              <a:buNone/>
            </a:pPr>
            <a:r>
              <a:rPr lang="en-US" sz="3200" b="1" dirty="0" smtClean="0"/>
              <a:t>If </a:t>
            </a:r>
            <a:r>
              <a:rPr lang="en-US" sz="3200" b="1" dirty="0"/>
              <a:t>you can’t understand the rating criteria, and the state can’t explain them to you, there’s a </a:t>
            </a:r>
            <a:r>
              <a:rPr lang="en-US" sz="3200" b="1" dirty="0" smtClean="0"/>
              <a:t>problem</a:t>
            </a:r>
            <a:endParaRPr lang="en-US" sz="3200" dirty="0"/>
          </a:p>
        </p:txBody>
      </p:sp>
      <p:sp>
        <p:nvSpPr>
          <p:cNvPr id="4" name="Content Placeholder 3"/>
          <p:cNvSpPr>
            <a:spLocks noGrp="1"/>
          </p:cNvSpPr>
          <p:nvPr>
            <p:ph sz="half" idx="2"/>
          </p:nvPr>
        </p:nvSpPr>
        <p:spPr>
          <a:xfrm>
            <a:off x="6172200" y="2698227"/>
            <a:ext cx="5181600" cy="2683244"/>
          </a:xfrm>
          <a:solidFill>
            <a:srgbClr val="F98F28"/>
          </a:solidFill>
          <a:ln>
            <a:solidFill>
              <a:srgbClr val="F98F28"/>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ctr">
              <a:buNone/>
            </a:pPr>
            <a:r>
              <a:rPr lang="en-US" sz="3200" b="1" u="sng" dirty="0" smtClean="0"/>
              <a:t>General rule 2:</a:t>
            </a:r>
          </a:p>
          <a:p>
            <a:pPr marL="0" indent="0" algn="ctr">
              <a:buNone/>
            </a:pPr>
            <a:r>
              <a:rPr lang="en-US" sz="3200" b="1" dirty="0" smtClean="0"/>
              <a:t>A school should be able to know at the beginning of the school year what it needs to do to get a particular rating. </a:t>
            </a:r>
            <a:endParaRPr lang="en-US" sz="3200" b="1" dirty="0"/>
          </a:p>
        </p:txBody>
      </p:sp>
    </p:spTree>
    <p:extLst>
      <p:ext uri="{BB962C8B-B14F-4D97-AF65-F5344CB8AC3E}">
        <p14:creationId xmlns:p14="http://schemas.microsoft.com/office/powerpoint/2010/main" val="2237722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Accountability systems can… </a:t>
            </a:r>
            <a:endParaRPr lang="en-US" b="1" dirty="0"/>
          </a:p>
        </p:txBody>
      </p:sp>
      <p:sp>
        <p:nvSpPr>
          <p:cNvPr id="3" name="Content Placeholder 2"/>
          <p:cNvSpPr>
            <a:spLocks noGrp="1"/>
          </p:cNvSpPr>
          <p:nvPr>
            <p:ph idx="1"/>
          </p:nvPr>
        </p:nvSpPr>
        <p:spPr/>
        <p:txBody>
          <a:bodyPr/>
          <a:lstStyle/>
          <a:p>
            <a:r>
              <a:rPr lang="en-US" dirty="0" smtClean="0"/>
              <a:t>Set a clear expectation that schools must raise achievement for all of their students, not just some.</a:t>
            </a:r>
          </a:p>
          <a:p>
            <a:r>
              <a:rPr lang="en-US" dirty="0" smtClean="0"/>
              <a:t>Communicate whether schools are meeting those expectations – both for students overall and for each group of students they serve. </a:t>
            </a:r>
          </a:p>
          <a:p>
            <a:r>
              <a:rPr lang="en-US" dirty="0" smtClean="0"/>
              <a:t>Celebrate schools that are meeting or exceeding expectations for all groups of students, and prompt action in those that are not.</a:t>
            </a:r>
          </a:p>
          <a:p>
            <a:r>
              <a:rPr lang="en-US" dirty="0" smtClean="0"/>
              <a:t>Direct additional resources and supports to struggling districts and schools to help them improve. </a:t>
            </a:r>
            <a:endParaRPr lang="en-US" dirty="0"/>
          </a:p>
        </p:txBody>
      </p:sp>
    </p:spTree>
    <p:extLst>
      <p:ext uri="{BB962C8B-B14F-4D97-AF65-F5344CB8AC3E}">
        <p14:creationId xmlns:p14="http://schemas.microsoft.com/office/powerpoint/2010/main" val="31676580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That goes for the ratings themselves, too. </a:t>
            </a:r>
            <a:endParaRPr lang="en-US" b="1" dirty="0"/>
          </a:p>
        </p:txBody>
      </p:sp>
      <p:sp>
        <p:nvSpPr>
          <p:cNvPr id="8" name="Rectangle 7"/>
          <p:cNvSpPr/>
          <p:nvPr/>
        </p:nvSpPr>
        <p:spPr>
          <a:xfrm>
            <a:off x="838200" y="1948721"/>
            <a:ext cx="3119203" cy="3717561"/>
          </a:xfrm>
          <a:prstGeom prst="rect">
            <a:avLst/>
          </a:prstGeom>
          <a:solidFill>
            <a:srgbClr val="63B2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36398" y="1948720"/>
            <a:ext cx="3119203" cy="3717561"/>
          </a:xfrm>
          <a:prstGeom prst="rect">
            <a:avLst/>
          </a:prstGeom>
          <a:solidFill>
            <a:srgbClr val="63B2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Needs Improvement</a:t>
            </a:r>
            <a:endParaRPr lang="en-US" sz="3200" dirty="0"/>
          </a:p>
        </p:txBody>
      </p:sp>
      <p:sp>
        <p:nvSpPr>
          <p:cNvPr id="10" name="Rectangle 9"/>
          <p:cNvSpPr/>
          <p:nvPr/>
        </p:nvSpPr>
        <p:spPr>
          <a:xfrm>
            <a:off x="8234596" y="1948720"/>
            <a:ext cx="3119203" cy="3717561"/>
          </a:xfrm>
          <a:prstGeom prst="rect">
            <a:avLst/>
          </a:prstGeom>
          <a:solidFill>
            <a:srgbClr val="F98F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330 out of 800</a:t>
            </a:r>
            <a:endParaRPr lang="en-US" sz="2800" dirty="0"/>
          </a:p>
        </p:txBody>
      </p:sp>
      <p:sp>
        <p:nvSpPr>
          <p:cNvPr id="11" name="5-Point Star 10"/>
          <p:cNvSpPr/>
          <p:nvPr/>
        </p:nvSpPr>
        <p:spPr>
          <a:xfrm>
            <a:off x="955970" y="3547226"/>
            <a:ext cx="548640" cy="54864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5-Point Star 11"/>
          <p:cNvSpPr/>
          <p:nvPr/>
        </p:nvSpPr>
        <p:spPr>
          <a:xfrm>
            <a:off x="1525192" y="3548407"/>
            <a:ext cx="548640" cy="54864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5-Point Star 12"/>
          <p:cNvSpPr/>
          <p:nvPr/>
        </p:nvSpPr>
        <p:spPr>
          <a:xfrm>
            <a:off x="2106802" y="3545847"/>
            <a:ext cx="548640" cy="548640"/>
          </a:xfrm>
          <a:prstGeom prst="star5">
            <a:avLst/>
          </a:prstGeom>
          <a:solidFill>
            <a:schemeClr val="bg1"/>
          </a:solidFill>
          <a:ln>
            <a:solidFill>
              <a:schemeClr val="bg1">
                <a:lumMod val="6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5-Point Star 13"/>
          <p:cNvSpPr/>
          <p:nvPr/>
        </p:nvSpPr>
        <p:spPr>
          <a:xfrm>
            <a:off x="2703963" y="3555178"/>
            <a:ext cx="548640" cy="548640"/>
          </a:xfrm>
          <a:prstGeom prst="star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5-Point Star 14"/>
          <p:cNvSpPr/>
          <p:nvPr/>
        </p:nvSpPr>
        <p:spPr>
          <a:xfrm>
            <a:off x="3296488" y="3555178"/>
            <a:ext cx="548640" cy="548640"/>
          </a:xfrm>
          <a:prstGeom prst="star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5580" y="4094487"/>
            <a:ext cx="1531263" cy="1418970"/>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0732" y="4096987"/>
            <a:ext cx="1531263" cy="141897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5216" y="4103818"/>
            <a:ext cx="1872356" cy="1997179"/>
          </a:xfrm>
          <a:prstGeom prst="rect">
            <a:avLst/>
          </a:prstGeom>
        </p:spPr>
      </p:pic>
    </p:spTree>
    <p:extLst>
      <p:ext uri="{BB962C8B-B14F-4D97-AF65-F5344CB8AC3E}">
        <p14:creationId xmlns:p14="http://schemas.microsoft.com/office/powerpoint/2010/main" val="6817489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19" y="2793533"/>
            <a:ext cx="10515600" cy="1325563"/>
          </a:xfrm>
          <a:solidFill>
            <a:srgbClr val="63B2B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b="1" dirty="0" smtClean="0"/>
              <a:t>What’s next?</a:t>
            </a:r>
            <a:endParaRPr lang="en-US" b="1" dirty="0"/>
          </a:p>
        </p:txBody>
      </p:sp>
    </p:spTree>
    <p:extLst>
      <p:ext uri="{BB962C8B-B14F-4D97-AF65-F5344CB8AC3E}">
        <p14:creationId xmlns:p14="http://schemas.microsoft.com/office/powerpoint/2010/main" val="23784111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309" y="1774201"/>
            <a:ext cx="10515600" cy="3802140"/>
          </a:xfrm>
        </p:spPr>
        <p:txBody>
          <a:bodyPr>
            <a:normAutofit fontScale="90000"/>
          </a:bodyPr>
          <a:lstStyle/>
          <a:p>
            <a:r>
              <a:rPr lang="en-US" dirty="0" smtClean="0"/>
              <a:t>Because most states’ rating systems are not in compliance with ESSA, nearly all will have to make changes to their ratings. </a:t>
            </a:r>
            <a:br>
              <a:rPr lang="en-US" dirty="0" smtClean="0"/>
            </a:br>
            <a:r>
              <a:rPr lang="en-US" dirty="0"/>
              <a:t/>
            </a:r>
            <a:br>
              <a:rPr lang="en-US" dirty="0"/>
            </a:br>
            <a:r>
              <a:rPr lang="en-US" dirty="0" smtClean="0"/>
              <a:t>After lunch, we have three working sessions for you to choose from, depending on the current climate in your state. </a:t>
            </a:r>
            <a:br>
              <a:rPr lang="en-US" dirty="0" smtClean="0"/>
            </a:br>
            <a:r>
              <a:rPr lang="en-US" dirty="0"/>
              <a:t/>
            </a:r>
            <a:br>
              <a:rPr lang="en-US" dirty="0"/>
            </a:br>
            <a:endParaRPr lang="en-US" dirty="0"/>
          </a:p>
        </p:txBody>
      </p:sp>
    </p:spTree>
    <p:extLst>
      <p:ext uri="{BB962C8B-B14F-4D97-AF65-F5344CB8AC3E}">
        <p14:creationId xmlns:p14="http://schemas.microsoft.com/office/powerpoint/2010/main" val="42940852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Three options for working sessions</a:t>
            </a:r>
            <a:endParaRPr lang="en-US" b="1" dirty="0"/>
          </a:p>
        </p:txBody>
      </p:sp>
      <p:sp>
        <p:nvSpPr>
          <p:cNvPr id="6" name="Content Placeholder 5"/>
          <p:cNvSpPr>
            <a:spLocks noGrp="1"/>
          </p:cNvSpPr>
          <p:nvPr>
            <p:ph sz="half" idx="1"/>
          </p:nvPr>
        </p:nvSpPr>
        <p:spPr>
          <a:xfrm>
            <a:off x="272321" y="1435879"/>
            <a:ext cx="3657600" cy="475289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ormAutofit lnSpcReduction="10000"/>
          </a:bodyPr>
          <a:lstStyle/>
          <a:p>
            <a:pPr marL="0" indent="0" algn="ctr">
              <a:buNone/>
            </a:pPr>
            <a:r>
              <a:rPr lang="en-US" dirty="0" smtClean="0"/>
              <a:t>If your state is having a fight about whether it’s important to have ratings at all…</a:t>
            </a:r>
          </a:p>
          <a:p>
            <a:pPr marL="0" indent="0">
              <a:buNone/>
            </a:pPr>
            <a:endParaRPr lang="en-US" dirty="0" smtClean="0"/>
          </a:p>
          <a:p>
            <a:pPr marL="0" indent="0">
              <a:buNone/>
            </a:pPr>
            <a:endParaRPr lang="en-US" dirty="0" smtClean="0"/>
          </a:p>
          <a:p>
            <a:pPr marL="0" indent="0" algn="ctr">
              <a:buNone/>
            </a:pPr>
            <a:r>
              <a:rPr lang="en-US" dirty="0" smtClean="0"/>
              <a:t>Stay in </a:t>
            </a:r>
            <a:r>
              <a:rPr lang="en-US" smtClean="0"/>
              <a:t>this room for </a:t>
            </a:r>
            <a:r>
              <a:rPr lang="en-US" dirty="0" smtClean="0"/>
              <a:t>a session with Kati Haycock to learn more about this debate and strategies for finding a middle ground. </a:t>
            </a:r>
            <a:endParaRPr lang="en-US" dirty="0"/>
          </a:p>
          <a:p>
            <a:pPr marL="0" indent="0">
              <a:buNone/>
            </a:pPr>
            <a:endParaRPr lang="en-US" dirty="0"/>
          </a:p>
        </p:txBody>
      </p:sp>
      <p:sp>
        <p:nvSpPr>
          <p:cNvPr id="7" name="Content Placeholder 6"/>
          <p:cNvSpPr>
            <a:spLocks noGrp="1"/>
          </p:cNvSpPr>
          <p:nvPr>
            <p:ph sz="half" idx="2"/>
          </p:nvPr>
        </p:nvSpPr>
        <p:spPr>
          <a:xfrm>
            <a:off x="4267200" y="1435878"/>
            <a:ext cx="3657600" cy="4752897"/>
          </a:xfrm>
          <a:solidFill>
            <a:srgbClr val="63B2B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pPr marL="0" indent="0" algn="ctr">
              <a:buNone/>
            </a:pPr>
            <a:r>
              <a:rPr lang="en-US" dirty="0" smtClean="0"/>
              <a:t>If you think your state will try to make as few changes as possible to its current school ratings…</a:t>
            </a:r>
          </a:p>
          <a:p>
            <a:pPr marL="0" indent="0" algn="ctr">
              <a:buNone/>
            </a:pPr>
            <a:endParaRPr lang="en-US" dirty="0" smtClean="0"/>
          </a:p>
          <a:p>
            <a:pPr marL="0" indent="0" algn="ctr">
              <a:buNone/>
            </a:pPr>
            <a:r>
              <a:rPr lang="en-US" dirty="0" smtClean="0"/>
              <a:t>Go to </a:t>
            </a:r>
            <a:r>
              <a:rPr lang="en-US" i="1" dirty="0" smtClean="0"/>
              <a:t>Texas I-II </a:t>
            </a:r>
            <a:r>
              <a:rPr lang="en-US" dirty="0" smtClean="0"/>
              <a:t>for a session with Daria Hall on questions to ask about these existing systems and ideas for things to push on</a:t>
            </a:r>
            <a:endParaRPr lang="en-US" dirty="0"/>
          </a:p>
        </p:txBody>
      </p:sp>
      <p:sp>
        <p:nvSpPr>
          <p:cNvPr id="8" name="Content Placeholder 6"/>
          <p:cNvSpPr txBox="1">
            <a:spLocks/>
          </p:cNvSpPr>
          <p:nvPr/>
        </p:nvSpPr>
        <p:spPr>
          <a:xfrm>
            <a:off x="8262079" y="1435878"/>
            <a:ext cx="3657600" cy="4752897"/>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chemeClr val="bg1"/>
                </a:solidFill>
              </a:rPr>
              <a:t>If you think your state will be making substantial changes to its system…</a:t>
            </a:r>
          </a:p>
          <a:p>
            <a:pPr marL="0" indent="0" algn="ctr">
              <a:buFont typeface="Arial" panose="020B0604020202020204" pitchFamily="34" charset="0"/>
              <a:buNone/>
            </a:pPr>
            <a:endParaRPr lang="en-US" dirty="0" smtClean="0">
              <a:solidFill>
                <a:schemeClr val="bg1"/>
              </a:solidFill>
            </a:endParaRPr>
          </a:p>
          <a:p>
            <a:pPr marL="0" indent="0" algn="ctr">
              <a:buFont typeface="Arial" panose="020B0604020202020204" pitchFamily="34" charset="0"/>
              <a:buNone/>
            </a:pPr>
            <a:endParaRPr lang="en-US" dirty="0" smtClean="0">
              <a:solidFill>
                <a:schemeClr val="bg1"/>
              </a:solidFill>
            </a:endParaRPr>
          </a:p>
          <a:p>
            <a:pPr marL="0" indent="0" algn="ctr">
              <a:buFont typeface="Arial" panose="020B0604020202020204" pitchFamily="34" charset="0"/>
              <a:buNone/>
            </a:pPr>
            <a:r>
              <a:rPr lang="en-US" dirty="0" smtClean="0">
                <a:solidFill>
                  <a:schemeClr val="bg1"/>
                </a:solidFill>
              </a:rPr>
              <a:t>Go to </a:t>
            </a:r>
            <a:r>
              <a:rPr lang="en-US" i="1" dirty="0" err="1" smtClean="0">
                <a:solidFill>
                  <a:schemeClr val="bg1"/>
                </a:solidFill>
              </a:rPr>
              <a:t>Paluxy</a:t>
            </a:r>
            <a:r>
              <a:rPr lang="en-US" i="1" dirty="0" smtClean="0">
                <a:solidFill>
                  <a:schemeClr val="bg1"/>
                </a:solidFill>
              </a:rPr>
              <a:t> I-III </a:t>
            </a:r>
            <a:r>
              <a:rPr lang="en-US" dirty="0" smtClean="0">
                <a:solidFill>
                  <a:schemeClr val="bg1"/>
                </a:solidFill>
              </a:rPr>
              <a:t>for a session with Natasha Ushomirsky about decisions states will have to make, what to look for, and what to push on</a:t>
            </a:r>
            <a:endParaRPr lang="en-US" dirty="0">
              <a:solidFill>
                <a:schemeClr val="bg1"/>
              </a:solidFill>
            </a:endParaRPr>
          </a:p>
        </p:txBody>
      </p:sp>
    </p:spTree>
    <p:extLst>
      <p:ext uri="{BB962C8B-B14F-4D97-AF65-F5344CB8AC3E}">
        <p14:creationId xmlns:p14="http://schemas.microsoft.com/office/powerpoint/2010/main" val="1060938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67" y="161152"/>
            <a:ext cx="11392905" cy="876266"/>
          </a:xfrm>
        </p:spPr>
        <p:txBody>
          <a:bodyPr>
            <a:noAutofit/>
          </a:bodyPr>
          <a:lstStyle/>
          <a:p>
            <a:pPr algn="ctr"/>
            <a:r>
              <a:rPr lang="en-US" sz="3600" b="1" dirty="0" smtClean="0"/>
              <a:t/>
            </a:r>
            <a:br>
              <a:rPr lang="en-US" sz="3600" b="1" dirty="0" smtClean="0"/>
            </a:br>
            <a:r>
              <a:rPr lang="en-US" sz="3600" b="1" dirty="0" smtClean="0"/>
              <a:t>The decisions states make in designing their accountability system really matter.</a:t>
            </a:r>
            <a:endParaRPr lang="en-US" sz="2800" b="1" dirty="0"/>
          </a:p>
        </p:txBody>
      </p:sp>
      <p:sp>
        <p:nvSpPr>
          <p:cNvPr id="3" name="Content Placeholder 2"/>
          <p:cNvSpPr>
            <a:spLocks noGrp="1"/>
          </p:cNvSpPr>
          <p:nvPr>
            <p:ph sz="half" idx="1"/>
          </p:nvPr>
        </p:nvSpPr>
        <p:spPr>
          <a:xfrm>
            <a:off x="763772" y="1927653"/>
            <a:ext cx="5181600" cy="4026238"/>
          </a:xfrm>
        </p:spPr>
        <p:txBody>
          <a:bodyPr>
            <a:normAutofit/>
          </a:bodyPr>
          <a:lstStyle/>
          <a:p>
            <a:pPr marL="0" indent="0" algn="ctr">
              <a:buNone/>
            </a:pPr>
            <a:r>
              <a:rPr lang="en-US" sz="2400" dirty="0" smtClean="0"/>
              <a:t>A well-designed accountability system shines a light on educational disparities… </a:t>
            </a:r>
          </a:p>
        </p:txBody>
      </p:sp>
      <p:sp>
        <p:nvSpPr>
          <p:cNvPr id="7" name="Content Placeholder 6"/>
          <p:cNvSpPr>
            <a:spLocks noGrp="1"/>
          </p:cNvSpPr>
          <p:nvPr>
            <p:ph sz="half" idx="2"/>
          </p:nvPr>
        </p:nvSpPr>
        <p:spPr>
          <a:xfrm>
            <a:off x="6190220" y="1927653"/>
            <a:ext cx="5181600" cy="3813583"/>
          </a:xfrm>
        </p:spPr>
        <p:txBody>
          <a:bodyPr>
            <a:normAutofit/>
          </a:bodyPr>
          <a:lstStyle/>
          <a:p>
            <a:pPr marL="0" indent="0" algn="ctr">
              <a:buNone/>
            </a:pPr>
            <a:r>
              <a:rPr lang="en-US" sz="2400" dirty="0"/>
              <a:t>But a badly designed one can actually hide </a:t>
            </a:r>
            <a:r>
              <a:rPr lang="en-US" sz="2400" dirty="0" smtClean="0"/>
              <a:t>schools’ underperformance for some student groups.</a:t>
            </a:r>
            <a:endParaRPr lang="en-US" sz="2400" dirty="0"/>
          </a:p>
          <a:p>
            <a:pPr algn="ctr"/>
            <a:endParaRPr lang="en-US" sz="2400" dirty="0"/>
          </a:p>
        </p:txBody>
      </p:sp>
      <p:pic>
        <p:nvPicPr>
          <p:cNvPr id="6" name="Picture 5"/>
          <p:cNvPicPr>
            <a:picLocks/>
          </p:cNvPicPr>
          <p:nvPr/>
        </p:nvPicPr>
        <p:blipFill>
          <a:blip r:embed="rId2">
            <a:extLst>
              <a:ext uri="{28A0092B-C50C-407E-A947-70E740481C1C}">
                <a14:useLocalDpi xmlns:a14="http://schemas.microsoft.com/office/drawing/2010/main" val="0"/>
              </a:ext>
            </a:extLst>
          </a:blip>
          <a:stretch>
            <a:fillRect/>
          </a:stretch>
        </p:blipFill>
        <p:spPr>
          <a:xfrm>
            <a:off x="1821242" y="3097464"/>
            <a:ext cx="2898648" cy="301752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51" y="3076198"/>
            <a:ext cx="2900557" cy="3017520"/>
          </a:xfrm>
          <a:prstGeom prst="rect">
            <a:avLst/>
          </a:prstGeom>
        </p:spPr>
      </p:pic>
    </p:spTree>
    <p:extLst>
      <p:ext uri="{BB962C8B-B14F-4D97-AF65-F5344CB8AC3E}">
        <p14:creationId xmlns:p14="http://schemas.microsoft.com/office/powerpoint/2010/main" val="4118844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791" y="1183547"/>
            <a:ext cx="10515600" cy="4203997"/>
          </a:xfrm>
          <a:solidFill>
            <a:srgbClr val="63B2B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en-US" b="1" dirty="0" smtClean="0"/>
              <a:t>Passage of the Every Student Succeeds Act (ESSA) provides an important opportunity for states to put in place accountability systems that focus on raising achievement for all groups of students.</a:t>
            </a:r>
            <a:br>
              <a:rPr lang="en-US" b="1" dirty="0" smtClean="0"/>
            </a:br>
            <a:r>
              <a:rPr lang="en-US" b="1" dirty="0"/>
              <a:t/>
            </a:r>
            <a:br>
              <a:rPr lang="en-US" b="1" dirty="0"/>
            </a:br>
            <a:r>
              <a:rPr lang="en-US" b="1" dirty="0" smtClean="0"/>
              <a:t>But they’ll be under a lot of pressure to do just the opposite.  </a:t>
            </a:r>
            <a:endParaRPr lang="en-US" b="1" dirty="0"/>
          </a:p>
        </p:txBody>
      </p:sp>
    </p:spTree>
    <p:extLst>
      <p:ext uri="{BB962C8B-B14F-4D97-AF65-F5344CB8AC3E}">
        <p14:creationId xmlns:p14="http://schemas.microsoft.com/office/powerpoint/2010/main" val="454649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1256</TotalTime>
  <Words>3074</Words>
  <Application>Microsoft Office PowerPoint</Application>
  <PresentationFormat>Widescreen</PresentationFormat>
  <Paragraphs>270</Paragraphs>
  <Slides>73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Arial</vt:lpstr>
      <vt:lpstr>Calibri</vt:lpstr>
      <vt:lpstr>Calibri Light</vt:lpstr>
      <vt:lpstr>Comic Sans MS</vt:lpstr>
      <vt:lpstr>Courier New</vt:lpstr>
      <vt:lpstr>Informal Roman</vt:lpstr>
      <vt:lpstr>Symbol</vt:lpstr>
      <vt:lpstr>Times New Roman</vt:lpstr>
      <vt:lpstr>Office Theme</vt:lpstr>
      <vt:lpstr>PowerPoint Presentation</vt:lpstr>
      <vt:lpstr>School Ratings</vt:lpstr>
      <vt:lpstr>Questions we’ll tackle today</vt:lpstr>
      <vt:lpstr>What do we mean by “accountability”?</vt:lpstr>
      <vt:lpstr>School accountability is the set of policies and practices that a state uses to measure and hold schools and districts responsible for raising student achievement for all students, and to prompt and support improvement where necessary. </vt:lpstr>
      <vt:lpstr>Accountability systems themselves don’t raise achievement or reduce inequities in opportunity to learn – only the hard work of districts, school leaders and teachers can do that…   But accountability systems can do several important things.</vt:lpstr>
      <vt:lpstr>Accountability systems can… </vt:lpstr>
      <vt:lpstr> The decisions states make in designing their accountability system really matter.</vt:lpstr>
      <vt:lpstr>Passage of the Every Student Succeeds Act (ESSA) provides an important opportunity for states to put in place accountability systems that focus on raising achievement for all groups of students.  But they’ll be under a lot of pressure to do just the opposite.  </vt:lpstr>
      <vt:lpstr>One of the goals of the ESSA Boot Camps is to highlight key decisions states have to make to help you push your states to put in place accountability systems that motivate all schools to improve outcomes for all groups of students.  </vt:lpstr>
      <vt:lpstr>So what are those key decisions? </vt:lpstr>
      <vt:lpstr>When we met last time, we focused on the first of these decisions: What to measure. </vt:lpstr>
      <vt:lpstr>Over the next couple of days, we’ll begin to dig into… </vt:lpstr>
      <vt:lpstr>What do we mean by “school rating”?</vt:lpstr>
      <vt:lpstr>A rating is a way of signaling how a school is doing. They can be… </vt:lpstr>
      <vt:lpstr>Ratings are a key component of a school accountability system. Well-designed ratings:</vt:lpstr>
      <vt:lpstr>Ratings are especially important for equity</vt:lpstr>
      <vt:lpstr>Of course, a rating alone is not enough. </vt:lpstr>
      <vt:lpstr>There are a number of important things that ratings, on their own, can’t do.</vt:lpstr>
      <vt:lpstr>That’s why the rating must be accompanied by much more detailed reports (a.k.a. “data dashboards”) that clearly present a range of information on school quality – including how schools are doing for each group of students on each indicator. And it’s why schools need to conduct a careful needs assessment to figure out what to do to improve. </vt:lpstr>
      <vt:lpstr>But without ratings, parents – and everyone else – are left to cipher through pages and pages of numbers with no guidance as to whether their schools’ results are up to par. </vt:lpstr>
      <vt:lpstr>And public opinion research is clear – while parents want all of those numbers, they also want ratings that tell them whether their child’s school is meeting expectations. </vt:lpstr>
      <vt:lpstr>Most importantly for all of us who care about raising achievement for all students – including low-income students, students of color, students with disabilities and English learners --</vt:lpstr>
      <vt:lpstr>Without meaningful ratings, it’s far too easy for schools to sweep these students’ outcomes under the rug. </vt:lpstr>
      <vt:lpstr>This is why, even though Congress left a lot of decisions up to states in ESSA, they made clear that ratings have to be based on how schools are doing for all students and each student group. </vt:lpstr>
      <vt:lpstr>Key ESSA Requirements </vt:lpstr>
      <vt:lpstr>What does ESSA require when it comes to including results of individual student groups?</vt:lpstr>
      <vt:lpstr>What does ESSA require regarding how much different indicators need to count?</vt:lpstr>
      <vt:lpstr>Why advocates need to pay attention</vt:lpstr>
      <vt:lpstr>ESSA provides some important “guardrails,” but it leaves a lot of decisions about ratings up to states. </vt:lpstr>
      <vt:lpstr>The way states answer these questions will make the difference between whether school ratings shine a light on educational disparities…    or hide them. </vt:lpstr>
      <vt:lpstr>States do not have a good track record in this area. </vt:lpstr>
      <vt:lpstr>In recent years, many states chose to rate their schools based mostly or entirely on school-wide averages, ignoring how schools were doing for different groups of students.   Here is the kind of thing that happened – not infrequently – as a result.  </vt:lpstr>
      <vt:lpstr>Three “A” schools</vt:lpstr>
      <vt:lpstr>Moving forward, states will face a great deal of pressure to give as many schools as possible high marks…  And to minimize the extent to which outcomes for historically underserved groups – low-income students, students of color, students with disabilities and English learners – count. </vt:lpstr>
      <vt:lpstr>As advocates, we must push states to ensure that ratings truly reflect how schools are serving all groups of students – that a school cannot be considered “good” if it is not serving all students well. </vt:lpstr>
      <vt:lpstr>Key parameters for equity-focused school rating criteria</vt:lpstr>
      <vt:lpstr>1. Ratings must reflect how schools are serving all groups of students, including low-income students, students from each major ethnic/racial group, English learners, and students with disabilities. </vt:lpstr>
      <vt:lpstr>What does this mean?</vt:lpstr>
      <vt:lpstr>First, all indicators need to be disaggregated by student group. </vt:lpstr>
      <vt:lpstr>Here’s a pretty typical example of what counted in a school rating in recent years</vt:lpstr>
      <vt:lpstr>Two trends to note: </vt:lpstr>
      <vt:lpstr>Supergroups: What are they? Why are they a problem?</vt:lpstr>
      <vt:lpstr>Failure to disaggregate all indicators: Why is that a problem? </vt:lpstr>
      <vt:lpstr>By not counting results for individual groups of students, here’s what the state is doing: </vt:lpstr>
      <vt:lpstr>If something is important enough to count for accountability, it’s important enough to count for every group of students the school serves. </vt:lpstr>
      <vt:lpstr>Just measuring everything by student group isn’t enough. Results for all groups of students have to count in the school rating. </vt:lpstr>
      <vt:lpstr>What many states chose to do in recent years</vt:lpstr>
      <vt:lpstr>Then, they’d report something like this:</vt:lpstr>
      <vt:lpstr>There are different ways to include group performance in school ratings, but the bottom line is this:   </vt:lpstr>
      <vt:lpstr>2. Ratings must be based predominantly on student achievement and graduation rates. </vt:lpstr>
      <vt:lpstr>States can and should include multiple measures (indicators) in their school ratings.  But rating criteria must make it clear that students’ academic success (including progress toward English-language proficiency for English learners) and graduation rates hold the most sway. </vt:lpstr>
      <vt:lpstr>A school with continuously low achievement or graduation rates shouldn’t be excused from addressing that problem just because it has, for example, low chronic absenteeism rates. </vt:lpstr>
      <vt:lpstr>3. Rating criteria should set the same rigorous expectations for all groups of students</vt:lpstr>
      <vt:lpstr>Rating criteria must make clear that all schools are required to reach the same performance expectations for all groups of students. </vt:lpstr>
      <vt:lpstr>The state should set a single threshold for what “Excellent” means (e.g., a 95% graduation rate) -- or what “low-performing” means -- and apply that threshold to all schools and all groups. </vt:lpstr>
      <vt:lpstr>Watch out for any attempts to compare results for a group of students with other schools’ results for the same group. </vt:lpstr>
      <vt:lpstr>4. School ratings must take into account both performance and progress. </vt:lpstr>
      <vt:lpstr>Consider two elementary schools: Cedar Street and Oakwood. </vt:lpstr>
      <vt:lpstr>In both, most students aren’t meeting grade-level standards in reading. But results at Cedar Street are clearly improving from year to year. Oakwood’s results are completely flat. </vt:lpstr>
      <vt:lpstr>School rating criteria should give Cedar Street credit for the improvement it is making. </vt:lpstr>
      <vt:lpstr>Importantly, not all improvement is the same. </vt:lpstr>
      <vt:lpstr>While Cedar Street certainly should get credit for the gains it is making, Maple Lane clearly should not.  But how much improvement is enough? </vt:lpstr>
      <vt:lpstr>This is why states need to set ambitious and attainable goals for improving student outcomes</vt:lpstr>
      <vt:lpstr>5. Rating criteria – and the ratings themselves – must be understandable and transparent. </vt:lpstr>
      <vt:lpstr>Rating criteria are a powerful tool for communicating expectations.   But they can only serve this function if educators – as well as parents, community members, and the public – can understand what is expected of them.  </vt:lpstr>
      <vt:lpstr>Right now, some states’ rating criteria make it nearly impossible to figure that out. </vt:lpstr>
      <vt:lpstr>Some rank schools every year – so a school’s rating is based entirely on how it compares to other schools.  Some include measures that are very hard to understand.   Others include lots of statistical manipulations that make it impossible to predict what a school needs to do to get a particular rating. </vt:lpstr>
      <vt:lpstr>Some complexity is unavoidable. But avoidable complexity should be avoided.</vt:lpstr>
      <vt:lpstr>That goes for the ratings themselves, too. </vt:lpstr>
      <vt:lpstr>What’s next?</vt:lpstr>
      <vt:lpstr>Because most states’ rating systems are not in compliance with ESSA, nearly all will have to make changes to their ratings.   After lunch, we have three working sessions for you to choose from, depending on the current climate in your state.   </vt:lpstr>
      <vt:lpstr>Three options for working sessions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 Nambo</dc:creator>
  <cp:lastModifiedBy>Jack Fleming</cp:lastModifiedBy>
  <cp:revision>126</cp:revision>
  <dcterms:created xsi:type="dcterms:W3CDTF">2015-04-30T15:37:04Z</dcterms:created>
  <dcterms:modified xsi:type="dcterms:W3CDTF">2016-11-04T17:01:10Z</dcterms:modified>
</cp:coreProperties>
</file>