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332" r:id="rId2"/>
    <p:sldId id="1292" r:id="rId3"/>
    <p:sldId id="1317" r:id="rId4"/>
    <p:sldId id="1293" r:id="rId5"/>
    <p:sldId id="425" r:id="rId6"/>
    <p:sldId id="1158" r:id="rId7"/>
    <p:sldId id="1304" r:id="rId8"/>
    <p:sldId id="1159" r:id="rId9"/>
    <p:sldId id="1309" r:id="rId10"/>
    <p:sldId id="1313" r:id="rId11"/>
    <p:sldId id="1310" r:id="rId12"/>
    <p:sldId id="1312" r:id="rId13"/>
    <p:sldId id="1323" r:id="rId14"/>
    <p:sldId id="1202" r:id="rId15"/>
    <p:sldId id="1324" r:id="rId16"/>
    <p:sldId id="1200" r:id="rId17"/>
    <p:sldId id="1321" r:id="rId18"/>
    <p:sldId id="1322" r:id="rId19"/>
    <p:sldId id="130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ssica Swanson" initials="JS" lastIdx="1" clrIdx="0">
    <p:extLst>
      <p:ext uri="{19B8F6BF-5375-455C-9EA6-DF929625EA0E}">
        <p15:presenceInfo xmlns:p15="http://schemas.microsoft.com/office/powerpoint/2012/main" userId="f816c15e0e777b2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961"/>
    <a:srgbClr val="959EA8"/>
    <a:srgbClr val="4E73BF"/>
    <a:srgbClr val="2E487D"/>
    <a:srgbClr val="4D73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76762" autoAdjust="0"/>
  </p:normalViewPr>
  <p:slideViewPr>
    <p:cSldViewPr snapToGrid="0" snapToObjects="1">
      <p:cViewPr varScale="1">
        <p:scale>
          <a:sx n="52" d="100"/>
          <a:sy n="52" d="100"/>
        </p:scale>
        <p:origin x="948" y="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suzannesimburg:Box%20Sync:Delaware:Analysis%20Documents:Finance%20Documents:Delaware%20Combined%20Dataset%20w%20Graphs%2005.11.15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800" b="1" i="0" baseline="0">
                <a:effectLst/>
              </a:rPr>
              <a:t>Average Salary by % of L-I Students - School Level</a:t>
            </a:r>
            <a:endParaRPr lang="en-US">
              <a:effectLst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'Avg. Salaries'!$B$50</c:f>
              <c:strCache>
                <c:ptCount val="1"/>
                <c:pt idx="0">
                  <c:v>Average Salary by % of L-I Students - School Level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'Avg. Salaries'!$A$51:$A$54</c:f>
              <c:strCache>
                <c:ptCount val="4"/>
                <c:pt idx="0">
                  <c:v>Wealthiest Quartile of Schools</c:v>
                </c:pt>
                <c:pt idx="1">
                  <c:v>Second Wealthiest Quartile of Schools</c:v>
                </c:pt>
                <c:pt idx="2">
                  <c:v>Second Poorest Quartile of Schools</c:v>
                </c:pt>
                <c:pt idx="3">
                  <c:v>Poorest Quartile of Schools</c:v>
                </c:pt>
              </c:strCache>
            </c:strRef>
          </c:cat>
          <c:val>
            <c:numRef>
              <c:f>'Avg. Salaries'!$B$51:$B$54</c:f>
              <c:numCache>
                <c:formatCode>_-"$"* #,##0_-;\-"$"* #,##0_-;_-"$"* "-"??_-;_-@_-</c:formatCode>
                <c:ptCount val="4"/>
                <c:pt idx="0">
                  <c:v>66973.933270962792</c:v>
                </c:pt>
                <c:pt idx="1">
                  <c:v>67695.980356619388</c:v>
                </c:pt>
                <c:pt idx="2">
                  <c:v>59187.359929847618</c:v>
                </c:pt>
                <c:pt idx="3">
                  <c:v>55006.700890698747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D4-4CA8-89E1-502FFB029F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2110735088"/>
        <c:axId val="-2109825920"/>
      </c:barChart>
      <c:lineChart>
        <c:grouping val="standard"/>
        <c:varyColors val="0"/>
        <c:ser>
          <c:idx val="1"/>
          <c:order val="1"/>
          <c:tx>
            <c:strRef>
              <c:f>'Avg. Salaries'!$C$50</c:f>
              <c:strCache>
                <c:ptCount val="1"/>
                <c:pt idx="0">
                  <c:v>AVERAGE</c:v>
                </c:pt>
              </c:strCache>
            </c:strRef>
          </c:tx>
          <c:spPr>
            <a:ln>
              <a:solidFill>
                <a:srgbClr val="C0504D"/>
              </a:solidFill>
            </a:ln>
          </c:spPr>
          <c:marker>
            <c:symbol val="none"/>
          </c:marker>
          <c:dLbls>
            <c:dLbl>
              <c:idx val="3"/>
              <c:layout>
                <c:manualLayout>
                  <c:x val="-1.1111111111111301E-2"/>
                  <c:y val="-3.2407407407407399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D4-4CA8-89E1-502FFB029F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'Avg. Salaries'!$A$51:$A$54</c:f>
              <c:strCache>
                <c:ptCount val="4"/>
                <c:pt idx="0">
                  <c:v>Wealthiest Quartile of Schools</c:v>
                </c:pt>
                <c:pt idx="1">
                  <c:v>Second Wealthiest Quartile of Schools</c:v>
                </c:pt>
                <c:pt idx="2">
                  <c:v>Second Poorest Quartile of Schools</c:v>
                </c:pt>
                <c:pt idx="3">
                  <c:v>Poorest Quartile of Schools</c:v>
                </c:pt>
              </c:strCache>
            </c:strRef>
          </c:cat>
          <c:val>
            <c:numRef>
              <c:f>'Avg. Salaries'!$C$51:$C$54</c:f>
              <c:numCache>
                <c:formatCode>_-"$"* #,##0_-;\-"$"* #,##0_-;_-"$"* "-"??_-;_-@_-</c:formatCode>
                <c:ptCount val="4"/>
                <c:pt idx="0">
                  <c:v>59473.333884583582</c:v>
                </c:pt>
                <c:pt idx="1">
                  <c:v>59473.333884583582</c:v>
                </c:pt>
                <c:pt idx="2">
                  <c:v>59473.333884583582</c:v>
                </c:pt>
                <c:pt idx="3">
                  <c:v>59473.333884583582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CD4-4CA8-89E1-502FFB029F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0735088"/>
        <c:axId val="-2109825920"/>
      </c:lineChart>
      <c:catAx>
        <c:axId val="-2110735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-2109825920"/>
        <c:crosses val="autoZero"/>
        <c:auto val="1"/>
        <c:lblAlgn val="ctr"/>
        <c:lblOffset val="100"/>
        <c:noMultiLvlLbl val="0"/>
      </c:catAx>
      <c:valAx>
        <c:axId val="-2109825920"/>
        <c:scaling>
          <c:orientation val="minMax"/>
          <c:min val="50000"/>
        </c:scaling>
        <c:delete val="0"/>
        <c:axPos val="l"/>
        <c:majorGridlines>
          <c:spPr>
            <a:ln>
              <a:noFill/>
            </a:ln>
          </c:spPr>
        </c:majorGridlines>
        <c:numFmt formatCode="_-&quot;$&quot;* #,##0_-;\-&quot;$&quot;* #,##0_-;_-&quot;$&quot;* &quot;-&quot;??_-;_-@_-" sourceLinked="1"/>
        <c:majorTickMark val="out"/>
        <c:minorTickMark val="none"/>
        <c:tickLblPos val="nextTo"/>
        <c:crossAx val="-2110735088"/>
        <c:crosses val="autoZero"/>
        <c:crossBetween val="between"/>
        <c:majorUnit val="5000"/>
      </c:valAx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0717A0-67A7-D34F-9113-C4A90722778D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3E6C7-7415-9845-8821-6C32FDC8F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25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C7777-A2AC-F342-905A-D9286B31C03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006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D9E03-1367-7747-9295-AA734691D3D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2046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D9E03-1367-7747-9295-AA734691D3D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3710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3E6C7-7415-9845-8821-6C32FDC8FA9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63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3E6C7-7415-9845-8821-6C32FDC8FA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162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3E6C7-7415-9845-8821-6C32FDC8FA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632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3E6C7-7415-9845-8821-6C32FDC8FA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230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D5B1B5-FE79-194A-B044-878094A079E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69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DD1C31-8748-8A44-BF09-34D23B14D3E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53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DD1C31-8748-8A44-BF09-34D23B14D3E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75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DD1C31-8748-8A44-BF09-34D23B14D3E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944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D9E03-1367-7747-9295-AA734691D3D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483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62350-D409-5D43-B34D-F1F2B1FC19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A77996-D84A-464D-98DB-0855089B91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80BCC-0730-854B-88A8-960F4118E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6DFAB-80D6-2941-8BF1-7227DFDFC4A0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3FE1D-3374-1740-9C04-C0CBC4CBE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C21A26-4EB2-C349-9E40-2F6C08250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0D520-8772-0F43-8B67-7C84B3943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482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3B14E-38D7-CC4C-8880-314C35711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77C144-8DFA-AA42-ACF3-7ACE4384AC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BC519E-986B-E846-B10B-2D68BD9EB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6DFAB-80D6-2941-8BF1-7227DFDFC4A0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130D54-A4AE-854C-B44B-4C9E3237F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D04D1-F817-F141-B3BE-E00C0E08D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0D520-8772-0F43-8B67-7C84B3943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139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E52C13-BBA0-6F48-9775-7C66FCF52A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9FE218-2224-9F40-BC1A-3CD3B80D1D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3F0BF-D9E2-C74C-9399-996AC5CA5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6DFAB-80D6-2941-8BF1-7227DFDFC4A0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078472-F6A3-D743-97E3-632D344E5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5DB1F-B4B3-914F-9219-2266145B8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0D520-8772-0F43-8B67-7C84B3943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53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02731D3-4C27-4BF2-9244-5DE9AC828796}"/>
              </a:ext>
            </a:extLst>
          </p:cNvPr>
          <p:cNvSpPr/>
          <p:nvPr userDrawn="1"/>
        </p:nvSpPr>
        <p:spPr>
          <a:xfrm>
            <a:off x="0" y="3200400"/>
            <a:ext cx="12192001" cy="3401122"/>
          </a:xfrm>
          <a:prstGeom prst="rect">
            <a:avLst/>
          </a:prstGeom>
          <a:solidFill>
            <a:srgbClr val="72B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6E88AB-80BA-406A-976E-1A8E96F0B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602037"/>
            <a:ext cx="10963564" cy="2614695"/>
          </a:xfrm>
        </p:spPr>
        <p:txBody>
          <a:bodyPr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016FF4-33F8-4919-8909-897EAE6727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5480" y="917923"/>
            <a:ext cx="4661039" cy="145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8118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F1001-7786-FD49-971D-B686882BF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DBF27-A93C-9E43-942C-A467B7A14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9D98B4-C307-BF40-878C-39B5BD789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6DFAB-80D6-2941-8BF1-7227DFDFC4A0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CD70A-247E-A84F-B5C6-6FDFAE388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6A8C5-E49D-7347-8F9E-4B251FC24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0D520-8772-0F43-8B67-7C84B3943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155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804B9-AA3C-544B-AF5B-98D97EBB2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B6C65F-A58F-F540-891A-163EDD332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C5BEB4-5ED4-CE4C-B441-661323429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6DFAB-80D6-2941-8BF1-7227DFDFC4A0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4D9A80-66F7-8A46-98AD-5C674E893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F1893-839B-7544-93AD-7929AABDA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0D520-8772-0F43-8B67-7C84B3943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739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50E13-6CD3-C240-8975-DBBDD1C52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7E687-E00A-A54C-82E8-246846894E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4381CE-5A65-5C47-93FD-938EA76760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AADCD0-A09B-ED49-9AA3-6F567E677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6DFAB-80D6-2941-8BF1-7227DFDFC4A0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9AABF3-0789-0743-B593-C67A31DA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978DEC-92B5-8748-A32E-2CFCC3948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0D520-8772-0F43-8B67-7C84B3943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153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4BB88-3C2E-3E48-958B-C313E3CB8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070FF-D535-A840-AA1D-D51988B6C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839C40-DEFE-F74B-8714-A87EA65EAE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BA82A9-6BC6-E74E-B6A9-8F08717E56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5F73E6-99B4-8641-9545-47EFC3EF1C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CA3CE1-6731-4644-909C-1C3853524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6DFAB-80D6-2941-8BF1-7227DFDFC4A0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B426E5-1D8C-8B49-8B78-43C19494A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A6610-B044-DE49-B25A-DE9F2BFA1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0D520-8772-0F43-8B67-7C84B3943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624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1A7DD-85CD-3F42-B719-A8B75AE09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0FB2F8-7E40-CC48-A6D6-8D094715F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6DFAB-80D6-2941-8BF1-7227DFDFC4A0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CAFAFB-0572-D54B-ADC2-9C3D000DF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42BD79-EB3A-E34B-8762-072A60FAC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0D520-8772-0F43-8B67-7C84B3943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78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E6ED60-37AB-2E4E-8EF6-7C23C7AA0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6DFAB-80D6-2941-8BF1-7227DFDFC4A0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8A2313-69DB-814E-AE45-C52FAA18E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2ECD5A-F341-D74F-B968-72CAF50AA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0D520-8772-0F43-8B67-7C84B3943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043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E6E58-BC37-9246-B66F-BC1D178B7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E8ECD-17EC-BD40-AAA4-599EA5314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AC734F-F304-1C4C-8F55-A8948D20B1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920F93-35BC-AB44-8E22-F65D4694C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6DFAB-80D6-2941-8BF1-7227DFDFC4A0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9D3B23-BB49-8E48-9A0B-41880A091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77B702-147F-324A-B8AD-6E3217EEA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0D520-8772-0F43-8B67-7C84B3943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93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66071-88FC-8F4C-BE3F-63CA3D663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77C385-A465-B74E-A8D6-3FD3265E9D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E784A0-8572-7841-8B48-BE0BFA42D0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0FFC17-3A20-F149-BD97-514A8FAC5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6DFAB-80D6-2941-8BF1-7227DFDFC4A0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4BDDDC-6FA6-0149-8D6E-73F515265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AB264F-A96F-C74F-9062-11151A0C8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0D520-8772-0F43-8B67-7C84B3943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26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83DD98-3CDE-2349-8451-ADAB3F279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E2D2B2-243D-7041-9DD0-E15F9C59D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328427-B290-244F-96A2-6411ACFFDB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6DFAB-80D6-2941-8BF1-7227DFDFC4A0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3CD64-608C-9A48-8E76-34A0860D5C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80575-E49D-114F-8F0C-CE6A626EAE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0D520-8772-0F43-8B67-7C84B3943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763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dunomicslab.org/nerds" TargetMode="Externa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hyperlink" Target="https://edunomicslab.org/tennessee/" TargetMode="Externa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ublic.tableau.com/profile/edunomicslab#!/vizhome/TennesseeFY18-19/TNDashboard" TargetMode="Externa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g"/><Relationship Id="rId5" Type="http://schemas.openxmlformats.org/officeDocument/2006/relationships/hyperlink" Target="https://edunomicslab.org/" TargetMode="External"/><Relationship Id="rId4" Type="http://schemas.openxmlformats.org/officeDocument/2006/relationships/hyperlink" Target="mailto:Jessica.Swanson@Georgetown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601522"/>
            <a:ext cx="12192000" cy="25647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4175" y="6591690"/>
            <a:ext cx="5653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venir" charset="0"/>
                <a:ea typeface="Avenir" charset="0"/>
                <a:cs typeface="Avenir" charset="0"/>
              </a:rPr>
              <a:t>©2021 Edunomics Lab, Georgetown University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3200400"/>
            <a:ext cx="12192001" cy="3401122"/>
          </a:xfrm>
          <a:prstGeom prst="rect">
            <a:avLst/>
          </a:prstGeom>
          <a:solidFill>
            <a:srgbClr val="72B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240A4E73-B623-E948-8092-BBB64D0192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5480" y="917923"/>
            <a:ext cx="4661039" cy="145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FAFAE76E-CD6A-46CB-A308-F473EAD245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Federal Stimulus Funds: 5 Principles</a:t>
            </a:r>
          </a:p>
          <a:p>
            <a:r>
              <a:rPr lang="en-US" sz="4400" dirty="0"/>
              <a:t>Jessica Swanson</a:t>
            </a:r>
          </a:p>
          <a:p>
            <a:r>
              <a:rPr lang="en-US" sz="4400" dirty="0"/>
              <a:t>5/24/2021</a:t>
            </a:r>
          </a:p>
        </p:txBody>
      </p:sp>
    </p:spTree>
    <p:extLst>
      <p:ext uri="{BB962C8B-B14F-4D97-AF65-F5344CB8AC3E}">
        <p14:creationId xmlns:p14="http://schemas.microsoft.com/office/powerpoint/2010/main" val="70639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BA77E32A-34A9-40A6-AFFD-C9ED0EEB2E3B}"/>
              </a:ext>
            </a:extLst>
          </p:cNvPr>
          <p:cNvGraphicFramePr>
            <a:graphicFrameLocks noGrp="1"/>
          </p:cNvGraphicFramePr>
          <p:nvPr/>
        </p:nvGraphicFramePr>
        <p:xfrm>
          <a:off x="471053" y="4372138"/>
          <a:ext cx="10433958" cy="13580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55372">
                  <a:extLst>
                    <a:ext uri="{9D8B030D-6E8A-4147-A177-3AD203B41FA5}">
                      <a16:colId xmlns:a16="http://schemas.microsoft.com/office/drawing/2014/main" val="4150671317"/>
                    </a:ext>
                  </a:extLst>
                </a:gridCol>
                <a:gridCol w="1436914">
                  <a:extLst>
                    <a:ext uri="{9D8B030D-6E8A-4147-A177-3AD203B41FA5}">
                      <a16:colId xmlns:a16="http://schemas.microsoft.com/office/drawing/2014/main" val="3007439875"/>
                    </a:ext>
                  </a:extLst>
                </a:gridCol>
                <a:gridCol w="1681843">
                  <a:extLst>
                    <a:ext uri="{9D8B030D-6E8A-4147-A177-3AD203B41FA5}">
                      <a16:colId xmlns:a16="http://schemas.microsoft.com/office/drawing/2014/main" val="2107914032"/>
                    </a:ext>
                  </a:extLst>
                </a:gridCol>
                <a:gridCol w="1208314">
                  <a:extLst>
                    <a:ext uri="{9D8B030D-6E8A-4147-A177-3AD203B41FA5}">
                      <a16:colId xmlns:a16="http://schemas.microsoft.com/office/drawing/2014/main" val="2448897278"/>
                    </a:ext>
                  </a:extLst>
                </a:gridCol>
                <a:gridCol w="2139043">
                  <a:extLst>
                    <a:ext uri="{9D8B030D-6E8A-4147-A177-3AD203B41FA5}">
                      <a16:colId xmlns:a16="http://schemas.microsoft.com/office/drawing/2014/main" val="2723456628"/>
                    </a:ext>
                  </a:extLst>
                </a:gridCol>
                <a:gridCol w="1812472">
                  <a:extLst>
                    <a:ext uri="{9D8B030D-6E8A-4147-A177-3AD203B41FA5}">
                      <a16:colId xmlns:a16="http://schemas.microsoft.com/office/drawing/2014/main" val="711517496"/>
                    </a:ext>
                  </a:extLst>
                </a:gridCol>
              </a:tblGrid>
              <a:tr h="211505">
                <a:tc>
                  <a:txBody>
                    <a:bodyPr/>
                    <a:lstStyle/>
                    <a:p>
                      <a:pPr algn="l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2" marR="7512" marT="751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rgbClr val="C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2" marR="7512" marT="751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2" marR="7512" marT="751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305496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2" marR="7512" marT="751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400" b="1" i="0" u="none" strike="noStrike">
                        <a:solidFill>
                          <a:srgbClr val="C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2" marR="7512" marT="751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2" marR="7512" marT="751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8829197"/>
                  </a:ext>
                </a:extLst>
              </a:tr>
              <a:tr h="4820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Example – 5 days/week 1:1 tutoring</a:t>
                      </a:r>
                    </a:p>
                  </a:txBody>
                  <a:tcPr marL="7512" marR="7512" marT="751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2" marR="7512" marT="751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2" marR="7512" marT="751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305496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2" marR="7512" marT="751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$7,200/student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2" marR="7512" marT="751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$40/hour pp</a:t>
                      </a:r>
                      <a:endParaRPr lang="en-US" sz="14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2" marR="7512" marT="751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239496"/>
                  </a:ext>
                </a:extLst>
              </a:tr>
              <a:tr h="211505">
                <a:tc>
                  <a:txBody>
                    <a:bodyPr/>
                    <a:lstStyle/>
                    <a:p>
                      <a:pPr algn="l" fontAlgn="ctr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2" marR="7512" marT="751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rgbClr val="C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2" marR="7512" marT="751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2" marR="7512" marT="751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305496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2" marR="7512" marT="751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2" marR="7512" marT="751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2" marR="7512" marT="751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1446513"/>
                  </a:ext>
                </a:extLst>
              </a:tr>
              <a:tr h="3428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Example – 3 days/week 1:4 tutoring</a:t>
                      </a:r>
                    </a:p>
                  </a:txBody>
                  <a:tcPr marL="7512" marR="7512" marT="751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2" marR="7512" marT="751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2" marR="7512" marT="751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x4</a:t>
                      </a:r>
                    </a:p>
                  </a:txBody>
                  <a:tcPr marL="7512" marR="7512" marT="751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$1,080/student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2" marR="7512" marT="751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$10/hour pp</a:t>
                      </a:r>
                      <a:endParaRPr lang="en-US" sz="14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2" marR="7512" marT="751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034033"/>
                  </a:ext>
                </a:extLst>
              </a:tr>
            </a:tbl>
          </a:graphicData>
        </a:graphic>
      </p:graphicFrame>
      <p:sp>
        <p:nvSpPr>
          <p:cNvPr id="25" name="Rectangle 24">
            <a:extLst>
              <a:ext uri="{FF2B5EF4-FFF2-40B4-BE49-F238E27FC236}">
                <a16:creationId xmlns:a16="http://schemas.microsoft.com/office/drawing/2014/main" id="{653E619D-662C-4EA6-9A60-D29E29C00AF1}"/>
              </a:ext>
            </a:extLst>
          </p:cNvPr>
          <p:cNvSpPr/>
          <p:nvPr/>
        </p:nvSpPr>
        <p:spPr>
          <a:xfrm>
            <a:off x="360881" y="5253489"/>
            <a:ext cx="11137053" cy="606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C25B414-9A21-488B-AB66-196C71E03590}"/>
              </a:ext>
            </a:extLst>
          </p:cNvPr>
          <p:cNvSpPr/>
          <p:nvPr/>
        </p:nvSpPr>
        <p:spPr>
          <a:xfrm>
            <a:off x="319316" y="4453796"/>
            <a:ext cx="11137053" cy="751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E27683-3FE9-9948-B355-2BC0A0AB1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0BFD-E14E-48CA-A82C-DEB3275102F9}" type="slidenum">
              <a:rPr lang="en-US" smtClean="0"/>
              <a:t>10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FC19A88-C15A-BE4C-BF45-893C0D4BB28B}"/>
              </a:ext>
            </a:extLst>
          </p:cNvPr>
          <p:cNvGrpSpPr/>
          <p:nvPr/>
        </p:nvGrpSpPr>
        <p:grpSpPr>
          <a:xfrm>
            <a:off x="0" y="5921298"/>
            <a:ext cx="12192001" cy="947391"/>
            <a:chOff x="0" y="5921298"/>
            <a:chExt cx="12192001" cy="947391"/>
          </a:xfrm>
        </p:grpSpPr>
        <p:pic>
          <p:nvPicPr>
            <p:cNvPr id="9" name="Picture 8" descr="Edunomics_LOGO_E Only_White.eps">
              <a:extLst>
                <a:ext uri="{FF2B5EF4-FFF2-40B4-BE49-F238E27FC236}">
                  <a16:creationId xmlns:a16="http://schemas.microsoft.com/office/drawing/2014/main" id="{936AB09F-8DA0-A344-8791-8A4C9A1CC9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71228" y="6180695"/>
              <a:ext cx="369867" cy="47260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C9AAB6E-4B3C-1545-AE26-1940183D4FFE}"/>
                </a:ext>
              </a:extLst>
            </p:cNvPr>
            <p:cNvSpPr txBox="1"/>
            <p:nvPr/>
          </p:nvSpPr>
          <p:spPr>
            <a:xfrm>
              <a:off x="234175" y="6591690"/>
              <a:ext cx="56536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Helvetica Neue Light" charset="0"/>
                  <a:ea typeface="Helvetica Neue Light" charset="0"/>
                  <a:cs typeface="Helvetica Neue Light" charset="0"/>
                </a:rPr>
                <a:t>©2018Edunomics Lab, Georgetown University 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79210EF-CC47-5646-884A-39A3D1F3933E}"/>
                </a:ext>
              </a:extLst>
            </p:cNvPr>
            <p:cNvGrpSpPr/>
            <p:nvPr/>
          </p:nvGrpSpPr>
          <p:grpSpPr>
            <a:xfrm>
              <a:off x="0" y="5921298"/>
              <a:ext cx="12192001" cy="947391"/>
              <a:chOff x="0" y="5921298"/>
              <a:chExt cx="12192001" cy="947391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2D56820-51BB-7647-8573-77BB627F6C0F}"/>
                  </a:ext>
                </a:extLst>
              </p:cNvPr>
              <p:cNvSpPr/>
              <p:nvPr/>
            </p:nvSpPr>
            <p:spPr>
              <a:xfrm>
                <a:off x="0" y="6601522"/>
                <a:ext cx="12192000" cy="25647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2C5AE5A-3204-A842-9AC3-BF90B2A2B08C}"/>
                  </a:ext>
                </a:extLst>
              </p:cNvPr>
              <p:cNvSpPr txBox="1"/>
              <p:nvPr/>
            </p:nvSpPr>
            <p:spPr>
              <a:xfrm>
                <a:off x="234175" y="6591690"/>
                <a:ext cx="56536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  <a:latin typeface="Helvetica Neue Light" charset="0"/>
                    <a:ea typeface="Helvetica Neue Light" charset="0"/>
                    <a:cs typeface="Helvetica Neue Light" charset="0"/>
                  </a:rPr>
                  <a:t>©2021 Edunomics Lab, Georgetown University 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9E6A184-EE21-7A4D-AB57-D78BE258C976}"/>
                  </a:ext>
                </a:extLst>
              </p:cNvPr>
              <p:cNvSpPr/>
              <p:nvPr/>
            </p:nvSpPr>
            <p:spPr>
              <a:xfrm>
                <a:off x="0" y="5921298"/>
                <a:ext cx="12192001" cy="680224"/>
              </a:xfrm>
              <a:prstGeom prst="rect">
                <a:avLst/>
              </a:prstGeom>
              <a:solidFill>
                <a:srgbClr val="72BE2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5" name="Picture 14" descr="Edunomics_LOGO_E Only_White.eps">
                <a:extLst>
                  <a:ext uri="{FF2B5EF4-FFF2-40B4-BE49-F238E27FC236}">
                    <a16:creationId xmlns:a16="http://schemas.microsoft.com/office/drawing/2014/main" id="{8C6EBD55-CEA3-3B4C-A4E3-F49B0D9B5D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342649" y="6056936"/>
                <a:ext cx="369867" cy="472608"/>
              </a:xfrm>
              <a:prstGeom prst="rect">
                <a:avLst/>
              </a:prstGeom>
            </p:spPr>
          </p:pic>
        </p:grpSp>
      </p:grp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E09B18BD-8DB4-425D-89CB-74F16625ABF0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948550"/>
          <a:ext cx="10433958" cy="22537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55372">
                  <a:extLst>
                    <a:ext uri="{9D8B030D-6E8A-4147-A177-3AD203B41FA5}">
                      <a16:colId xmlns:a16="http://schemas.microsoft.com/office/drawing/2014/main" val="4150671317"/>
                    </a:ext>
                  </a:extLst>
                </a:gridCol>
                <a:gridCol w="1436914">
                  <a:extLst>
                    <a:ext uri="{9D8B030D-6E8A-4147-A177-3AD203B41FA5}">
                      <a16:colId xmlns:a16="http://schemas.microsoft.com/office/drawing/2014/main" val="3007439875"/>
                    </a:ext>
                  </a:extLst>
                </a:gridCol>
                <a:gridCol w="1681843">
                  <a:extLst>
                    <a:ext uri="{9D8B030D-6E8A-4147-A177-3AD203B41FA5}">
                      <a16:colId xmlns:a16="http://schemas.microsoft.com/office/drawing/2014/main" val="2107914032"/>
                    </a:ext>
                  </a:extLst>
                </a:gridCol>
                <a:gridCol w="1208314">
                  <a:extLst>
                    <a:ext uri="{9D8B030D-6E8A-4147-A177-3AD203B41FA5}">
                      <a16:colId xmlns:a16="http://schemas.microsoft.com/office/drawing/2014/main" val="2448897278"/>
                    </a:ext>
                  </a:extLst>
                </a:gridCol>
                <a:gridCol w="2139043">
                  <a:extLst>
                    <a:ext uri="{9D8B030D-6E8A-4147-A177-3AD203B41FA5}">
                      <a16:colId xmlns:a16="http://schemas.microsoft.com/office/drawing/2014/main" val="2723456628"/>
                    </a:ext>
                  </a:extLst>
                </a:gridCol>
                <a:gridCol w="1812472">
                  <a:extLst>
                    <a:ext uri="{9D8B030D-6E8A-4147-A177-3AD203B41FA5}">
                      <a16:colId xmlns:a16="http://schemas.microsoft.com/office/drawing/2014/main" val="711517496"/>
                    </a:ext>
                  </a:extLst>
                </a:gridCol>
              </a:tblGrid>
              <a:tr h="265134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2" marR="7512" marT="751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Total cost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2" marR="7512" marT="751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Target students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2" marR="7512" marT="751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# students</a:t>
                      </a:r>
                      <a:endParaRPr lang="en-US" sz="1400" b="1" i="0" u="none" strike="noStrike" dirty="0">
                        <a:solidFill>
                          <a:srgbClr val="305496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2" marR="7512" marT="751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Cost/student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2" marR="7512" marT="751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Per student cost </a:t>
                      </a:r>
                    </a:p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per hour</a:t>
                      </a:r>
                      <a:endParaRPr lang="en-US" sz="14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2" marR="7512" marT="751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5819135"/>
                  </a:ext>
                </a:extLst>
              </a:tr>
              <a:tr h="182581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2" marR="7512" marT="751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2" marR="7512" marT="751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2" marR="7512" marT="751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rgbClr val="305496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2" marR="7512" marT="751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2" marR="7512" marT="751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2" marR="7512" marT="751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8545528"/>
                  </a:ext>
                </a:extLst>
              </a:tr>
              <a:tr h="4338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CT Summer program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2" marR="7512" marT="751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$11M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2" marR="7512" marT="751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All ages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2" marR="7512" marT="751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24,000</a:t>
                      </a:r>
                      <a:endParaRPr lang="en-US" sz="1400" b="1" i="0" u="none" strike="noStrike" dirty="0">
                        <a:solidFill>
                          <a:srgbClr val="305496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2" marR="7512" marT="751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$458/student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2" marR="7512" marT="751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2" marR="7512" marT="751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860521"/>
                  </a:ext>
                </a:extLst>
              </a:tr>
              <a:tr h="211505">
                <a:tc>
                  <a:txBody>
                    <a:bodyPr/>
                    <a:lstStyle/>
                    <a:p>
                      <a:pPr algn="l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2" marR="7512" marT="751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2" marR="7512" marT="751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2" marR="7512" marT="751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305496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2" marR="7512" marT="751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2" marR="7512" marT="751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2" marR="7512" marT="751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3163407"/>
                  </a:ext>
                </a:extLst>
              </a:tr>
              <a:tr h="7230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Atlanta Summer Program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2" marR="7512" marT="751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$13M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2" marR="7512" marT="751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All ages, priority for struggling students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2" marR="7512" marT="751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20,000</a:t>
                      </a:r>
                      <a:endParaRPr lang="en-US" sz="1400" b="1" i="0" u="none" strike="noStrike" dirty="0">
                        <a:solidFill>
                          <a:srgbClr val="305496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2" marR="7512" marT="751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$650/student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2" marR="7512" marT="751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2" marR="7512" marT="751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0299109"/>
                  </a:ext>
                </a:extLst>
              </a:tr>
              <a:tr h="211505">
                <a:tc>
                  <a:txBody>
                    <a:bodyPr/>
                    <a:lstStyle/>
                    <a:p>
                      <a:pPr algn="l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12" marR="7512" marT="751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7512" marR="7512" marT="751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12" marR="7512" marT="751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305496"/>
                        </a:solidFill>
                        <a:effectLst/>
                        <a:latin typeface="+mn-lt"/>
                      </a:endParaRPr>
                    </a:p>
                  </a:txBody>
                  <a:tcPr marL="7512" marR="7512" marT="751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7512" marR="7512" marT="751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12" marR="7512" marT="751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8829197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F3284A19-568B-4320-A3C7-EE6FA62D351E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2973468"/>
          <a:ext cx="10433958" cy="14058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55372">
                  <a:extLst>
                    <a:ext uri="{9D8B030D-6E8A-4147-A177-3AD203B41FA5}">
                      <a16:colId xmlns:a16="http://schemas.microsoft.com/office/drawing/2014/main" val="4150671317"/>
                    </a:ext>
                  </a:extLst>
                </a:gridCol>
                <a:gridCol w="1436914">
                  <a:extLst>
                    <a:ext uri="{9D8B030D-6E8A-4147-A177-3AD203B41FA5}">
                      <a16:colId xmlns:a16="http://schemas.microsoft.com/office/drawing/2014/main" val="3007439875"/>
                    </a:ext>
                  </a:extLst>
                </a:gridCol>
                <a:gridCol w="1681843">
                  <a:extLst>
                    <a:ext uri="{9D8B030D-6E8A-4147-A177-3AD203B41FA5}">
                      <a16:colId xmlns:a16="http://schemas.microsoft.com/office/drawing/2014/main" val="2107914032"/>
                    </a:ext>
                  </a:extLst>
                </a:gridCol>
                <a:gridCol w="1208314">
                  <a:extLst>
                    <a:ext uri="{9D8B030D-6E8A-4147-A177-3AD203B41FA5}">
                      <a16:colId xmlns:a16="http://schemas.microsoft.com/office/drawing/2014/main" val="2448897278"/>
                    </a:ext>
                  </a:extLst>
                </a:gridCol>
                <a:gridCol w="2139043">
                  <a:extLst>
                    <a:ext uri="{9D8B030D-6E8A-4147-A177-3AD203B41FA5}">
                      <a16:colId xmlns:a16="http://schemas.microsoft.com/office/drawing/2014/main" val="2723456628"/>
                    </a:ext>
                  </a:extLst>
                </a:gridCol>
                <a:gridCol w="1812472">
                  <a:extLst>
                    <a:ext uri="{9D8B030D-6E8A-4147-A177-3AD203B41FA5}">
                      <a16:colId xmlns:a16="http://schemas.microsoft.com/office/drawing/2014/main" val="711517496"/>
                    </a:ext>
                  </a:extLst>
                </a:gridCol>
              </a:tblGrid>
              <a:tr h="211505">
                <a:tc>
                  <a:txBody>
                    <a:bodyPr/>
                    <a:lstStyle/>
                    <a:p>
                      <a:pPr algn="l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2" marR="7512" marT="751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rgbClr val="C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2" marR="7512" marT="751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2" marR="7512" marT="751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305496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2" marR="7512" marT="751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400" b="1" i="0" u="none" strike="noStrike">
                        <a:solidFill>
                          <a:srgbClr val="C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2" marR="7512" marT="751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2" marR="7512" marT="751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8829197"/>
                  </a:ext>
                </a:extLst>
              </a:tr>
              <a:tr h="4820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Boston K-1 Summer Enrichment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2" marR="7512" marT="751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$1.7M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2" marR="7512" marT="751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K-1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2" marR="7512" marT="751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500</a:t>
                      </a:r>
                      <a:endParaRPr lang="en-US" sz="1400" b="1" i="0" u="none" strike="noStrike" dirty="0">
                        <a:solidFill>
                          <a:srgbClr val="305496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2" marR="7512" marT="751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$3,400/student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2" marR="7512" marT="751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$24/hour pp</a:t>
                      </a:r>
                      <a:endParaRPr lang="en-US" sz="14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2" marR="7512" marT="751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239496"/>
                  </a:ext>
                </a:extLst>
              </a:tr>
              <a:tr h="211505">
                <a:tc>
                  <a:txBody>
                    <a:bodyPr/>
                    <a:lstStyle/>
                    <a:p>
                      <a:pPr algn="l" fontAlgn="ctr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2" marR="7512" marT="751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rgbClr val="C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2" marR="7512" marT="751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2" marR="7512" marT="751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305496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2" marR="7512" marT="751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2" marR="7512" marT="751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2" marR="7512" marT="751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1446513"/>
                  </a:ext>
                </a:extLst>
              </a:tr>
              <a:tr h="4820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Boston's Extended sch year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2" marR="7512" marT="751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$7M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2" marR="7512" marT="751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Students with IEPs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2" marR="7512" marT="751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3,322</a:t>
                      </a:r>
                      <a:endParaRPr lang="en-US" sz="1400" b="1" i="0" u="none" strike="noStrike" dirty="0">
                        <a:solidFill>
                          <a:srgbClr val="305496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2" marR="7512" marT="751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$2,107/student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2" marR="7512" marT="751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$84/hour pp</a:t>
                      </a:r>
                      <a:endParaRPr lang="en-US" sz="14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2" marR="7512" marT="751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034033"/>
                  </a:ext>
                </a:extLst>
              </a:tr>
            </a:tbl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98217C91-8219-4DAD-B344-4DF369D1D671}"/>
              </a:ext>
            </a:extLst>
          </p:cNvPr>
          <p:cNvSpPr/>
          <p:nvPr/>
        </p:nvSpPr>
        <p:spPr>
          <a:xfrm>
            <a:off x="309220" y="124188"/>
            <a:ext cx="1185964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endParaRPr lang="en-US" b="1" dirty="0">
              <a:cs typeface="Arial" panose="020B0604020202020204" pitchFamily="34" charset="0"/>
            </a:endParaRPr>
          </a:p>
          <a:p>
            <a:r>
              <a:rPr lang="en-US" sz="2400" b="1" dirty="0">
                <a:cs typeface="Arial" panose="020B0604020202020204" pitchFamily="34" charset="0"/>
              </a:rPr>
              <a:t>Compute per pupil costs to explore cost and value of investments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BEC6C1-D8D9-4746-95EC-81042A36899A}"/>
              </a:ext>
            </a:extLst>
          </p:cNvPr>
          <p:cNvSpPr/>
          <p:nvPr/>
        </p:nvSpPr>
        <p:spPr>
          <a:xfrm>
            <a:off x="6954983" y="922310"/>
            <a:ext cx="3950028" cy="1252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9DAADDA-7665-41A6-87B7-CF528FFE517C}"/>
              </a:ext>
            </a:extLst>
          </p:cNvPr>
          <p:cNvSpPr/>
          <p:nvPr/>
        </p:nvSpPr>
        <p:spPr>
          <a:xfrm>
            <a:off x="6954983" y="2210516"/>
            <a:ext cx="3950028" cy="789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71E49B6-9EF7-4D7A-A183-D1286885ADD3}"/>
              </a:ext>
            </a:extLst>
          </p:cNvPr>
          <p:cNvSpPr/>
          <p:nvPr/>
        </p:nvSpPr>
        <p:spPr>
          <a:xfrm>
            <a:off x="234174" y="3071375"/>
            <a:ext cx="11137053" cy="751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5036F4-7188-4E1E-952E-89885745C808}"/>
              </a:ext>
            </a:extLst>
          </p:cNvPr>
          <p:cNvSpPr/>
          <p:nvPr/>
        </p:nvSpPr>
        <p:spPr>
          <a:xfrm>
            <a:off x="386574" y="2239717"/>
            <a:ext cx="6568409" cy="903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D00B34F-AF34-40F4-824F-40101CE4184F}"/>
              </a:ext>
            </a:extLst>
          </p:cNvPr>
          <p:cNvSpPr/>
          <p:nvPr/>
        </p:nvSpPr>
        <p:spPr>
          <a:xfrm>
            <a:off x="234174" y="3805274"/>
            <a:ext cx="11137053" cy="751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40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9" grpId="0" animBg="1"/>
      <p:bldP spid="2" grpId="0" animBg="1"/>
      <p:bldP spid="17" grpId="0" animBg="1"/>
      <p:bldP spid="18" grpId="0" animBg="1"/>
      <p:bldP spid="20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C6789A5E-190B-A94C-BA5E-80E1CC7EDB6F}"/>
              </a:ext>
            </a:extLst>
          </p:cNvPr>
          <p:cNvGrpSpPr/>
          <p:nvPr/>
        </p:nvGrpSpPr>
        <p:grpSpPr>
          <a:xfrm>
            <a:off x="0" y="5921298"/>
            <a:ext cx="12192001" cy="947391"/>
            <a:chOff x="0" y="5921298"/>
            <a:chExt cx="12192001" cy="947391"/>
          </a:xfrm>
        </p:grpSpPr>
        <p:pic>
          <p:nvPicPr>
            <p:cNvPr id="13" name="Picture 12" descr="Edunomics_LOGO_E Only_White.eps">
              <a:extLst>
                <a:ext uri="{FF2B5EF4-FFF2-40B4-BE49-F238E27FC236}">
                  <a16:creationId xmlns:a16="http://schemas.microsoft.com/office/drawing/2014/main" id="{453CD518-0E86-E24D-B3D4-1E76C282D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71228" y="6180695"/>
              <a:ext cx="369867" cy="472608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2683FBD-ABB5-974B-ABA4-93FD2E264E80}"/>
                </a:ext>
              </a:extLst>
            </p:cNvPr>
            <p:cNvSpPr txBox="1"/>
            <p:nvPr/>
          </p:nvSpPr>
          <p:spPr>
            <a:xfrm>
              <a:off x="234175" y="6591690"/>
              <a:ext cx="56536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Helvetica Neue Light" charset="0"/>
                  <a:ea typeface="Helvetica Neue Light" charset="0"/>
                  <a:cs typeface="Helvetica Neue Light" charset="0"/>
                </a:rPr>
                <a:t>©2018Edunomics Lab, Georgetown University 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0AF2DC2-408D-A442-9336-11D36833393F}"/>
                </a:ext>
              </a:extLst>
            </p:cNvPr>
            <p:cNvGrpSpPr/>
            <p:nvPr/>
          </p:nvGrpSpPr>
          <p:grpSpPr>
            <a:xfrm>
              <a:off x="0" y="5921298"/>
              <a:ext cx="12192001" cy="947391"/>
              <a:chOff x="0" y="5921298"/>
              <a:chExt cx="12192001" cy="947391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B29A7E6-25F4-BC44-BF23-E3DF3364301C}"/>
                  </a:ext>
                </a:extLst>
              </p:cNvPr>
              <p:cNvSpPr/>
              <p:nvPr/>
            </p:nvSpPr>
            <p:spPr>
              <a:xfrm>
                <a:off x="0" y="6601522"/>
                <a:ext cx="12192000" cy="25647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F992FA5-C1C1-8142-BC04-33BE8FFFD09C}"/>
                  </a:ext>
                </a:extLst>
              </p:cNvPr>
              <p:cNvSpPr txBox="1"/>
              <p:nvPr/>
            </p:nvSpPr>
            <p:spPr>
              <a:xfrm>
                <a:off x="234175" y="6591690"/>
                <a:ext cx="56536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  <a:latin typeface="Helvetica Neue Light" charset="0"/>
                    <a:ea typeface="Helvetica Neue Light" charset="0"/>
                    <a:cs typeface="Helvetica Neue Light" charset="0"/>
                  </a:rPr>
                  <a:t>©2021 Edunomics Lab, Georgetown University 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66F3B1D-77C4-8441-B5B1-92AA987516B9}"/>
                  </a:ext>
                </a:extLst>
              </p:cNvPr>
              <p:cNvSpPr/>
              <p:nvPr/>
            </p:nvSpPr>
            <p:spPr>
              <a:xfrm>
                <a:off x="0" y="5921298"/>
                <a:ext cx="12192001" cy="680224"/>
              </a:xfrm>
              <a:prstGeom prst="rect">
                <a:avLst/>
              </a:prstGeom>
              <a:solidFill>
                <a:srgbClr val="72BE2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9" name="Picture 18" descr="Edunomics_LOGO_E Only_White.eps">
                <a:extLst>
                  <a:ext uri="{FF2B5EF4-FFF2-40B4-BE49-F238E27FC236}">
                    <a16:creationId xmlns:a16="http://schemas.microsoft.com/office/drawing/2014/main" id="{9F0EEB1C-074B-CB40-B831-0C3736249B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342649" y="6056936"/>
                <a:ext cx="369867" cy="472608"/>
              </a:xfrm>
              <a:prstGeom prst="rect">
                <a:avLst/>
              </a:prstGeom>
            </p:spPr>
          </p:pic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F256426-5C33-E349-81BA-736EAA3DC1F4}"/>
              </a:ext>
            </a:extLst>
          </p:cNvPr>
          <p:cNvSpPr txBox="1"/>
          <p:nvPr/>
        </p:nvSpPr>
        <p:spPr>
          <a:xfrm>
            <a:off x="0" y="71812"/>
            <a:ext cx="12191999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ARP funding for schools: Five principles to guide district spending decisions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B1757C-F90F-B045-93A9-02D9DA8E1B93}"/>
              </a:ext>
            </a:extLst>
          </p:cNvPr>
          <p:cNvSpPr txBox="1"/>
          <p:nvPr/>
        </p:nvSpPr>
        <p:spPr>
          <a:xfrm>
            <a:off x="1168088" y="645504"/>
            <a:ext cx="10456773" cy="52322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b="1" dirty="0"/>
              <a:t>Commit to a </a:t>
            </a:r>
            <a:r>
              <a:rPr lang="en-US" sz="2000" b="1" u="sng" dirty="0"/>
              <a:t>multi-year spending plan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Avoid adding new recurring costs to avert disruptive fiscal cliff.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Maintain a long term financial forecast.</a:t>
            </a:r>
          </a:p>
          <a:p>
            <a:pPr marL="800100" lvl="1" indent="-342900">
              <a:buFont typeface="+mj-lt"/>
              <a:buAutoNum type="alphaL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Seek </a:t>
            </a:r>
            <a:r>
              <a:rPr lang="en-US" sz="2000" b="1" u="sng" dirty="0"/>
              <a:t>targeted investments</a:t>
            </a:r>
            <a:r>
              <a:rPr lang="en-US" sz="2000" b="1" dirty="0"/>
              <a:t> to </a:t>
            </a:r>
            <a:r>
              <a:rPr lang="en-US" sz="2000" b="1" u="sng" dirty="0"/>
              <a:t>increase learning time</a:t>
            </a:r>
            <a:r>
              <a:rPr lang="en-US" sz="2000" b="1" dirty="0"/>
              <a:t> for students who need it most</a:t>
            </a:r>
          </a:p>
          <a:p>
            <a:pPr lvl="1"/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Honor the promise to taxpayers to </a:t>
            </a:r>
            <a:r>
              <a:rPr lang="en-US" sz="2000" b="1" u="sng" dirty="0"/>
              <a:t>focus on students and relief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Compute the per-student costs or cost per extra student hour, to ensure spending is reasonable.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Find ways to measure effects on students and ensure success.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Be nimble and adjust plans as needed</a:t>
            </a:r>
          </a:p>
          <a:p>
            <a:pPr marL="800100" lvl="1" indent="-342900">
              <a:buFont typeface="+mj-lt"/>
              <a:buAutoNum type="alphaL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Be </a:t>
            </a:r>
            <a:r>
              <a:rPr lang="en-US" sz="2000" b="1" u="sng" dirty="0"/>
              <a:t>transparent</a:t>
            </a:r>
            <a:r>
              <a:rPr lang="en-US" sz="2000" b="1" dirty="0"/>
              <a:t> and ensure </a:t>
            </a:r>
            <a:r>
              <a:rPr lang="en-US" sz="2000" b="1" u="sng" dirty="0"/>
              <a:t>broad participation</a:t>
            </a:r>
            <a:r>
              <a:rPr lang="en-US" sz="2000" b="1" dirty="0"/>
              <a:t> in spending decisions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Engage parents, communities and especially boards on spending choices.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Have principals gauge whether investments match need of their students with feasibility for success.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Apply proper procurement protocols. Publicly share all investments, providers and intended benefits.</a:t>
            </a:r>
          </a:p>
          <a:p>
            <a:pPr marL="800100" lvl="1" indent="-342900">
              <a:buFont typeface="+mj-lt"/>
              <a:buAutoNum type="alphaL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Consider how </a:t>
            </a:r>
            <a:r>
              <a:rPr lang="en-US" sz="2000" b="1" u="sng" dirty="0"/>
              <a:t>equitably funds are applied across schools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Compute $/student impacts on each school.</a:t>
            </a:r>
          </a:p>
        </p:txBody>
      </p:sp>
      <p:sp>
        <p:nvSpPr>
          <p:cNvPr id="20" name="Right Arrow 2">
            <a:extLst>
              <a:ext uri="{FF2B5EF4-FFF2-40B4-BE49-F238E27FC236}">
                <a16:creationId xmlns:a16="http://schemas.microsoft.com/office/drawing/2014/main" id="{27196762-F9AD-4023-ADFE-EC4EB55CC3EE}"/>
              </a:ext>
            </a:extLst>
          </p:cNvPr>
          <p:cNvSpPr/>
          <p:nvPr/>
        </p:nvSpPr>
        <p:spPr>
          <a:xfrm>
            <a:off x="234175" y="3837533"/>
            <a:ext cx="498764" cy="3463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85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C6789A5E-190B-A94C-BA5E-80E1CC7EDB6F}"/>
              </a:ext>
            </a:extLst>
          </p:cNvPr>
          <p:cNvGrpSpPr/>
          <p:nvPr/>
        </p:nvGrpSpPr>
        <p:grpSpPr>
          <a:xfrm>
            <a:off x="0" y="5921298"/>
            <a:ext cx="12192001" cy="947391"/>
            <a:chOff x="0" y="5921298"/>
            <a:chExt cx="12192001" cy="947391"/>
          </a:xfrm>
        </p:grpSpPr>
        <p:pic>
          <p:nvPicPr>
            <p:cNvPr id="13" name="Picture 12" descr="Edunomics_LOGO_E Only_White.eps">
              <a:extLst>
                <a:ext uri="{FF2B5EF4-FFF2-40B4-BE49-F238E27FC236}">
                  <a16:creationId xmlns:a16="http://schemas.microsoft.com/office/drawing/2014/main" id="{453CD518-0E86-E24D-B3D4-1E76C282D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71228" y="6180695"/>
              <a:ext cx="369867" cy="472608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2683FBD-ABB5-974B-ABA4-93FD2E264E80}"/>
                </a:ext>
              </a:extLst>
            </p:cNvPr>
            <p:cNvSpPr txBox="1"/>
            <p:nvPr/>
          </p:nvSpPr>
          <p:spPr>
            <a:xfrm>
              <a:off x="234175" y="6591690"/>
              <a:ext cx="56536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Helvetica Neue Light" charset="0"/>
                  <a:ea typeface="Helvetica Neue Light" charset="0"/>
                  <a:cs typeface="Helvetica Neue Light" charset="0"/>
                </a:rPr>
                <a:t>©2018Edunomics Lab, Georgetown University 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0AF2DC2-408D-A442-9336-11D36833393F}"/>
                </a:ext>
              </a:extLst>
            </p:cNvPr>
            <p:cNvGrpSpPr/>
            <p:nvPr/>
          </p:nvGrpSpPr>
          <p:grpSpPr>
            <a:xfrm>
              <a:off x="0" y="5921298"/>
              <a:ext cx="12192001" cy="947391"/>
              <a:chOff x="0" y="5921298"/>
              <a:chExt cx="12192001" cy="947391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B29A7E6-25F4-BC44-BF23-E3DF3364301C}"/>
                  </a:ext>
                </a:extLst>
              </p:cNvPr>
              <p:cNvSpPr/>
              <p:nvPr/>
            </p:nvSpPr>
            <p:spPr>
              <a:xfrm>
                <a:off x="0" y="6601522"/>
                <a:ext cx="12192000" cy="25647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F992FA5-C1C1-8142-BC04-33BE8FFFD09C}"/>
                  </a:ext>
                </a:extLst>
              </p:cNvPr>
              <p:cNvSpPr txBox="1"/>
              <p:nvPr/>
            </p:nvSpPr>
            <p:spPr>
              <a:xfrm>
                <a:off x="234175" y="6591690"/>
                <a:ext cx="56536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  <a:latin typeface="Helvetica Neue Light" charset="0"/>
                    <a:ea typeface="Helvetica Neue Light" charset="0"/>
                    <a:cs typeface="Helvetica Neue Light" charset="0"/>
                  </a:rPr>
                  <a:t>©2021 Edunomics Lab, Georgetown University 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66F3B1D-77C4-8441-B5B1-92AA987516B9}"/>
                  </a:ext>
                </a:extLst>
              </p:cNvPr>
              <p:cNvSpPr/>
              <p:nvPr/>
            </p:nvSpPr>
            <p:spPr>
              <a:xfrm>
                <a:off x="0" y="5921298"/>
                <a:ext cx="12192001" cy="680224"/>
              </a:xfrm>
              <a:prstGeom prst="rect">
                <a:avLst/>
              </a:prstGeom>
              <a:solidFill>
                <a:srgbClr val="72BE2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9" name="Picture 18" descr="Edunomics_LOGO_E Only_White.eps">
                <a:extLst>
                  <a:ext uri="{FF2B5EF4-FFF2-40B4-BE49-F238E27FC236}">
                    <a16:creationId xmlns:a16="http://schemas.microsoft.com/office/drawing/2014/main" id="{9F0EEB1C-074B-CB40-B831-0C3736249B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342649" y="6056936"/>
                <a:ext cx="369867" cy="472608"/>
              </a:xfrm>
              <a:prstGeom prst="rect">
                <a:avLst/>
              </a:prstGeom>
            </p:spPr>
          </p:pic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F256426-5C33-E349-81BA-736EAA3DC1F4}"/>
              </a:ext>
            </a:extLst>
          </p:cNvPr>
          <p:cNvSpPr txBox="1"/>
          <p:nvPr/>
        </p:nvSpPr>
        <p:spPr>
          <a:xfrm>
            <a:off x="0" y="71812"/>
            <a:ext cx="12191999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ARP funding for schools: Five principles to guide district spending decisions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B1757C-F90F-B045-93A9-02D9DA8E1B93}"/>
              </a:ext>
            </a:extLst>
          </p:cNvPr>
          <p:cNvSpPr txBox="1"/>
          <p:nvPr/>
        </p:nvSpPr>
        <p:spPr>
          <a:xfrm>
            <a:off x="1168088" y="645504"/>
            <a:ext cx="10456773" cy="52322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b="1" dirty="0"/>
              <a:t>Commit to a </a:t>
            </a:r>
            <a:r>
              <a:rPr lang="en-US" sz="2000" b="1" u="sng" dirty="0"/>
              <a:t>multi-year spending plan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Avoid adding new recurring costs to avert disruptive fiscal cliff.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Maintain a long term financial forecast.</a:t>
            </a:r>
          </a:p>
          <a:p>
            <a:pPr marL="800100" lvl="1" indent="-342900">
              <a:buFont typeface="+mj-lt"/>
              <a:buAutoNum type="alphaL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Seek </a:t>
            </a:r>
            <a:r>
              <a:rPr lang="en-US" sz="2000" b="1" u="sng" dirty="0"/>
              <a:t>targeted investments</a:t>
            </a:r>
            <a:r>
              <a:rPr lang="en-US" sz="2000" b="1" dirty="0"/>
              <a:t> to </a:t>
            </a:r>
            <a:r>
              <a:rPr lang="en-US" sz="2000" b="1" u="sng" dirty="0"/>
              <a:t>increase learning time</a:t>
            </a:r>
            <a:r>
              <a:rPr lang="en-US" sz="2000" b="1" dirty="0"/>
              <a:t> for students who need it most</a:t>
            </a:r>
          </a:p>
          <a:p>
            <a:pPr lvl="1"/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Honor the promise to taxpayers to </a:t>
            </a:r>
            <a:r>
              <a:rPr lang="en-US" sz="2000" b="1" u="sng" dirty="0"/>
              <a:t>focus on students and relief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Compute the per-student costs or cost per extra student hour, to ensure spending is reasonable.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Find ways to measure effects on students and ensure success.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Be nimble and adjust plans as needed</a:t>
            </a:r>
          </a:p>
          <a:p>
            <a:pPr marL="800100" lvl="1" indent="-342900">
              <a:buFont typeface="+mj-lt"/>
              <a:buAutoNum type="alphaL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Be </a:t>
            </a:r>
            <a:r>
              <a:rPr lang="en-US" sz="2000" b="1" u="sng" dirty="0"/>
              <a:t>transparent</a:t>
            </a:r>
            <a:r>
              <a:rPr lang="en-US" sz="2000" b="1" dirty="0"/>
              <a:t> and ensure </a:t>
            </a:r>
            <a:r>
              <a:rPr lang="en-US" sz="2000" b="1" u="sng" dirty="0"/>
              <a:t>broad participation</a:t>
            </a:r>
            <a:r>
              <a:rPr lang="en-US" sz="2000" b="1" dirty="0"/>
              <a:t> in spending decisions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Engage parents, communities and especially boards on spending choices.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Have principals gauge whether investments match need of their students with feasibility for success.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Apply proper procurement protocols. Publicly share all investments, providers and intended benefits.</a:t>
            </a:r>
          </a:p>
          <a:p>
            <a:pPr marL="800100" lvl="1" indent="-342900">
              <a:buFont typeface="+mj-lt"/>
              <a:buAutoNum type="alphaL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Consider how </a:t>
            </a:r>
            <a:r>
              <a:rPr lang="en-US" sz="2000" b="1" u="sng" dirty="0"/>
              <a:t>equitably funds are applied across schools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Compute $/student impacts on each school.</a:t>
            </a:r>
          </a:p>
        </p:txBody>
      </p:sp>
      <p:sp>
        <p:nvSpPr>
          <p:cNvPr id="20" name="Right Arrow 2">
            <a:extLst>
              <a:ext uri="{FF2B5EF4-FFF2-40B4-BE49-F238E27FC236}">
                <a16:creationId xmlns:a16="http://schemas.microsoft.com/office/drawing/2014/main" id="{27196762-F9AD-4023-ADFE-EC4EB55CC3EE}"/>
              </a:ext>
            </a:extLst>
          </p:cNvPr>
          <p:cNvSpPr/>
          <p:nvPr/>
        </p:nvSpPr>
        <p:spPr>
          <a:xfrm>
            <a:off x="234175" y="5222993"/>
            <a:ext cx="498764" cy="3463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9A07C3C-B1BE-6944-AA7D-FFDDFFC1B489}"/>
              </a:ext>
            </a:extLst>
          </p:cNvPr>
          <p:cNvGrpSpPr/>
          <p:nvPr/>
        </p:nvGrpSpPr>
        <p:grpSpPr>
          <a:xfrm>
            <a:off x="0" y="5926651"/>
            <a:ext cx="12192001" cy="947391"/>
            <a:chOff x="0" y="5921298"/>
            <a:chExt cx="12192001" cy="947391"/>
          </a:xfrm>
        </p:grpSpPr>
        <p:pic>
          <p:nvPicPr>
            <p:cNvPr id="8" name="Picture 7" descr="Edunomics_LOGO_E Only_White.eps">
              <a:extLst>
                <a:ext uri="{FF2B5EF4-FFF2-40B4-BE49-F238E27FC236}">
                  <a16:creationId xmlns:a16="http://schemas.microsoft.com/office/drawing/2014/main" id="{84B11219-A0CB-DC46-80CC-9A2D62CF7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71228" y="5971984"/>
              <a:ext cx="369867" cy="472608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CE574E1-857A-354D-BB6E-F90D94DC9F0F}"/>
                </a:ext>
              </a:extLst>
            </p:cNvPr>
            <p:cNvSpPr/>
            <p:nvPr/>
          </p:nvSpPr>
          <p:spPr>
            <a:xfrm>
              <a:off x="0" y="6601522"/>
              <a:ext cx="12192000" cy="25647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189F555-6581-E545-97E7-90ECBD268BCD}"/>
                </a:ext>
              </a:extLst>
            </p:cNvPr>
            <p:cNvSpPr/>
            <p:nvPr/>
          </p:nvSpPr>
          <p:spPr>
            <a:xfrm>
              <a:off x="0" y="5921298"/>
              <a:ext cx="12192001" cy="680224"/>
            </a:xfrm>
            <a:prstGeom prst="rect">
              <a:avLst/>
            </a:prstGeom>
            <a:solidFill>
              <a:srgbClr val="72BE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 descr="Edunomics_LOGO_E Only_White.eps">
              <a:extLst>
                <a:ext uri="{FF2B5EF4-FFF2-40B4-BE49-F238E27FC236}">
                  <a16:creationId xmlns:a16="http://schemas.microsoft.com/office/drawing/2014/main" id="{52080A25-12C4-DC46-8338-B3E1332754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42649" y="6056936"/>
              <a:ext cx="369867" cy="472608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A694DF1-FBEB-8B43-8EA9-EF1FB11709D5}"/>
                </a:ext>
              </a:extLst>
            </p:cNvPr>
            <p:cNvSpPr txBox="1"/>
            <p:nvPr/>
          </p:nvSpPr>
          <p:spPr>
            <a:xfrm>
              <a:off x="234175" y="6591690"/>
              <a:ext cx="56536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Helvetica Neue Light" charset="0"/>
                  <a:ea typeface="Helvetica Neue Light" charset="0"/>
                  <a:cs typeface="Helvetica Neue Light" charset="0"/>
                </a:rPr>
                <a:t>©2021 Edunomics Lab, Georgetown University </a:t>
              </a:r>
            </a:p>
          </p:txBody>
        </p:sp>
      </p:grp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91491164-0D1A-FA49-8082-B0730195BCF6}"/>
              </a:ext>
            </a:extLst>
          </p:cNvPr>
          <p:cNvSpPr txBox="1">
            <a:spLocks/>
          </p:cNvSpPr>
          <p:nvPr/>
        </p:nvSpPr>
        <p:spPr>
          <a:xfrm>
            <a:off x="869726" y="2640084"/>
            <a:ext cx="6752724" cy="521076"/>
          </a:xfrm>
          <a:prstGeom prst="rect">
            <a:avLst/>
          </a:prstGeom>
          <a:solidFill>
            <a:schemeClr val="bg1"/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609585" lvl="0" indent="-457189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lvl="1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396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F3934D5-A823-41E0-8878-A1EA83CBCFB2}"/>
              </a:ext>
            </a:extLst>
          </p:cNvPr>
          <p:cNvSpPr txBox="1">
            <a:spLocks/>
          </p:cNvSpPr>
          <p:nvPr/>
        </p:nvSpPr>
        <p:spPr>
          <a:xfrm>
            <a:off x="392476" y="296495"/>
            <a:ext cx="11407048" cy="685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/>
              <a:t>Poll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CE5C16C-862B-404A-86A0-4C5BAA4A07D6}"/>
              </a:ext>
            </a:extLst>
          </p:cNvPr>
          <p:cNvSpPr/>
          <p:nvPr/>
        </p:nvSpPr>
        <p:spPr>
          <a:xfrm>
            <a:off x="346034" y="1390215"/>
            <a:ext cx="7099795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200" b="1" dirty="0">
                <a:solidFill>
                  <a:srgbClr val="000000"/>
                </a:solidFill>
                <a:cs typeface="Arial" panose="020B0604020202020204" pitchFamily="34" charset="0"/>
              </a:rPr>
              <a:t>If a district is adding learning time by paying current staff, how should they pay them?</a:t>
            </a:r>
            <a:endParaRPr lang="en-US" sz="2200" dirty="0">
              <a:solidFill>
                <a:srgbClr val="222222"/>
              </a:solidFill>
              <a:cs typeface="Arial" panose="020B0604020202020204" pitchFamily="34" charset="0"/>
            </a:endParaRPr>
          </a:p>
          <a:p>
            <a:pPr marL="457200" indent="-457200">
              <a:spcBef>
                <a:spcPts val="400"/>
              </a:spcBef>
              <a:spcAft>
                <a:spcPts val="600"/>
              </a:spcAft>
              <a:buAutoNum type="alphaUcPeriod"/>
            </a:pPr>
            <a:r>
              <a:rPr lang="en-US" sz="2200" dirty="0">
                <a:cs typeface="Arial" panose="020B0604020202020204" pitchFamily="34" charset="0"/>
              </a:rPr>
              <a:t>Fixed dollar amount (e.g., $35 per hour per teacher or $1300 for starting school 2 weeks early)</a:t>
            </a:r>
          </a:p>
          <a:p>
            <a:pPr marL="457200" indent="-457200">
              <a:spcBef>
                <a:spcPts val="400"/>
              </a:spcBef>
              <a:spcAft>
                <a:spcPts val="600"/>
              </a:spcAft>
              <a:buAutoNum type="alphaUcPeriod"/>
            </a:pPr>
            <a:r>
              <a:rPr lang="en-US" sz="2200" dirty="0">
                <a:cs typeface="Arial" panose="020B0604020202020204" pitchFamily="34" charset="0"/>
              </a:rPr>
              <a:t>Use of current salaries (e.g., each teacher’s hourly rate based on individual salaries)</a:t>
            </a:r>
          </a:p>
          <a:p>
            <a:pPr marL="457200" indent="-457200">
              <a:spcBef>
                <a:spcPts val="400"/>
              </a:spcBef>
              <a:spcAft>
                <a:spcPts val="600"/>
              </a:spcAft>
              <a:buAutoNum type="alphaUcPeriod"/>
            </a:pPr>
            <a:r>
              <a:rPr lang="en-US" sz="2200" b="0" i="0" dirty="0">
                <a:effectLst/>
                <a:cs typeface="Arial" panose="020B0604020202020204" pitchFamily="34" charset="0"/>
              </a:rPr>
              <a:t>Other – </a:t>
            </a:r>
            <a:r>
              <a:rPr lang="en-US" sz="2200" dirty="0">
                <a:cs typeface="Arial" panose="020B0604020202020204" pitchFamily="34" charset="0"/>
              </a:rPr>
              <a:t>tell us in the chat</a:t>
            </a:r>
            <a:endParaRPr lang="en-US" sz="2200" b="0" i="0" dirty="0">
              <a:effectLst/>
              <a:cs typeface="Arial" panose="020B0604020202020204" pitchFamily="34" charset="0"/>
            </a:endParaRP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65656722-32D7-4774-B75A-279637E714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8303880"/>
              </p:ext>
            </p:extLst>
          </p:nvPr>
        </p:nvGraphicFramePr>
        <p:xfrm>
          <a:off x="7578767" y="783771"/>
          <a:ext cx="4469168" cy="5143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Rounded Rectangular Callout 16">
            <a:extLst>
              <a:ext uri="{FF2B5EF4-FFF2-40B4-BE49-F238E27FC236}">
                <a16:creationId xmlns:a16="http://schemas.microsoft.com/office/drawing/2014/main" id="{43BB1BBE-830E-4DE8-A5C3-3A1A06C410F9}"/>
              </a:ext>
            </a:extLst>
          </p:cNvPr>
          <p:cNvSpPr/>
          <p:nvPr/>
        </p:nvSpPr>
        <p:spPr>
          <a:xfrm>
            <a:off x="4675850" y="4835145"/>
            <a:ext cx="2836448" cy="1476302"/>
          </a:xfrm>
          <a:prstGeom prst="wedgeRoundRectCallout">
            <a:avLst>
              <a:gd name="adj1" fmla="val 49596"/>
              <a:gd name="adj2" fmla="val -74688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cs typeface="Arial" panose="020B0604020202020204" pitchFamily="34" charset="0"/>
              </a:rPr>
              <a:t>Using current salaries could exacerbate current inequities across schools.</a:t>
            </a:r>
          </a:p>
        </p:txBody>
      </p:sp>
    </p:spTree>
    <p:extLst>
      <p:ext uri="{BB962C8B-B14F-4D97-AF65-F5344CB8AC3E}">
        <p14:creationId xmlns:p14="http://schemas.microsoft.com/office/powerpoint/2010/main" val="240781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9A07C3C-B1BE-6944-AA7D-FFDDFFC1B489}"/>
              </a:ext>
            </a:extLst>
          </p:cNvPr>
          <p:cNvGrpSpPr/>
          <p:nvPr/>
        </p:nvGrpSpPr>
        <p:grpSpPr>
          <a:xfrm>
            <a:off x="0" y="5926651"/>
            <a:ext cx="12192001" cy="947391"/>
            <a:chOff x="0" y="5921298"/>
            <a:chExt cx="12192001" cy="947391"/>
          </a:xfrm>
        </p:grpSpPr>
        <p:pic>
          <p:nvPicPr>
            <p:cNvPr id="8" name="Picture 7" descr="Edunomics_LOGO_E Only_White.eps">
              <a:extLst>
                <a:ext uri="{FF2B5EF4-FFF2-40B4-BE49-F238E27FC236}">
                  <a16:creationId xmlns:a16="http://schemas.microsoft.com/office/drawing/2014/main" id="{84B11219-A0CB-DC46-80CC-9A2D62CF7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71228" y="5971984"/>
              <a:ext cx="369867" cy="472608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CE574E1-857A-354D-BB6E-F90D94DC9F0F}"/>
                </a:ext>
              </a:extLst>
            </p:cNvPr>
            <p:cNvSpPr/>
            <p:nvPr/>
          </p:nvSpPr>
          <p:spPr>
            <a:xfrm>
              <a:off x="0" y="6601522"/>
              <a:ext cx="12192000" cy="25647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189F555-6581-E545-97E7-90ECBD268BCD}"/>
                </a:ext>
              </a:extLst>
            </p:cNvPr>
            <p:cNvSpPr/>
            <p:nvPr/>
          </p:nvSpPr>
          <p:spPr>
            <a:xfrm>
              <a:off x="0" y="5921298"/>
              <a:ext cx="12192001" cy="680224"/>
            </a:xfrm>
            <a:prstGeom prst="rect">
              <a:avLst/>
            </a:prstGeom>
            <a:solidFill>
              <a:srgbClr val="72BE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 descr="Edunomics_LOGO_E Only_White.eps">
              <a:extLst>
                <a:ext uri="{FF2B5EF4-FFF2-40B4-BE49-F238E27FC236}">
                  <a16:creationId xmlns:a16="http://schemas.microsoft.com/office/drawing/2014/main" id="{52080A25-12C4-DC46-8338-B3E1332754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42649" y="6056936"/>
              <a:ext cx="369867" cy="472608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A694DF1-FBEB-8B43-8EA9-EF1FB11709D5}"/>
                </a:ext>
              </a:extLst>
            </p:cNvPr>
            <p:cNvSpPr txBox="1"/>
            <p:nvPr/>
          </p:nvSpPr>
          <p:spPr>
            <a:xfrm>
              <a:off x="234175" y="6591690"/>
              <a:ext cx="56536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Helvetica Neue Light" charset="0"/>
                  <a:ea typeface="Helvetica Neue Light" charset="0"/>
                  <a:cs typeface="Helvetica Neue Light" charset="0"/>
                </a:rPr>
                <a:t>©2021 Edunomics Lab, Georgetown University </a:t>
              </a:r>
            </a:p>
          </p:txBody>
        </p:sp>
      </p:grp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91491164-0D1A-FA49-8082-B0730195BCF6}"/>
              </a:ext>
            </a:extLst>
          </p:cNvPr>
          <p:cNvSpPr txBox="1">
            <a:spLocks/>
          </p:cNvSpPr>
          <p:nvPr/>
        </p:nvSpPr>
        <p:spPr>
          <a:xfrm>
            <a:off x="869726" y="2640084"/>
            <a:ext cx="6752724" cy="521076"/>
          </a:xfrm>
          <a:prstGeom prst="rect">
            <a:avLst/>
          </a:prstGeom>
          <a:solidFill>
            <a:schemeClr val="bg1"/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609585" lvl="0" indent="-457189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lvl="1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396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7B9F4FF-B635-4950-958E-AC8F1C8B72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" r="10466" b="-459"/>
          <a:stretch/>
        </p:blipFill>
        <p:spPr>
          <a:xfrm>
            <a:off x="283785" y="251125"/>
            <a:ext cx="6629633" cy="492734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6A87C50-7ABF-485D-AFAB-6FC65DF68599}"/>
              </a:ext>
            </a:extLst>
          </p:cNvPr>
          <p:cNvSpPr/>
          <p:nvPr/>
        </p:nvSpPr>
        <p:spPr>
          <a:xfrm>
            <a:off x="7155236" y="294340"/>
            <a:ext cx="482767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>
                <a:cs typeface="Arial" panose="020B0604020202020204" pitchFamily="34" charset="0"/>
              </a:rPr>
              <a:t>ESSA requires the reporting of spending by school!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3600" dirty="0">
              <a:cs typeface="Arial" panose="020B0604020202020204" pitchFamily="34" charset="0"/>
            </a:endParaRPr>
          </a:p>
          <a:p>
            <a:r>
              <a:rPr lang="en-US" sz="3600" b="1" dirty="0"/>
              <a:t>Download the data and check back for future updates:</a:t>
            </a:r>
          </a:p>
          <a:p>
            <a:r>
              <a:rPr lang="en-US" sz="3600" dirty="0">
                <a:hlinkClick r:id="rId5"/>
              </a:rPr>
              <a:t>www.edunomicslab.org/nerds</a:t>
            </a:r>
            <a:r>
              <a:rPr lang="en-US" sz="3600" dirty="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40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098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91491164-0D1A-FA49-8082-B0730195BCF6}"/>
              </a:ext>
            </a:extLst>
          </p:cNvPr>
          <p:cNvSpPr txBox="1">
            <a:spLocks/>
          </p:cNvSpPr>
          <p:nvPr/>
        </p:nvSpPr>
        <p:spPr>
          <a:xfrm>
            <a:off x="869726" y="2640084"/>
            <a:ext cx="6752724" cy="521076"/>
          </a:xfrm>
          <a:prstGeom prst="rect">
            <a:avLst/>
          </a:prstGeom>
          <a:solidFill>
            <a:schemeClr val="bg1"/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609585" lvl="0" indent="-457189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lvl="1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396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3516CE-DB8B-45E7-97E1-53F137AC9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0"/>
            <a:ext cx="12192001" cy="699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0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dunomics_LOGO_E Only_White.eps">
            <a:extLst>
              <a:ext uri="{FF2B5EF4-FFF2-40B4-BE49-F238E27FC236}">
                <a16:creationId xmlns:a16="http://schemas.microsoft.com/office/drawing/2014/main" id="{99F20336-3E6D-2744-8D64-B38C871B59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228" y="5971984"/>
            <a:ext cx="369867" cy="47260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ACF4E16-3ABF-7F45-AEDA-72F6EA441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6386" y="2782114"/>
            <a:ext cx="3766732" cy="2657473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B58A2C5-F93F-2F45-87C1-7F9C4C9774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80"/>
          <a:stretch/>
        </p:blipFill>
        <p:spPr bwMode="auto">
          <a:xfrm>
            <a:off x="6448235" y="2798073"/>
            <a:ext cx="3703031" cy="2625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7">
            <a:extLst>
              <a:ext uri="{FF2B5EF4-FFF2-40B4-BE49-F238E27FC236}">
                <a16:creationId xmlns:a16="http://schemas.microsoft.com/office/drawing/2014/main" id="{D41FF75F-D085-0444-8FC0-3E94E2D014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938" y="2798073"/>
            <a:ext cx="3193639" cy="2625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37C7B8F-1CCD-4749-B032-ED1C46A6D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7742" y="3310004"/>
            <a:ext cx="1024948" cy="1305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0" dirty="0"/>
              <a:t>+</a:t>
            </a:r>
          </a:p>
        </p:txBody>
      </p:sp>
      <p:sp>
        <p:nvSpPr>
          <p:cNvPr id="15" name="TextBox 21">
            <a:extLst>
              <a:ext uri="{FF2B5EF4-FFF2-40B4-BE49-F238E27FC236}">
                <a16:creationId xmlns:a16="http://schemas.microsoft.com/office/drawing/2014/main" id="{C57127A8-B2CD-C143-A8EE-B10C0B03A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4647" y="1676398"/>
            <a:ext cx="27626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+mn-lt"/>
              </a:rPr>
              <a:t>Outcomes by school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08B57B-16EC-CD49-AEF7-564F0A5B7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412" y="1676398"/>
            <a:ext cx="27626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+mn-lt"/>
              </a:rPr>
              <a:t>Spending by school</a:t>
            </a:r>
          </a:p>
        </p:txBody>
      </p:sp>
      <p:pic>
        <p:nvPicPr>
          <p:cNvPr id="22" name="Picture 21" descr="Edunomics_LOGO_E Only_White.eps">
            <a:extLst>
              <a:ext uri="{FF2B5EF4-FFF2-40B4-BE49-F238E27FC236}">
                <a16:creationId xmlns:a16="http://schemas.microsoft.com/office/drawing/2014/main" id="{AC498E30-C49D-4A7A-B0AE-4C3E95D83C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228" y="5971984"/>
            <a:ext cx="369867" cy="47260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5B15FF0-6FCB-44A9-AB3B-FB87E696F7B2}"/>
              </a:ext>
            </a:extLst>
          </p:cNvPr>
          <p:cNvSpPr txBox="1"/>
          <p:nvPr/>
        </p:nvSpPr>
        <p:spPr>
          <a:xfrm>
            <a:off x="8600735" y="6581001"/>
            <a:ext cx="5653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©2019 Edunomics Lab, Georgetown University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3953" y="381661"/>
            <a:ext cx="113685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New data enables comparisons of spending with student outcomes, by school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8A5F783-3CB1-AE47-A141-F7C5414751C9}"/>
              </a:ext>
            </a:extLst>
          </p:cNvPr>
          <p:cNvGrpSpPr/>
          <p:nvPr/>
        </p:nvGrpSpPr>
        <p:grpSpPr>
          <a:xfrm>
            <a:off x="-1" y="5910609"/>
            <a:ext cx="12192001" cy="947391"/>
            <a:chOff x="0" y="5921298"/>
            <a:chExt cx="12192001" cy="947391"/>
          </a:xfrm>
        </p:grpSpPr>
        <p:pic>
          <p:nvPicPr>
            <p:cNvPr id="28" name="Picture 27" descr="Edunomics_LOGO_E Only_White.eps">
              <a:extLst>
                <a:ext uri="{FF2B5EF4-FFF2-40B4-BE49-F238E27FC236}">
                  <a16:creationId xmlns:a16="http://schemas.microsoft.com/office/drawing/2014/main" id="{C6AB688A-8DDB-A947-A2D6-0BA5A954E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71228" y="5971984"/>
              <a:ext cx="369867" cy="472608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4A29916-3941-0741-994A-E39A3FBF1B2D}"/>
                </a:ext>
              </a:extLst>
            </p:cNvPr>
            <p:cNvSpPr/>
            <p:nvPr/>
          </p:nvSpPr>
          <p:spPr>
            <a:xfrm>
              <a:off x="0" y="6601522"/>
              <a:ext cx="12192000" cy="25647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3788CE8-CC33-774A-AE58-22306C84421E}"/>
                </a:ext>
              </a:extLst>
            </p:cNvPr>
            <p:cNvSpPr/>
            <p:nvPr/>
          </p:nvSpPr>
          <p:spPr>
            <a:xfrm>
              <a:off x="0" y="5921298"/>
              <a:ext cx="12192001" cy="680224"/>
            </a:xfrm>
            <a:prstGeom prst="rect">
              <a:avLst/>
            </a:prstGeom>
            <a:solidFill>
              <a:srgbClr val="72BE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1" name="Picture 30" descr="Edunomics_LOGO_E Only_White.eps">
              <a:extLst>
                <a:ext uri="{FF2B5EF4-FFF2-40B4-BE49-F238E27FC236}">
                  <a16:creationId xmlns:a16="http://schemas.microsoft.com/office/drawing/2014/main" id="{A987352E-0957-A149-A6C7-E3C62FD3E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42649" y="6056936"/>
              <a:ext cx="369867" cy="472608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2E0987E-8B7A-6B4F-B639-9860C64E3BC4}"/>
                </a:ext>
              </a:extLst>
            </p:cNvPr>
            <p:cNvSpPr txBox="1"/>
            <p:nvPr/>
          </p:nvSpPr>
          <p:spPr>
            <a:xfrm>
              <a:off x="234175" y="6591690"/>
              <a:ext cx="56536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Helvetica Neue Light" charset="0"/>
                  <a:ea typeface="Helvetica Neue Light" charset="0"/>
                  <a:cs typeface="Helvetica Neue Light" charset="0"/>
                </a:rPr>
                <a:t>©2021 Edunomics Lab, Georgetown University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411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dunomics_LOGO_E Only_White.eps">
            <a:extLst>
              <a:ext uri="{FF2B5EF4-FFF2-40B4-BE49-F238E27FC236}">
                <a16:creationId xmlns:a16="http://schemas.microsoft.com/office/drawing/2014/main" id="{99F20336-3E6D-2744-8D64-B38C871B59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228" y="5971984"/>
            <a:ext cx="369867" cy="472608"/>
          </a:xfrm>
          <a:prstGeom prst="rect">
            <a:avLst/>
          </a:prstGeom>
        </p:spPr>
      </p:pic>
      <p:pic>
        <p:nvPicPr>
          <p:cNvPr id="22" name="Picture 21" descr="Edunomics_LOGO_E Only_White.eps">
            <a:extLst>
              <a:ext uri="{FF2B5EF4-FFF2-40B4-BE49-F238E27FC236}">
                <a16:creationId xmlns:a16="http://schemas.microsoft.com/office/drawing/2014/main" id="{AC498E30-C49D-4A7A-B0AE-4C3E95D83C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228" y="5971984"/>
            <a:ext cx="369867" cy="47260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5B15FF0-6FCB-44A9-AB3B-FB87E696F7B2}"/>
              </a:ext>
            </a:extLst>
          </p:cNvPr>
          <p:cNvSpPr txBox="1"/>
          <p:nvPr/>
        </p:nvSpPr>
        <p:spPr>
          <a:xfrm>
            <a:off x="8600735" y="6581001"/>
            <a:ext cx="5653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©2019 Edunomics Lab, Georgetown University 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8A5F783-3CB1-AE47-A141-F7C5414751C9}"/>
              </a:ext>
            </a:extLst>
          </p:cNvPr>
          <p:cNvGrpSpPr/>
          <p:nvPr/>
        </p:nvGrpSpPr>
        <p:grpSpPr>
          <a:xfrm>
            <a:off x="-1" y="5910609"/>
            <a:ext cx="12192001" cy="947391"/>
            <a:chOff x="0" y="5921298"/>
            <a:chExt cx="12192001" cy="947391"/>
          </a:xfrm>
        </p:grpSpPr>
        <p:pic>
          <p:nvPicPr>
            <p:cNvPr id="28" name="Picture 27" descr="Edunomics_LOGO_E Only_White.eps">
              <a:extLst>
                <a:ext uri="{FF2B5EF4-FFF2-40B4-BE49-F238E27FC236}">
                  <a16:creationId xmlns:a16="http://schemas.microsoft.com/office/drawing/2014/main" id="{C6AB688A-8DDB-A947-A2D6-0BA5A954E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71228" y="5971984"/>
              <a:ext cx="369867" cy="472608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4A29916-3941-0741-994A-E39A3FBF1B2D}"/>
                </a:ext>
              </a:extLst>
            </p:cNvPr>
            <p:cNvSpPr/>
            <p:nvPr/>
          </p:nvSpPr>
          <p:spPr>
            <a:xfrm>
              <a:off x="0" y="6601522"/>
              <a:ext cx="12192000" cy="25647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3788CE8-CC33-774A-AE58-22306C84421E}"/>
                </a:ext>
              </a:extLst>
            </p:cNvPr>
            <p:cNvSpPr/>
            <p:nvPr/>
          </p:nvSpPr>
          <p:spPr>
            <a:xfrm>
              <a:off x="0" y="5921298"/>
              <a:ext cx="12192001" cy="680224"/>
            </a:xfrm>
            <a:prstGeom prst="rect">
              <a:avLst/>
            </a:prstGeom>
            <a:solidFill>
              <a:srgbClr val="72BE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1" name="Picture 30" descr="Edunomics_LOGO_E Only_White.eps">
              <a:extLst>
                <a:ext uri="{FF2B5EF4-FFF2-40B4-BE49-F238E27FC236}">
                  <a16:creationId xmlns:a16="http://schemas.microsoft.com/office/drawing/2014/main" id="{A987352E-0957-A149-A6C7-E3C62FD3E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42649" y="6056936"/>
              <a:ext cx="369867" cy="472608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2E0987E-8B7A-6B4F-B639-9860C64E3BC4}"/>
                </a:ext>
              </a:extLst>
            </p:cNvPr>
            <p:cNvSpPr txBox="1"/>
            <p:nvPr/>
          </p:nvSpPr>
          <p:spPr>
            <a:xfrm>
              <a:off x="234175" y="6591690"/>
              <a:ext cx="56536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Helvetica Neue Light" charset="0"/>
                  <a:ea typeface="Helvetica Neue Light" charset="0"/>
                  <a:cs typeface="Helvetica Neue Light" charset="0"/>
                </a:rPr>
                <a:t>©2021 Edunomics Lab, Georgetown University 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F7154CDD-9A57-B446-BE80-370E5047B0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10" t="10585" r="17434" b="7158"/>
          <a:stretch/>
        </p:blipFill>
        <p:spPr>
          <a:xfrm>
            <a:off x="-3" y="-17298"/>
            <a:ext cx="11288042" cy="69025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670E47-52C5-0D44-8935-FC47E2948DEA}"/>
              </a:ext>
            </a:extLst>
          </p:cNvPr>
          <p:cNvSpPr txBox="1"/>
          <p:nvPr/>
        </p:nvSpPr>
        <p:spPr>
          <a:xfrm>
            <a:off x="3742267" y="-4966"/>
            <a:ext cx="533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Spending vs. Outcomes All Schools in TN (2018-19)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81D298-64CF-461B-85E1-FBC75BCE4E5B}"/>
              </a:ext>
            </a:extLst>
          </p:cNvPr>
          <p:cNvSpPr/>
          <p:nvPr/>
        </p:nvSpPr>
        <p:spPr>
          <a:xfrm>
            <a:off x="-2" y="6525050"/>
            <a:ext cx="38796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5"/>
              </a:rPr>
              <a:t>https://edunomicslab.org/tennessee/</a:t>
            </a:r>
            <a:r>
              <a:rPr lang="en-US" sz="1600" dirty="0"/>
              <a:t>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838F541-0D99-1447-B4B7-F013F6AA3E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413" t="59253" b="29012"/>
          <a:stretch/>
        </p:blipFill>
        <p:spPr>
          <a:xfrm>
            <a:off x="10394799" y="1625743"/>
            <a:ext cx="1963941" cy="14054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20BA29D-66AD-E749-911A-E90FCAB959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413" t="77845" b="14220"/>
          <a:stretch/>
        </p:blipFill>
        <p:spPr>
          <a:xfrm>
            <a:off x="10413941" y="3056989"/>
            <a:ext cx="2148973" cy="10398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B0576D2-BED2-40F4-82D2-32976B82D0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413" t="39523" b="53647"/>
          <a:stretch/>
        </p:blipFill>
        <p:spPr>
          <a:xfrm>
            <a:off x="10235187" y="718218"/>
            <a:ext cx="2147190" cy="89437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9E08B07-0C96-6245-A612-C250BE8C4441}"/>
              </a:ext>
            </a:extLst>
          </p:cNvPr>
          <p:cNvSpPr/>
          <p:nvPr/>
        </p:nvSpPr>
        <p:spPr>
          <a:xfrm>
            <a:off x="4775200" y="6673549"/>
            <a:ext cx="3488267" cy="190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A0E6DF-F576-B443-BD46-172F50D1DD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0052" y="6574733"/>
            <a:ext cx="3442602" cy="2328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FDC1DBD-C1BC-F545-B6D4-6805D8D607DF}"/>
              </a:ext>
            </a:extLst>
          </p:cNvPr>
          <p:cNvSpPr/>
          <p:nvPr/>
        </p:nvSpPr>
        <p:spPr>
          <a:xfrm>
            <a:off x="-2" y="1998133"/>
            <a:ext cx="234176" cy="2021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24E92B-DBCC-8C4B-A5E6-F4FABAA2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5242" r="27931"/>
          <a:stretch/>
        </p:blipFill>
        <p:spPr>
          <a:xfrm>
            <a:off x="178384" y="2235953"/>
            <a:ext cx="234177" cy="182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450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dunomics_LOGO_E Only_White.eps">
            <a:extLst>
              <a:ext uri="{FF2B5EF4-FFF2-40B4-BE49-F238E27FC236}">
                <a16:creationId xmlns:a16="http://schemas.microsoft.com/office/drawing/2014/main" id="{99F20336-3E6D-2744-8D64-B38C871B59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228" y="5971984"/>
            <a:ext cx="369867" cy="472608"/>
          </a:xfrm>
          <a:prstGeom prst="rect">
            <a:avLst/>
          </a:prstGeom>
        </p:spPr>
      </p:pic>
      <p:pic>
        <p:nvPicPr>
          <p:cNvPr id="22" name="Picture 21" descr="Edunomics_LOGO_E Only_White.eps">
            <a:extLst>
              <a:ext uri="{FF2B5EF4-FFF2-40B4-BE49-F238E27FC236}">
                <a16:creationId xmlns:a16="http://schemas.microsoft.com/office/drawing/2014/main" id="{AC498E30-C49D-4A7A-B0AE-4C3E95D83C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228" y="5971984"/>
            <a:ext cx="369867" cy="47260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5B15FF0-6FCB-44A9-AB3B-FB87E696F7B2}"/>
              </a:ext>
            </a:extLst>
          </p:cNvPr>
          <p:cNvSpPr txBox="1"/>
          <p:nvPr/>
        </p:nvSpPr>
        <p:spPr>
          <a:xfrm>
            <a:off x="8600735" y="6581001"/>
            <a:ext cx="5653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©2019 Edunomics Lab, Georgetown University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ACCED1D-6362-4AC1-80E3-EDAC56758B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95" t="41876" r="23145" b="9306"/>
          <a:stretch/>
        </p:blipFill>
        <p:spPr>
          <a:xfrm>
            <a:off x="19003" y="673524"/>
            <a:ext cx="12153991" cy="5660831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78A5F783-3CB1-AE47-A141-F7C5414751C9}"/>
              </a:ext>
            </a:extLst>
          </p:cNvPr>
          <p:cNvGrpSpPr/>
          <p:nvPr/>
        </p:nvGrpSpPr>
        <p:grpSpPr>
          <a:xfrm>
            <a:off x="-1" y="5910609"/>
            <a:ext cx="12192001" cy="947391"/>
            <a:chOff x="0" y="5921298"/>
            <a:chExt cx="12192001" cy="947391"/>
          </a:xfrm>
        </p:grpSpPr>
        <p:pic>
          <p:nvPicPr>
            <p:cNvPr id="28" name="Picture 27" descr="Edunomics_LOGO_E Only_White.eps">
              <a:extLst>
                <a:ext uri="{FF2B5EF4-FFF2-40B4-BE49-F238E27FC236}">
                  <a16:creationId xmlns:a16="http://schemas.microsoft.com/office/drawing/2014/main" id="{C6AB688A-8DDB-A947-A2D6-0BA5A954E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71228" y="5971984"/>
              <a:ext cx="369867" cy="472608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4A29916-3941-0741-994A-E39A3FBF1B2D}"/>
                </a:ext>
              </a:extLst>
            </p:cNvPr>
            <p:cNvSpPr/>
            <p:nvPr/>
          </p:nvSpPr>
          <p:spPr>
            <a:xfrm>
              <a:off x="0" y="6601522"/>
              <a:ext cx="12192000" cy="25647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3788CE8-CC33-774A-AE58-22306C84421E}"/>
                </a:ext>
              </a:extLst>
            </p:cNvPr>
            <p:cNvSpPr/>
            <p:nvPr/>
          </p:nvSpPr>
          <p:spPr>
            <a:xfrm>
              <a:off x="0" y="5921298"/>
              <a:ext cx="12192001" cy="680224"/>
            </a:xfrm>
            <a:prstGeom prst="rect">
              <a:avLst/>
            </a:prstGeom>
            <a:solidFill>
              <a:srgbClr val="72BE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1" name="Picture 30" descr="Edunomics_LOGO_E Only_White.eps">
              <a:extLst>
                <a:ext uri="{FF2B5EF4-FFF2-40B4-BE49-F238E27FC236}">
                  <a16:creationId xmlns:a16="http://schemas.microsoft.com/office/drawing/2014/main" id="{A987352E-0957-A149-A6C7-E3C62FD3E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42649" y="6056936"/>
              <a:ext cx="369867" cy="472608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2E0987E-8B7A-6B4F-B639-9860C64E3BC4}"/>
                </a:ext>
              </a:extLst>
            </p:cNvPr>
            <p:cNvSpPr txBox="1"/>
            <p:nvPr/>
          </p:nvSpPr>
          <p:spPr>
            <a:xfrm>
              <a:off x="234175" y="6591690"/>
              <a:ext cx="56536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Helvetica Neue Light" charset="0"/>
                  <a:ea typeface="Helvetica Neue Light" charset="0"/>
                  <a:cs typeface="Helvetica Neue Light" charset="0"/>
                </a:rPr>
                <a:t>©2021 Edunomics Lab, Georgetown University 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EA2C6D8-A585-47E7-9AF7-6BB5B00B7E3D}"/>
              </a:ext>
            </a:extLst>
          </p:cNvPr>
          <p:cNvSpPr txBox="1"/>
          <p:nvPr/>
        </p:nvSpPr>
        <p:spPr>
          <a:xfrm>
            <a:off x="159876" y="9814"/>
            <a:ext cx="1203212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Spending vs. outcomes filtered for similar schools in TN: </a:t>
            </a:r>
          </a:p>
          <a:p>
            <a:pPr algn="ctr"/>
            <a:r>
              <a:rPr lang="en-US" sz="2400" b="1" dirty="0"/>
              <a:t>Elementary schools &gt;75% FRL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8A1492-B5AD-4143-A314-77BF529C0D97}"/>
              </a:ext>
            </a:extLst>
          </p:cNvPr>
          <p:cNvSpPr txBox="1"/>
          <p:nvPr/>
        </p:nvSpPr>
        <p:spPr>
          <a:xfrm>
            <a:off x="1011237" y="887979"/>
            <a:ext cx="1929161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II. Lower spending, higher outcomes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D5D030-3277-4E96-A9CF-954E99989A3D}"/>
              </a:ext>
            </a:extLst>
          </p:cNvPr>
          <p:cNvSpPr txBox="1"/>
          <p:nvPr/>
        </p:nvSpPr>
        <p:spPr>
          <a:xfrm>
            <a:off x="3872222" y="227580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C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9A7AA76-D88D-45BA-B9F0-0AAE9B4998C3}"/>
              </a:ext>
            </a:extLst>
          </p:cNvPr>
          <p:cNvSpPr/>
          <p:nvPr/>
        </p:nvSpPr>
        <p:spPr>
          <a:xfrm>
            <a:off x="4150521" y="2532691"/>
            <a:ext cx="308364" cy="29858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9B49D3-29A6-4EA7-9AC3-280991621481}"/>
              </a:ext>
            </a:extLst>
          </p:cNvPr>
          <p:cNvSpPr txBox="1"/>
          <p:nvPr/>
        </p:nvSpPr>
        <p:spPr>
          <a:xfrm>
            <a:off x="1011238" y="5301595"/>
            <a:ext cx="1929161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III. Lower spending, lower outcomes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671DE96-5570-47D5-A267-718F663B9E4C}"/>
              </a:ext>
            </a:extLst>
          </p:cNvPr>
          <p:cNvSpPr/>
          <p:nvPr/>
        </p:nvSpPr>
        <p:spPr>
          <a:xfrm>
            <a:off x="3905343" y="4555538"/>
            <a:ext cx="308364" cy="29858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CABC8F-8389-49E9-856B-38328B332435}"/>
              </a:ext>
            </a:extLst>
          </p:cNvPr>
          <p:cNvSpPr txBox="1"/>
          <p:nvPr/>
        </p:nvSpPr>
        <p:spPr>
          <a:xfrm>
            <a:off x="3627591" y="4377538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6093FEC-824E-4882-9600-8F1B36414104}"/>
              </a:ext>
            </a:extLst>
          </p:cNvPr>
          <p:cNvSpPr txBox="1"/>
          <p:nvPr/>
        </p:nvSpPr>
        <p:spPr>
          <a:xfrm>
            <a:off x="1413078" y="2013005"/>
            <a:ext cx="2449642" cy="830997"/>
          </a:xfrm>
          <a:prstGeom prst="rect">
            <a:avLst/>
          </a:prstGeom>
          <a:solidFill>
            <a:srgbClr val="76D6FF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</a:rPr>
              <a:t>School C is better able to use limited dollars to do more for students.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66BF63F-4261-42F3-98BD-116F5B8788AB}"/>
              </a:ext>
            </a:extLst>
          </p:cNvPr>
          <p:cNvSpPr txBox="1"/>
          <p:nvPr/>
        </p:nvSpPr>
        <p:spPr>
          <a:xfrm>
            <a:off x="10243833" y="854619"/>
            <a:ext cx="192916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I. Higher spending, higher outcomes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8FC81F4-1FB7-4FB3-AECA-D4235E8FDAB5}"/>
              </a:ext>
            </a:extLst>
          </p:cNvPr>
          <p:cNvSpPr/>
          <p:nvPr/>
        </p:nvSpPr>
        <p:spPr>
          <a:xfrm>
            <a:off x="9824094" y="2048704"/>
            <a:ext cx="308364" cy="29858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1CE97C9-A664-49E4-9209-8C656D6716DA}"/>
              </a:ext>
            </a:extLst>
          </p:cNvPr>
          <p:cNvSpPr txBox="1"/>
          <p:nvPr/>
        </p:nvSpPr>
        <p:spPr>
          <a:xfrm>
            <a:off x="9529008" y="1698739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041EDEB-5CDF-4023-81F8-31A2D7A89DF9}"/>
              </a:ext>
            </a:extLst>
          </p:cNvPr>
          <p:cNvSpPr txBox="1"/>
          <p:nvPr/>
        </p:nvSpPr>
        <p:spPr>
          <a:xfrm>
            <a:off x="9074455" y="2460470"/>
            <a:ext cx="2627381" cy="830997"/>
          </a:xfrm>
          <a:prstGeom prst="rect">
            <a:avLst/>
          </a:prstGeom>
          <a:solidFill>
            <a:srgbClr val="76D6FF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</a:rPr>
              <a:t>School A has stronger student outcomes, but uses more public dollars.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F61CD1C-53DA-45FC-8B7B-28FAE93566BE}"/>
              </a:ext>
            </a:extLst>
          </p:cNvPr>
          <p:cNvSpPr txBox="1"/>
          <p:nvPr/>
        </p:nvSpPr>
        <p:spPr>
          <a:xfrm>
            <a:off x="10243833" y="5257629"/>
            <a:ext cx="192916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IV. Higher spending, lower outcomes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EF0DFB2-24A8-4ADC-8204-578C101BC290}"/>
              </a:ext>
            </a:extLst>
          </p:cNvPr>
          <p:cNvSpPr/>
          <p:nvPr/>
        </p:nvSpPr>
        <p:spPr>
          <a:xfrm>
            <a:off x="10425710" y="4705243"/>
            <a:ext cx="308364" cy="29858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61058FF-B70B-40D1-9BE4-850C163E5BFC}"/>
              </a:ext>
            </a:extLst>
          </p:cNvPr>
          <p:cNvSpPr txBox="1"/>
          <p:nvPr/>
        </p:nvSpPr>
        <p:spPr>
          <a:xfrm>
            <a:off x="10104992" y="4796115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B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E6BDC20-32E2-49B4-926F-C2D087B17EFE}"/>
              </a:ext>
            </a:extLst>
          </p:cNvPr>
          <p:cNvSpPr txBox="1"/>
          <p:nvPr/>
        </p:nvSpPr>
        <p:spPr>
          <a:xfrm>
            <a:off x="679407" y="4360361"/>
            <a:ext cx="3018528" cy="830997"/>
          </a:xfrm>
          <a:prstGeom prst="rect">
            <a:avLst/>
          </a:prstGeom>
          <a:solidFill>
            <a:srgbClr val="76D6FF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</a:rPr>
              <a:t>School D </a:t>
            </a:r>
            <a:r>
              <a:rPr lang="en-US" sz="1600" dirty="0">
                <a:solidFill>
                  <a:srgbClr val="002060"/>
                </a:solidFill>
                <a:cs typeface="Calibri" panose="020F0502020204030204" pitchFamily="34" charset="0"/>
              </a:rPr>
              <a:t>receives fewer dollars than peers and has low student outcomes.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EBC8984-1BAF-42FA-9D3F-39AF0194BB59}"/>
              </a:ext>
            </a:extLst>
          </p:cNvPr>
          <p:cNvSpPr txBox="1"/>
          <p:nvPr/>
        </p:nvSpPr>
        <p:spPr>
          <a:xfrm>
            <a:off x="8430705" y="3708364"/>
            <a:ext cx="3742289" cy="830997"/>
          </a:xfrm>
          <a:prstGeom prst="rect">
            <a:avLst/>
          </a:prstGeom>
          <a:solidFill>
            <a:srgbClr val="76D6FF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</a:rPr>
              <a:t>School B is also receiving more dollars than peers but hasn’t been able to translate these funds into results.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02417B3-A919-4851-83AF-435CF23E4828}"/>
              </a:ext>
            </a:extLst>
          </p:cNvPr>
          <p:cNvSpPr/>
          <p:nvPr/>
        </p:nvSpPr>
        <p:spPr>
          <a:xfrm>
            <a:off x="19002" y="6016534"/>
            <a:ext cx="104067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https://public.tableau.com/profile/edunomicslab#!/vizhome/TennesseeFY18-19/TNDashboard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247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21" grpId="0" animBg="1"/>
      <p:bldP spid="24" grpId="0"/>
      <p:bldP spid="25" grpId="0" animBg="1"/>
      <p:bldP spid="33" grpId="0" animBg="1"/>
      <p:bldP spid="34" grpId="0"/>
      <p:bldP spid="35" grpId="0" animBg="1"/>
      <p:bldP spid="37" grpId="0" animBg="1"/>
      <p:bldP spid="38" grpId="0"/>
      <p:bldP spid="39" grpId="0" animBg="1"/>
      <p:bldP spid="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32441CA-4B1E-5343-AE39-1DA26EB6302B}"/>
              </a:ext>
            </a:extLst>
          </p:cNvPr>
          <p:cNvGrpSpPr/>
          <p:nvPr/>
        </p:nvGrpSpPr>
        <p:grpSpPr>
          <a:xfrm>
            <a:off x="0" y="5921298"/>
            <a:ext cx="12192001" cy="947391"/>
            <a:chOff x="0" y="5921298"/>
            <a:chExt cx="12192001" cy="947391"/>
          </a:xfrm>
        </p:grpSpPr>
        <p:pic>
          <p:nvPicPr>
            <p:cNvPr id="9" name="Picture 8" descr="Edunomics_LOGO_E Only_White.eps">
              <a:extLst>
                <a:ext uri="{FF2B5EF4-FFF2-40B4-BE49-F238E27FC236}">
                  <a16:creationId xmlns:a16="http://schemas.microsoft.com/office/drawing/2014/main" id="{99F20336-3E6D-2744-8D64-B38C871B5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71228" y="6180695"/>
              <a:ext cx="369867" cy="47260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7980641-ED68-46A0-8C7A-7212A9292E45}"/>
                </a:ext>
              </a:extLst>
            </p:cNvPr>
            <p:cNvSpPr txBox="1"/>
            <p:nvPr/>
          </p:nvSpPr>
          <p:spPr>
            <a:xfrm>
              <a:off x="234175" y="6591690"/>
              <a:ext cx="56536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Helvetica Neue Light" charset="0"/>
                  <a:ea typeface="Helvetica Neue Light" charset="0"/>
                  <a:cs typeface="Helvetica Neue Light" charset="0"/>
                </a:rPr>
                <a:t>©2018Edunomics Lab, Georgetown University 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249B19D-00FA-6C4A-9931-3074DA99520F}"/>
                </a:ext>
              </a:extLst>
            </p:cNvPr>
            <p:cNvGrpSpPr/>
            <p:nvPr/>
          </p:nvGrpSpPr>
          <p:grpSpPr>
            <a:xfrm>
              <a:off x="0" y="5921298"/>
              <a:ext cx="12192001" cy="947391"/>
              <a:chOff x="0" y="5921298"/>
              <a:chExt cx="12192001" cy="947391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78EDEAF-9727-5742-8184-484AF0948F57}"/>
                  </a:ext>
                </a:extLst>
              </p:cNvPr>
              <p:cNvSpPr/>
              <p:nvPr/>
            </p:nvSpPr>
            <p:spPr>
              <a:xfrm>
                <a:off x="0" y="6601522"/>
                <a:ext cx="12192000" cy="25647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F139270-237D-1A43-8FCD-9FABC0E859D0}"/>
                  </a:ext>
                </a:extLst>
              </p:cNvPr>
              <p:cNvSpPr txBox="1"/>
              <p:nvPr/>
            </p:nvSpPr>
            <p:spPr>
              <a:xfrm>
                <a:off x="234175" y="6591690"/>
                <a:ext cx="56536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  <a:latin typeface="Helvetica Neue Light" charset="0"/>
                    <a:ea typeface="Helvetica Neue Light" charset="0"/>
                    <a:cs typeface="Helvetica Neue Light" charset="0"/>
                  </a:rPr>
                  <a:t>©2021 Edunomics Lab, Georgetown University 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D363336-9821-D14B-ADC8-993F871B0C66}"/>
                  </a:ext>
                </a:extLst>
              </p:cNvPr>
              <p:cNvSpPr/>
              <p:nvPr/>
            </p:nvSpPr>
            <p:spPr>
              <a:xfrm>
                <a:off x="0" y="5921298"/>
                <a:ext cx="12192001" cy="680224"/>
              </a:xfrm>
              <a:prstGeom prst="rect">
                <a:avLst/>
              </a:prstGeom>
              <a:solidFill>
                <a:srgbClr val="72BE2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6" name="Picture 15" descr="Edunomics_LOGO_E Only_White.eps">
                <a:extLst>
                  <a:ext uri="{FF2B5EF4-FFF2-40B4-BE49-F238E27FC236}">
                    <a16:creationId xmlns:a16="http://schemas.microsoft.com/office/drawing/2014/main" id="{0E1D4E0D-9778-634A-AAB5-7FC322DA61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342649" y="6056936"/>
                <a:ext cx="369867" cy="472608"/>
              </a:xfrm>
              <a:prstGeom prst="rect">
                <a:avLst/>
              </a:prstGeom>
            </p:spPr>
          </p:pic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2BC7F82-4F2B-AC46-9C3E-F539B163EE37}"/>
              </a:ext>
            </a:extLst>
          </p:cNvPr>
          <p:cNvSpPr txBox="1"/>
          <p:nvPr/>
        </p:nvSpPr>
        <p:spPr>
          <a:xfrm>
            <a:off x="4650423" y="243320"/>
            <a:ext cx="36207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0090"/>
                </a:solidFill>
              </a:rPr>
              <a:t>Questions</a:t>
            </a:r>
            <a:endParaRPr lang="en-US" sz="2000" i="1" dirty="0"/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F861700E-F7F9-4297-99F9-02EDEFC554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99009" y="4539379"/>
            <a:ext cx="5357679" cy="112082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Jessica Swanson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hlinkClick r:id="rId4"/>
              </a:rPr>
              <a:t>Jessica.Swanson@Georgetown.edu</a:t>
            </a:r>
            <a:r>
              <a:rPr lang="en-US" sz="2000" dirty="0"/>
              <a:t> and @</a:t>
            </a:r>
            <a:r>
              <a:rPr lang="en-US" sz="2000" dirty="0" err="1"/>
              <a:t>thejswan</a:t>
            </a:r>
            <a:endParaRPr lang="en-US" sz="2000" dirty="0"/>
          </a:p>
        </p:txBody>
      </p:sp>
      <p:sp>
        <p:nvSpPr>
          <p:cNvPr id="22" name="object 3">
            <a:extLst>
              <a:ext uri="{FF2B5EF4-FFF2-40B4-BE49-F238E27FC236}">
                <a16:creationId xmlns:a16="http://schemas.microsoft.com/office/drawing/2014/main" id="{78F2D065-9F81-416B-9DE4-A4651EB213FA}"/>
              </a:ext>
            </a:extLst>
          </p:cNvPr>
          <p:cNvSpPr txBox="1"/>
          <p:nvPr/>
        </p:nvSpPr>
        <p:spPr>
          <a:xfrm>
            <a:off x="367233" y="4526852"/>
            <a:ext cx="5667161" cy="11208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84150" algn="ctr">
              <a:tabLst>
                <a:tab pos="3000375" algn="l"/>
              </a:tabLst>
            </a:pPr>
            <a:r>
              <a:rPr lang="en-US" sz="3600" spc="-15" dirty="0"/>
              <a:t>Visit </a:t>
            </a:r>
            <a:r>
              <a:rPr lang="en-US" sz="3600" spc="-15" dirty="0">
                <a:hlinkClick r:id="rId5"/>
              </a:rPr>
              <a:t>EdunomicsLab.org </a:t>
            </a:r>
            <a:r>
              <a:rPr lang="en-US" sz="3600" spc="-15" dirty="0"/>
              <a:t>for resources.</a:t>
            </a:r>
            <a:endParaRPr sz="3600" dirty="0">
              <a:latin typeface="Calibri"/>
              <a:cs typeface="Calibri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2DB5486-04A0-44BD-A1FD-F764CD7AC0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9009" y="1113057"/>
            <a:ext cx="5740185" cy="324230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64F2857-22F4-46AC-B6CF-6BC7F4E574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233" y="1113057"/>
            <a:ext cx="5667161" cy="320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708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C6789A5E-190B-A94C-BA5E-80E1CC7EDB6F}"/>
              </a:ext>
            </a:extLst>
          </p:cNvPr>
          <p:cNvGrpSpPr/>
          <p:nvPr/>
        </p:nvGrpSpPr>
        <p:grpSpPr>
          <a:xfrm>
            <a:off x="0" y="5921298"/>
            <a:ext cx="12192001" cy="947391"/>
            <a:chOff x="0" y="5921298"/>
            <a:chExt cx="12192001" cy="947391"/>
          </a:xfrm>
        </p:grpSpPr>
        <p:pic>
          <p:nvPicPr>
            <p:cNvPr id="13" name="Picture 12" descr="Edunomics_LOGO_E Only_White.eps">
              <a:extLst>
                <a:ext uri="{FF2B5EF4-FFF2-40B4-BE49-F238E27FC236}">
                  <a16:creationId xmlns:a16="http://schemas.microsoft.com/office/drawing/2014/main" id="{453CD518-0E86-E24D-B3D4-1E76C282D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71228" y="6180695"/>
              <a:ext cx="369867" cy="472608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2683FBD-ABB5-974B-ABA4-93FD2E264E80}"/>
                </a:ext>
              </a:extLst>
            </p:cNvPr>
            <p:cNvSpPr txBox="1"/>
            <p:nvPr/>
          </p:nvSpPr>
          <p:spPr>
            <a:xfrm>
              <a:off x="234175" y="6591690"/>
              <a:ext cx="56536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Helvetica Neue Light" charset="0"/>
                  <a:ea typeface="Helvetica Neue Light" charset="0"/>
                  <a:cs typeface="Helvetica Neue Light" charset="0"/>
                </a:rPr>
                <a:t>©2018Edunomics Lab, Georgetown University 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0AF2DC2-408D-A442-9336-11D36833393F}"/>
                </a:ext>
              </a:extLst>
            </p:cNvPr>
            <p:cNvGrpSpPr/>
            <p:nvPr/>
          </p:nvGrpSpPr>
          <p:grpSpPr>
            <a:xfrm>
              <a:off x="0" y="5921298"/>
              <a:ext cx="12192001" cy="947391"/>
              <a:chOff x="0" y="5921298"/>
              <a:chExt cx="12192001" cy="947391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B29A7E6-25F4-BC44-BF23-E3DF3364301C}"/>
                  </a:ext>
                </a:extLst>
              </p:cNvPr>
              <p:cNvSpPr/>
              <p:nvPr/>
            </p:nvSpPr>
            <p:spPr>
              <a:xfrm>
                <a:off x="0" y="6601522"/>
                <a:ext cx="12192000" cy="25647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F992FA5-C1C1-8142-BC04-33BE8FFFD09C}"/>
                  </a:ext>
                </a:extLst>
              </p:cNvPr>
              <p:cNvSpPr txBox="1"/>
              <p:nvPr/>
            </p:nvSpPr>
            <p:spPr>
              <a:xfrm>
                <a:off x="234175" y="6591690"/>
                <a:ext cx="56536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  <a:latin typeface="Helvetica Neue Light" charset="0"/>
                    <a:ea typeface="Helvetica Neue Light" charset="0"/>
                    <a:cs typeface="Helvetica Neue Light" charset="0"/>
                  </a:rPr>
                  <a:t>©2021 Edunomics Lab, Georgetown University 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66F3B1D-77C4-8441-B5B1-92AA987516B9}"/>
                  </a:ext>
                </a:extLst>
              </p:cNvPr>
              <p:cNvSpPr/>
              <p:nvPr/>
            </p:nvSpPr>
            <p:spPr>
              <a:xfrm>
                <a:off x="0" y="5921298"/>
                <a:ext cx="12192001" cy="680224"/>
              </a:xfrm>
              <a:prstGeom prst="rect">
                <a:avLst/>
              </a:prstGeom>
              <a:solidFill>
                <a:srgbClr val="72BE2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9" name="Picture 18" descr="Edunomics_LOGO_E Only_White.eps">
                <a:extLst>
                  <a:ext uri="{FF2B5EF4-FFF2-40B4-BE49-F238E27FC236}">
                    <a16:creationId xmlns:a16="http://schemas.microsoft.com/office/drawing/2014/main" id="{9F0EEB1C-074B-CB40-B831-0C3736249B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342649" y="6056936"/>
                <a:ext cx="369867" cy="472608"/>
              </a:xfrm>
              <a:prstGeom prst="rect">
                <a:avLst/>
              </a:prstGeom>
            </p:spPr>
          </p:pic>
        </p:grp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AF279EE8-54D2-4FD6-82BA-67390D5F9B33}"/>
              </a:ext>
            </a:extLst>
          </p:cNvPr>
          <p:cNvSpPr/>
          <p:nvPr/>
        </p:nvSpPr>
        <p:spPr>
          <a:xfrm>
            <a:off x="1751903" y="1865246"/>
            <a:ext cx="7290796" cy="67434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85F2BF6-1613-480D-BE74-544B161BB2B4}"/>
              </a:ext>
            </a:extLst>
          </p:cNvPr>
          <p:cNvSpPr/>
          <p:nvPr/>
        </p:nvSpPr>
        <p:spPr>
          <a:xfrm>
            <a:off x="166258" y="2839275"/>
            <a:ext cx="6779918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A96DD27-56FE-44C2-A82B-EE2C0F8C969E}"/>
              </a:ext>
            </a:extLst>
          </p:cNvPr>
          <p:cNvSpPr/>
          <p:nvPr/>
        </p:nvSpPr>
        <p:spPr>
          <a:xfrm>
            <a:off x="2689372" y="891217"/>
            <a:ext cx="8545492" cy="6743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cs typeface="Arial" panose="020B0604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BE9C61D-32CF-4054-8061-E8849679E320}"/>
              </a:ext>
            </a:extLst>
          </p:cNvPr>
          <p:cNvGrpSpPr/>
          <p:nvPr/>
        </p:nvGrpSpPr>
        <p:grpSpPr>
          <a:xfrm>
            <a:off x="1078237" y="4275300"/>
            <a:ext cx="11051744" cy="1732758"/>
            <a:chOff x="857247" y="4546766"/>
            <a:chExt cx="11401366" cy="2250692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3338990-3DEC-45DB-B4D8-5D24C4723B85}"/>
                </a:ext>
              </a:extLst>
            </p:cNvPr>
            <p:cNvGrpSpPr/>
            <p:nvPr/>
          </p:nvGrpSpPr>
          <p:grpSpPr>
            <a:xfrm>
              <a:off x="857247" y="5144515"/>
              <a:ext cx="11401366" cy="1652943"/>
              <a:chOff x="857247" y="5144515"/>
              <a:chExt cx="11401366" cy="1652943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534A8072-3FC9-4DDC-9787-B0E7FCC5C751}"/>
                  </a:ext>
                </a:extLst>
              </p:cNvPr>
              <p:cNvGrpSpPr/>
              <p:nvPr/>
            </p:nvGrpSpPr>
            <p:grpSpPr>
              <a:xfrm>
                <a:off x="857247" y="5144515"/>
                <a:ext cx="11401366" cy="1368160"/>
                <a:chOff x="857247" y="5144515"/>
                <a:chExt cx="11401366" cy="1368160"/>
              </a:xfrm>
            </p:grpSpPr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EF7FDCDC-EC9A-43FE-81F9-1DE82B594441}"/>
                    </a:ext>
                  </a:extLst>
                </p:cNvPr>
                <p:cNvGrpSpPr/>
                <p:nvPr/>
              </p:nvGrpSpPr>
              <p:grpSpPr>
                <a:xfrm>
                  <a:off x="857247" y="5144515"/>
                  <a:ext cx="11215621" cy="584775"/>
                  <a:chOff x="0" y="5129207"/>
                  <a:chExt cx="11458500" cy="428630"/>
                </a:xfrm>
              </p:grpSpPr>
              <p:sp>
                <p:nvSpPr>
                  <p:cNvPr id="91" name="Rectangle 90">
                    <a:extLst>
                      <a:ext uri="{FF2B5EF4-FFF2-40B4-BE49-F238E27FC236}">
                        <a16:creationId xmlns:a16="http://schemas.microsoft.com/office/drawing/2014/main" id="{07F3DF2D-0232-4708-AC49-EC4D33477289}"/>
                      </a:ext>
                    </a:extLst>
                  </p:cNvPr>
                  <p:cNvSpPr/>
                  <p:nvPr/>
                </p:nvSpPr>
                <p:spPr>
                  <a:xfrm>
                    <a:off x="0" y="5129212"/>
                    <a:ext cx="2291700" cy="428625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>
                        <a:cs typeface="Arial" panose="020B0604020202020204" pitchFamily="34" charset="0"/>
                      </a:rPr>
                      <a:t>Calendar 2020</a:t>
                    </a:r>
                  </a:p>
                </p:txBody>
              </p:sp>
              <p:sp>
                <p:nvSpPr>
                  <p:cNvPr id="92" name="Rectangle 91">
                    <a:extLst>
                      <a:ext uri="{FF2B5EF4-FFF2-40B4-BE49-F238E27FC236}">
                        <a16:creationId xmlns:a16="http://schemas.microsoft.com/office/drawing/2014/main" id="{66D939E8-D765-41D2-A109-60AC6317E4FE}"/>
                      </a:ext>
                    </a:extLst>
                  </p:cNvPr>
                  <p:cNvSpPr/>
                  <p:nvPr/>
                </p:nvSpPr>
                <p:spPr>
                  <a:xfrm>
                    <a:off x="2291700" y="5129207"/>
                    <a:ext cx="2291700" cy="428625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>
                        <a:cs typeface="Arial" panose="020B0604020202020204" pitchFamily="34" charset="0"/>
                      </a:rPr>
                      <a:t>2021</a:t>
                    </a:r>
                  </a:p>
                </p:txBody>
              </p:sp>
              <p:sp>
                <p:nvSpPr>
                  <p:cNvPr id="93" name="Rectangle 92">
                    <a:extLst>
                      <a:ext uri="{FF2B5EF4-FFF2-40B4-BE49-F238E27FC236}">
                        <a16:creationId xmlns:a16="http://schemas.microsoft.com/office/drawing/2014/main" id="{FC7032E9-D59B-4226-AA2B-44882E57096F}"/>
                      </a:ext>
                    </a:extLst>
                  </p:cNvPr>
                  <p:cNvSpPr/>
                  <p:nvPr/>
                </p:nvSpPr>
                <p:spPr>
                  <a:xfrm>
                    <a:off x="4583400" y="5129207"/>
                    <a:ext cx="2291700" cy="428625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>
                        <a:cs typeface="Arial" panose="020B0604020202020204" pitchFamily="34" charset="0"/>
                      </a:rPr>
                      <a:t>2022</a:t>
                    </a:r>
                  </a:p>
                </p:txBody>
              </p:sp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6C178949-95BC-43F1-AFE0-2421D508059E}"/>
                      </a:ext>
                    </a:extLst>
                  </p:cNvPr>
                  <p:cNvSpPr/>
                  <p:nvPr/>
                </p:nvSpPr>
                <p:spPr>
                  <a:xfrm>
                    <a:off x="6875100" y="5129207"/>
                    <a:ext cx="2291700" cy="428625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>
                        <a:cs typeface="Arial" panose="020B0604020202020204" pitchFamily="34" charset="0"/>
                      </a:rPr>
                      <a:t>2023</a:t>
                    </a:r>
                  </a:p>
                </p:txBody>
              </p:sp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FC49A6BB-9C8B-4C9B-8219-63AC5506F4A0}"/>
                      </a:ext>
                    </a:extLst>
                  </p:cNvPr>
                  <p:cNvSpPr/>
                  <p:nvPr/>
                </p:nvSpPr>
                <p:spPr>
                  <a:xfrm>
                    <a:off x="9166800" y="5129207"/>
                    <a:ext cx="2291700" cy="428625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>
                        <a:cs typeface="Arial" panose="020B0604020202020204" pitchFamily="34" charset="0"/>
                      </a:rPr>
                      <a:t>2024</a:t>
                    </a:r>
                  </a:p>
                </p:txBody>
              </p:sp>
            </p:grpSp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6A79C646-2B28-4234-A541-34A4BC24700D}"/>
                    </a:ext>
                  </a:extLst>
                </p:cNvPr>
                <p:cNvGrpSpPr/>
                <p:nvPr/>
              </p:nvGrpSpPr>
              <p:grpSpPr>
                <a:xfrm>
                  <a:off x="861998" y="5729283"/>
                  <a:ext cx="2433621" cy="783392"/>
                  <a:chOff x="3300396" y="2443162"/>
                  <a:chExt cx="2433621" cy="783392"/>
                </a:xfrm>
              </p:grpSpPr>
              <p:grpSp>
                <p:nvGrpSpPr>
                  <p:cNvPr id="81" name="Group 80">
                    <a:extLst>
                      <a:ext uri="{FF2B5EF4-FFF2-40B4-BE49-F238E27FC236}">
                        <a16:creationId xmlns:a16="http://schemas.microsoft.com/office/drawing/2014/main" id="{8AF57F93-DB2A-44AB-AB91-6CCA4E51B307}"/>
                      </a:ext>
                    </a:extLst>
                  </p:cNvPr>
                  <p:cNvGrpSpPr/>
                  <p:nvPr/>
                </p:nvGrpSpPr>
                <p:grpSpPr>
                  <a:xfrm>
                    <a:off x="3300396" y="2443162"/>
                    <a:ext cx="2243124" cy="457201"/>
                    <a:chOff x="3300396" y="2443162"/>
                    <a:chExt cx="2243124" cy="457201"/>
                  </a:xfrm>
                </p:grpSpPr>
                <p:cxnSp>
                  <p:nvCxnSpPr>
                    <p:cNvPr id="86" name="Straight Connector 85">
                      <a:extLst>
                        <a:ext uri="{FF2B5EF4-FFF2-40B4-BE49-F238E27FC236}">
                          <a16:creationId xmlns:a16="http://schemas.microsoft.com/office/drawing/2014/main" id="{0854CE13-B545-4E7B-8F67-0FB64199056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300396" y="2443162"/>
                      <a:ext cx="2243124" cy="0"/>
                    </a:xfrm>
                    <a:prstGeom prst="line">
                      <a:avLst/>
                    </a:prstGeom>
                    <a:ln w="31750"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" name="Straight Connector 86">
                      <a:extLst>
                        <a:ext uri="{FF2B5EF4-FFF2-40B4-BE49-F238E27FC236}">
                          <a16:creationId xmlns:a16="http://schemas.microsoft.com/office/drawing/2014/main" id="{9384705D-27B7-4FD8-89CB-49540C2B453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957748" y="2443162"/>
                      <a:ext cx="0" cy="457201"/>
                    </a:xfrm>
                    <a:prstGeom prst="line">
                      <a:avLst/>
                    </a:prstGeom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" name="Straight Connector 87">
                      <a:extLst>
                        <a:ext uri="{FF2B5EF4-FFF2-40B4-BE49-F238E27FC236}">
                          <a16:creationId xmlns:a16="http://schemas.microsoft.com/office/drawing/2014/main" id="{84565AC9-4BF1-4CE7-9BD8-A4E89474650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529232" y="2443162"/>
                      <a:ext cx="0" cy="457201"/>
                    </a:xfrm>
                    <a:prstGeom prst="line">
                      <a:avLst/>
                    </a:prstGeom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" name="Straight Connector 88">
                      <a:extLst>
                        <a:ext uri="{FF2B5EF4-FFF2-40B4-BE49-F238E27FC236}">
                          <a16:creationId xmlns:a16="http://schemas.microsoft.com/office/drawing/2014/main" id="{ADC911C7-5AFF-4355-B261-B18FC2706A8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367198" y="2443162"/>
                      <a:ext cx="0" cy="457201"/>
                    </a:xfrm>
                    <a:prstGeom prst="line">
                      <a:avLst/>
                    </a:prstGeom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" name="Straight Connector 89">
                      <a:extLst>
                        <a:ext uri="{FF2B5EF4-FFF2-40B4-BE49-F238E27FC236}">
                          <a16:creationId xmlns:a16="http://schemas.microsoft.com/office/drawing/2014/main" id="{FF67FE3B-4AFC-4F80-B645-246EEC8FCF1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795698" y="2443162"/>
                      <a:ext cx="0" cy="457201"/>
                    </a:xfrm>
                    <a:prstGeom prst="line">
                      <a:avLst/>
                    </a:prstGeom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82" name="TextBox 81">
                    <a:extLst>
                      <a:ext uri="{FF2B5EF4-FFF2-40B4-BE49-F238E27FC236}">
                        <a16:creationId xmlns:a16="http://schemas.microsoft.com/office/drawing/2014/main" id="{A19C2F6C-76B2-416A-AEF0-80753F21B6B6}"/>
                      </a:ext>
                    </a:extLst>
                  </p:cNvPr>
                  <p:cNvSpPr txBox="1"/>
                  <p:nvPr/>
                </p:nvSpPr>
                <p:spPr>
                  <a:xfrm>
                    <a:off x="3600773" y="2910217"/>
                    <a:ext cx="389850" cy="2998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900" dirty="0">
                        <a:cs typeface="Arial" panose="020B0604020202020204" pitchFamily="34" charset="0"/>
                      </a:rPr>
                      <a:t>Apr</a:t>
                    </a:r>
                  </a:p>
                </p:txBody>
              </p:sp>
              <p:sp>
                <p:nvSpPr>
                  <p:cNvPr id="83" name="TextBox 82">
                    <a:extLst>
                      <a:ext uri="{FF2B5EF4-FFF2-40B4-BE49-F238E27FC236}">
                        <a16:creationId xmlns:a16="http://schemas.microsoft.com/office/drawing/2014/main" id="{3772342F-7552-4261-B4F2-BF8D4DBBB6B7}"/>
                      </a:ext>
                    </a:extLst>
                  </p:cNvPr>
                  <p:cNvSpPr txBox="1"/>
                  <p:nvPr/>
                </p:nvSpPr>
                <p:spPr>
                  <a:xfrm>
                    <a:off x="4139055" y="2910217"/>
                    <a:ext cx="389850" cy="2998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900" dirty="0">
                        <a:cs typeface="Arial" panose="020B0604020202020204" pitchFamily="34" charset="0"/>
                      </a:rPr>
                      <a:t>Jul</a:t>
                    </a:r>
                  </a:p>
                </p:txBody>
              </p:sp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9A4A271F-C951-4A8C-A2D3-89F5784F4900}"/>
                      </a:ext>
                    </a:extLst>
                  </p:cNvPr>
                  <p:cNvSpPr txBox="1"/>
                  <p:nvPr/>
                </p:nvSpPr>
                <p:spPr>
                  <a:xfrm>
                    <a:off x="4762823" y="2926724"/>
                    <a:ext cx="389850" cy="2998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900" dirty="0">
                        <a:cs typeface="Arial" panose="020B0604020202020204" pitchFamily="34" charset="0"/>
                      </a:rPr>
                      <a:t>Oct</a:t>
                    </a:r>
                  </a:p>
                </p:txBody>
              </p:sp>
              <p:sp>
                <p:nvSpPr>
                  <p:cNvPr id="85" name="TextBox 84">
                    <a:extLst>
                      <a:ext uri="{FF2B5EF4-FFF2-40B4-BE49-F238E27FC236}">
                        <a16:creationId xmlns:a16="http://schemas.microsoft.com/office/drawing/2014/main" id="{4287E515-B13C-4A5B-8CE1-A6E71629375A}"/>
                      </a:ext>
                    </a:extLst>
                  </p:cNvPr>
                  <p:cNvSpPr txBox="1"/>
                  <p:nvPr/>
                </p:nvSpPr>
                <p:spPr>
                  <a:xfrm>
                    <a:off x="5344167" y="2910217"/>
                    <a:ext cx="389850" cy="2998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900" dirty="0">
                        <a:cs typeface="Arial" panose="020B0604020202020204" pitchFamily="34" charset="0"/>
                      </a:rPr>
                      <a:t>Jan</a:t>
                    </a:r>
                  </a:p>
                </p:txBody>
              </p:sp>
            </p:grpSp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ADC57CE7-846A-41B2-AEBC-299B15F7AA6F}"/>
                    </a:ext>
                  </a:extLst>
                </p:cNvPr>
                <p:cNvGrpSpPr/>
                <p:nvPr/>
              </p:nvGrpSpPr>
              <p:grpSpPr>
                <a:xfrm>
                  <a:off x="3090834" y="5728159"/>
                  <a:ext cx="2433621" cy="783389"/>
                  <a:chOff x="3300396" y="2443162"/>
                  <a:chExt cx="2433621" cy="783389"/>
                </a:xfrm>
              </p:grpSpPr>
              <p:grpSp>
                <p:nvGrpSpPr>
                  <p:cNvPr id="71" name="Group 70">
                    <a:extLst>
                      <a:ext uri="{FF2B5EF4-FFF2-40B4-BE49-F238E27FC236}">
                        <a16:creationId xmlns:a16="http://schemas.microsoft.com/office/drawing/2014/main" id="{4BC2B893-52FC-4B6A-B31E-AB7D2BA43342}"/>
                      </a:ext>
                    </a:extLst>
                  </p:cNvPr>
                  <p:cNvGrpSpPr/>
                  <p:nvPr/>
                </p:nvGrpSpPr>
                <p:grpSpPr>
                  <a:xfrm>
                    <a:off x="3300396" y="2443162"/>
                    <a:ext cx="2243124" cy="457201"/>
                    <a:chOff x="3300396" y="2443162"/>
                    <a:chExt cx="2243124" cy="457201"/>
                  </a:xfrm>
                </p:grpSpPr>
                <p:cxnSp>
                  <p:nvCxnSpPr>
                    <p:cNvPr id="76" name="Straight Connector 75">
                      <a:extLst>
                        <a:ext uri="{FF2B5EF4-FFF2-40B4-BE49-F238E27FC236}">
                          <a16:creationId xmlns:a16="http://schemas.microsoft.com/office/drawing/2014/main" id="{22B67ACB-E7AE-4517-8C3C-D225034C65D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300396" y="2443162"/>
                      <a:ext cx="2243124" cy="0"/>
                    </a:xfrm>
                    <a:prstGeom prst="line">
                      <a:avLst/>
                    </a:prstGeom>
                    <a:ln w="31750"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" name="Straight Connector 76">
                      <a:extLst>
                        <a:ext uri="{FF2B5EF4-FFF2-40B4-BE49-F238E27FC236}">
                          <a16:creationId xmlns:a16="http://schemas.microsoft.com/office/drawing/2014/main" id="{902BF7FC-11F6-416F-9414-F9D8CF3A836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957748" y="2443162"/>
                      <a:ext cx="0" cy="457201"/>
                    </a:xfrm>
                    <a:prstGeom prst="line">
                      <a:avLst/>
                    </a:prstGeom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" name="Straight Connector 77">
                      <a:extLst>
                        <a:ext uri="{FF2B5EF4-FFF2-40B4-BE49-F238E27FC236}">
                          <a16:creationId xmlns:a16="http://schemas.microsoft.com/office/drawing/2014/main" id="{7756F651-E175-4854-A815-345774A5F30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529232" y="2443162"/>
                      <a:ext cx="0" cy="457201"/>
                    </a:xfrm>
                    <a:prstGeom prst="line">
                      <a:avLst/>
                    </a:prstGeom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" name="Straight Connector 78">
                      <a:extLst>
                        <a:ext uri="{FF2B5EF4-FFF2-40B4-BE49-F238E27FC236}">
                          <a16:creationId xmlns:a16="http://schemas.microsoft.com/office/drawing/2014/main" id="{414315D0-56BC-416B-827D-8306099718D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367198" y="2443162"/>
                      <a:ext cx="0" cy="457201"/>
                    </a:xfrm>
                    <a:prstGeom prst="line">
                      <a:avLst/>
                    </a:prstGeom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" name="Straight Connector 79">
                      <a:extLst>
                        <a:ext uri="{FF2B5EF4-FFF2-40B4-BE49-F238E27FC236}">
                          <a16:creationId xmlns:a16="http://schemas.microsoft.com/office/drawing/2014/main" id="{C3500B78-9E0B-43B3-9C85-66B95B72AE5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795698" y="2443162"/>
                      <a:ext cx="0" cy="457201"/>
                    </a:xfrm>
                    <a:prstGeom prst="line">
                      <a:avLst/>
                    </a:prstGeom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72" name="TextBox 71">
                    <a:extLst>
                      <a:ext uri="{FF2B5EF4-FFF2-40B4-BE49-F238E27FC236}">
                        <a16:creationId xmlns:a16="http://schemas.microsoft.com/office/drawing/2014/main" id="{899CBDA7-9D95-4708-9756-02B284FED674}"/>
                      </a:ext>
                    </a:extLst>
                  </p:cNvPr>
                  <p:cNvSpPr txBox="1"/>
                  <p:nvPr/>
                </p:nvSpPr>
                <p:spPr>
                  <a:xfrm>
                    <a:off x="3600773" y="2910217"/>
                    <a:ext cx="389850" cy="2998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900" dirty="0">
                        <a:cs typeface="Arial" panose="020B0604020202020204" pitchFamily="34" charset="0"/>
                      </a:rPr>
                      <a:t>Apr</a:t>
                    </a:r>
                  </a:p>
                </p:txBody>
              </p:sp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A51EFE03-310C-49E7-B439-0F886DB089CC}"/>
                      </a:ext>
                    </a:extLst>
                  </p:cNvPr>
                  <p:cNvSpPr txBox="1"/>
                  <p:nvPr/>
                </p:nvSpPr>
                <p:spPr>
                  <a:xfrm>
                    <a:off x="4139055" y="2910217"/>
                    <a:ext cx="389850" cy="2998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900" dirty="0">
                        <a:cs typeface="Arial" panose="020B0604020202020204" pitchFamily="34" charset="0"/>
                      </a:rPr>
                      <a:t>Jul</a:t>
                    </a:r>
                  </a:p>
                </p:txBody>
              </p:sp>
              <p:sp>
                <p:nvSpPr>
                  <p:cNvPr id="74" name="TextBox 73">
                    <a:extLst>
                      <a:ext uri="{FF2B5EF4-FFF2-40B4-BE49-F238E27FC236}">
                        <a16:creationId xmlns:a16="http://schemas.microsoft.com/office/drawing/2014/main" id="{654FE202-7887-4581-8EFC-B42806C7DA04}"/>
                      </a:ext>
                    </a:extLst>
                  </p:cNvPr>
                  <p:cNvSpPr txBox="1"/>
                  <p:nvPr/>
                </p:nvSpPr>
                <p:spPr>
                  <a:xfrm>
                    <a:off x="4762823" y="2926722"/>
                    <a:ext cx="389850" cy="2998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900" dirty="0">
                        <a:cs typeface="Arial" panose="020B0604020202020204" pitchFamily="34" charset="0"/>
                      </a:rPr>
                      <a:t>Oct</a:t>
                    </a:r>
                  </a:p>
                </p:txBody>
              </p:sp>
              <p:sp>
                <p:nvSpPr>
                  <p:cNvPr id="75" name="TextBox 74">
                    <a:extLst>
                      <a:ext uri="{FF2B5EF4-FFF2-40B4-BE49-F238E27FC236}">
                        <a16:creationId xmlns:a16="http://schemas.microsoft.com/office/drawing/2014/main" id="{B63221AA-FB46-467F-BA38-1C4E9805ADFE}"/>
                      </a:ext>
                    </a:extLst>
                  </p:cNvPr>
                  <p:cNvSpPr txBox="1"/>
                  <p:nvPr/>
                </p:nvSpPr>
                <p:spPr>
                  <a:xfrm>
                    <a:off x="5344167" y="2910217"/>
                    <a:ext cx="389850" cy="2998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900" dirty="0">
                        <a:cs typeface="Arial" panose="020B0604020202020204" pitchFamily="34" charset="0"/>
                      </a:rPr>
                      <a:t>Jan</a:t>
                    </a:r>
                  </a:p>
                </p:txBody>
              </p:sp>
            </p:grpSp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541CE28B-17AB-40BF-8052-EA02526DCF48}"/>
                    </a:ext>
                  </a:extLst>
                </p:cNvPr>
                <p:cNvGrpSpPr/>
                <p:nvPr/>
              </p:nvGrpSpPr>
              <p:grpSpPr>
                <a:xfrm>
                  <a:off x="5345656" y="5728159"/>
                  <a:ext cx="2433621" cy="783389"/>
                  <a:chOff x="3300396" y="2443162"/>
                  <a:chExt cx="2433621" cy="783389"/>
                </a:xfrm>
              </p:grpSpPr>
              <p:grpSp>
                <p:nvGrpSpPr>
                  <p:cNvPr id="61" name="Group 60">
                    <a:extLst>
                      <a:ext uri="{FF2B5EF4-FFF2-40B4-BE49-F238E27FC236}">
                        <a16:creationId xmlns:a16="http://schemas.microsoft.com/office/drawing/2014/main" id="{C0E5E35E-9F1B-4C00-9BB4-26346D2FB13E}"/>
                      </a:ext>
                    </a:extLst>
                  </p:cNvPr>
                  <p:cNvGrpSpPr/>
                  <p:nvPr/>
                </p:nvGrpSpPr>
                <p:grpSpPr>
                  <a:xfrm>
                    <a:off x="3300396" y="2443162"/>
                    <a:ext cx="2243124" cy="457201"/>
                    <a:chOff x="3300396" y="2443162"/>
                    <a:chExt cx="2243124" cy="457201"/>
                  </a:xfrm>
                </p:grpSpPr>
                <p:cxnSp>
                  <p:nvCxnSpPr>
                    <p:cNvPr id="66" name="Straight Connector 65">
                      <a:extLst>
                        <a:ext uri="{FF2B5EF4-FFF2-40B4-BE49-F238E27FC236}">
                          <a16:creationId xmlns:a16="http://schemas.microsoft.com/office/drawing/2014/main" id="{653A22DA-882D-4239-BBAC-711E11DB79F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300396" y="2443162"/>
                      <a:ext cx="2243124" cy="0"/>
                    </a:xfrm>
                    <a:prstGeom prst="line">
                      <a:avLst/>
                    </a:prstGeom>
                    <a:ln w="31750"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" name="Straight Connector 66">
                      <a:extLst>
                        <a:ext uri="{FF2B5EF4-FFF2-40B4-BE49-F238E27FC236}">
                          <a16:creationId xmlns:a16="http://schemas.microsoft.com/office/drawing/2014/main" id="{B0715C54-C406-4A86-BC33-C99F81B8CB3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957748" y="2443162"/>
                      <a:ext cx="0" cy="457201"/>
                    </a:xfrm>
                    <a:prstGeom prst="line">
                      <a:avLst/>
                    </a:prstGeom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" name="Straight Connector 67">
                      <a:extLst>
                        <a:ext uri="{FF2B5EF4-FFF2-40B4-BE49-F238E27FC236}">
                          <a16:creationId xmlns:a16="http://schemas.microsoft.com/office/drawing/2014/main" id="{C211ACA7-481E-4FFD-903F-70693BD5A2F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529232" y="2443162"/>
                      <a:ext cx="0" cy="457201"/>
                    </a:xfrm>
                    <a:prstGeom prst="line">
                      <a:avLst/>
                    </a:prstGeom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" name="Straight Connector 68">
                      <a:extLst>
                        <a:ext uri="{FF2B5EF4-FFF2-40B4-BE49-F238E27FC236}">
                          <a16:creationId xmlns:a16="http://schemas.microsoft.com/office/drawing/2014/main" id="{D039806F-5FBB-4A64-B598-0E5DB9FED70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367198" y="2443162"/>
                      <a:ext cx="0" cy="457201"/>
                    </a:xfrm>
                    <a:prstGeom prst="line">
                      <a:avLst/>
                    </a:prstGeom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" name="Straight Connector 69">
                      <a:extLst>
                        <a:ext uri="{FF2B5EF4-FFF2-40B4-BE49-F238E27FC236}">
                          <a16:creationId xmlns:a16="http://schemas.microsoft.com/office/drawing/2014/main" id="{4701EF9C-0F09-4868-A62F-62D165B9CAB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795698" y="2443162"/>
                      <a:ext cx="0" cy="457201"/>
                    </a:xfrm>
                    <a:prstGeom prst="line">
                      <a:avLst/>
                    </a:prstGeom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368F2940-19F8-4C81-8B72-1FF4DA9D93E0}"/>
                      </a:ext>
                    </a:extLst>
                  </p:cNvPr>
                  <p:cNvSpPr txBox="1"/>
                  <p:nvPr/>
                </p:nvSpPr>
                <p:spPr>
                  <a:xfrm>
                    <a:off x="3600773" y="2910217"/>
                    <a:ext cx="389850" cy="2998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900" dirty="0">
                        <a:cs typeface="Arial" panose="020B0604020202020204" pitchFamily="34" charset="0"/>
                      </a:rPr>
                      <a:t>Apr</a:t>
                    </a:r>
                  </a:p>
                </p:txBody>
              </p:sp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76341D73-D732-4658-B97E-80EFF41CF569}"/>
                      </a:ext>
                    </a:extLst>
                  </p:cNvPr>
                  <p:cNvSpPr txBox="1"/>
                  <p:nvPr/>
                </p:nvSpPr>
                <p:spPr>
                  <a:xfrm>
                    <a:off x="4139055" y="2910217"/>
                    <a:ext cx="389850" cy="2998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900" dirty="0">
                        <a:cs typeface="Arial" panose="020B0604020202020204" pitchFamily="34" charset="0"/>
                      </a:rPr>
                      <a:t>Jul</a:t>
                    </a:r>
                  </a:p>
                </p:txBody>
              </p:sp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2A452857-3E13-490D-B898-8FEC54ED0A4D}"/>
                      </a:ext>
                    </a:extLst>
                  </p:cNvPr>
                  <p:cNvSpPr txBox="1"/>
                  <p:nvPr/>
                </p:nvSpPr>
                <p:spPr>
                  <a:xfrm>
                    <a:off x="4762823" y="2926722"/>
                    <a:ext cx="389850" cy="2998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900" dirty="0">
                        <a:cs typeface="Arial" panose="020B0604020202020204" pitchFamily="34" charset="0"/>
                      </a:rPr>
                      <a:t>Oct</a:t>
                    </a:r>
                  </a:p>
                </p:txBody>
              </p:sp>
              <p:sp>
                <p:nvSpPr>
                  <p:cNvPr id="65" name="TextBox 64">
                    <a:extLst>
                      <a:ext uri="{FF2B5EF4-FFF2-40B4-BE49-F238E27FC236}">
                        <a16:creationId xmlns:a16="http://schemas.microsoft.com/office/drawing/2014/main" id="{85738426-F079-4E53-BB3C-F0625973818F}"/>
                      </a:ext>
                    </a:extLst>
                  </p:cNvPr>
                  <p:cNvSpPr txBox="1"/>
                  <p:nvPr/>
                </p:nvSpPr>
                <p:spPr>
                  <a:xfrm>
                    <a:off x="5344167" y="2910217"/>
                    <a:ext cx="389850" cy="2998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900" dirty="0">
                        <a:cs typeface="Arial" panose="020B0604020202020204" pitchFamily="34" charset="0"/>
                      </a:rPr>
                      <a:t>Jan</a:t>
                    </a:r>
                  </a:p>
                </p:txBody>
              </p:sp>
            </p:grpSp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F1B188CC-3B55-43EE-B014-692A77FA7F57}"/>
                    </a:ext>
                  </a:extLst>
                </p:cNvPr>
                <p:cNvGrpSpPr/>
                <p:nvPr/>
              </p:nvGrpSpPr>
              <p:grpSpPr>
                <a:xfrm>
                  <a:off x="7581868" y="5728159"/>
                  <a:ext cx="2433621" cy="783389"/>
                  <a:chOff x="3300396" y="2443162"/>
                  <a:chExt cx="2433621" cy="783389"/>
                </a:xfrm>
              </p:grpSpPr>
              <p:grpSp>
                <p:nvGrpSpPr>
                  <p:cNvPr id="51" name="Group 50">
                    <a:extLst>
                      <a:ext uri="{FF2B5EF4-FFF2-40B4-BE49-F238E27FC236}">
                        <a16:creationId xmlns:a16="http://schemas.microsoft.com/office/drawing/2014/main" id="{DB008167-B857-4657-A641-5BDB11BD2C47}"/>
                      </a:ext>
                    </a:extLst>
                  </p:cNvPr>
                  <p:cNvGrpSpPr/>
                  <p:nvPr/>
                </p:nvGrpSpPr>
                <p:grpSpPr>
                  <a:xfrm>
                    <a:off x="3300396" y="2443162"/>
                    <a:ext cx="2243124" cy="457201"/>
                    <a:chOff x="3300396" y="2443162"/>
                    <a:chExt cx="2243124" cy="457201"/>
                  </a:xfrm>
                </p:grpSpPr>
                <p:cxnSp>
                  <p:nvCxnSpPr>
                    <p:cNvPr id="56" name="Straight Connector 55">
                      <a:extLst>
                        <a:ext uri="{FF2B5EF4-FFF2-40B4-BE49-F238E27FC236}">
                          <a16:creationId xmlns:a16="http://schemas.microsoft.com/office/drawing/2014/main" id="{34C117D2-1833-4DDF-B92B-D0A10B30BD8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300396" y="2443162"/>
                      <a:ext cx="2243124" cy="0"/>
                    </a:xfrm>
                    <a:prstGeom prst="line">
                      <a:avLst/>
                    </a:prstGeom>
                    <a:ln w="31750"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Straight Connector 56">
                      <a:extLst>
                        <a:ext uri="{FF2B5EF4-FFF2-40B4-BE49-F238E27FC236}">
                          <a16:creationId xmlns:a16="http://schemas.microsoft.com/office/drawing/2014/main" id="{6CCB3ADA-58EA-4E68-9E78-3621EA66AB2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957748" y="2443162"/>
                      <a:ext cx="0" cy="457201"/>
                    </a:xfrm>
                    <a:prstGeom prst="line">
                      <a:avLst/>
                    </a:prstGeom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" name="Straight Connector 57">
                      <a:extLst>
                        <a:ext uri="{FF2B5EF4-FFF2-40B4-BE49-F238E27FC236}">
                          <a16:creationId xmlns:a16="http://schemas.microsoft.com/office/drawing/2014/main" id="{78E0887F-7317-4D1B-8275-199450B1B45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529232" y="2443162"/>
                      <a:ext cx="0" cy="457201"/>
                    </a:xfrm>
                    <a:prstGeom prst="line">
                      <a:avLst/>
                    </a:prstGeom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" name="Straight Connector 58">
                      <a:extLst>
                        <a:ext uri="{FF2B5EF4-FFF2-40B4-BE49-F238E27FC236}">
                          <a16:creationId xmlns:a16="http://schemas.microsoft.com/office/drawing/2014/main" id="{992B535D-055D-48D5-ABAF-B1BB52AB997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367198" y="2443162"/>
                      <a:ext cx="0" cy="457201"/>
                    </a:xfrm>
                    <a:prstGeom prst="line">
                      <a:avLst/>
                    </a:prstGeom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" name="Straight Connector 59">
                      <a:extLst>
                        <a:ext uri="{FF2B5EF4-FFF2-40B4-BE49-F238E27FC236}">
                          <a16:creationId xmlns:a16="http://schemas.microsoft.com/office/drawing/2014/main" id="{70B155F6-B323-4BD5-A5A2-CB6E96B8D2B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795698" y="2443162"/>
                      <a:ext cx="0" cy="457201"/>
                    </a:xfrm>
                    <a:prstGeom prst="line">
                      <a:avLst/>
                    </a:prstGeom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3C0C5E8D-C32F-49AB-8138-A8C98D8EA0CA}"/>
                      </a:ext>
                    </a:extLst>
                  </p:cNvPr>
                  <p:cNvSpPr txBox="1"/>
                  <p:nvPr/>
                </p:nvSpPr>
                <p:spPr>
                  <a:xfrm>
                    <a:off x="3600773" y="2910217"/>
                    <a:ext cx="389850" cy="2998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900" dirty="0">
                        <a:cs typeface="Arial" panose="020B0604020202020204" pitchFamily="34" charset="0"/>
                      </a:rPr>
                      <a:t>Apr</a:t>
                    </a:r>
                  </a:p>
                </p:txBody>
              </p:sp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03738C53-F4F6-436C-BEC0-F578F4BB3EF1}"/>
                      </a:ext>
                    </a:extLst>
                  </p:cNvPr>
                  <p:cNvSpPr txBox="1"/>
                  <p:nvPr/>
                </p:nvSpPr>
                <p:spPr>
                  <a:xfrm>
                    <a:off x="4139055" y="2910217"/>
                    <a:ext cx="389850" cy="2998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900" dirty="0">
                        <a:cs typeface="Arial" panose="020B0604020202020204" pitchFamily="34" charset="0"/>
                      </a:rPr>
                      <a:t>Jul</a:t>
                    </a:r>
                  </a:p>
                </p:txBody>
              </p:sp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9031A91B-2CA6-4828-A805-19D81567A18A}"/>
                      </a:ext>
                    </a:extLst>
                  </p:cNvPr>
                  <p:cNvSpPr txBox="1"/>
                  <p:nvPr/>
                </p:nvSpPr>
                <p:spPr>
                  <a:xfrm>
                    <a:off x="4762823" y="2926722"/>
                    <a:ext cx="389850" cy="2998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900" dirty="0">
                        <a:cs typeface="Arial" panose="020B0604020202020204" pitchFamily="34" charset="0"/>
                      </a:rPr>
                      <a:t>Oct</a:t>
                    </a:r>
                  </a:p>
                </p:txBody>
              </p:sp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2F8A2340-AD71-49C2-B8BB-759D805AE6BF}"/>
                      </a:ext>
                    </a:extLst>
                  </p:cNvPr>
                  <p:cNvSpPr txBox="1"/>
                  <p:nvPr/>
                </p:nvSpPr>
                <p:spPr>
                  <a:xfrm>
                    <a:off x="5344167" y="2910217"/>
                    <a:ext cx="389850" cy="2998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900" dirty="0">
                        <a:cs typeface="Arial" panose="020B0604020202020204" pitchFamily="34" charset="0"/>
                      </a:rPr>
                      <a:t>Jan</a:t>
                    </a:r>
                  </a:p>
                </p:txBody>
              </p:sp>
            </p:grpSp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E0584F88-0F31-4365-BBBE-00BD2429198F}"/>
                    </a:ext>
                  </a:extLst>
                </p:cNvPr>
                <p:cNvGrpSpPr/>
                <p:nvPr/>
              </p:nvGrpSpPr>
              <p:grpSpPr>
                <a:xfrm>
                  <a:off x="9824992" y="5728159"/>
                  <a:ext cx="2433621" cy="783389"/>
                  <a:chOff x="3300396" y="2443162"/>
                  <a:chExt cx="2433621" cy="783389"/>
                </a:xfrm>
              </p:grpSpPr>
              <p:grpSp>
                <p:nvGrpSpPr>
                  <p:cNvPr id="41" name="Group 40">
                    <a:extLst>
                      <a:ext uri="{FF2B5EF4-FFF2-40B4-BE49-F238E27FC236}">
                        <a16:creationId xmlns:a16="http://schemas.microsoft.com/office/drawing/2014/main" id="{187000FF-779A-4BE9-8EA2-7E0371A8E976}"/>
                      </a:ext>
                    </a:extLst>
                  </p:cNvPr>
                  <p:cNvGrpSpPr/>
                  <p:nvPr/>
                </p:nvGrpSpPr>
                <p:grpSpPr>
                  <a:xfrm>
                    <a:off x="3300396" y="2443162"/>
                    <a:ext cx="2243124" cy="457201"/>
                    <a:chOff x="3300396" y="2443162"/>
                    <a:chExt cx="2243124" cy="457201"/>
                  </a:xfrm>
                </p:grpSpPr>
                <p:cxnSp>
                  <p:nvCxnSpPr>
                    <p:cNvPr id="46" name="Straight Connector 45">
                      <a:extLst>
                        <a:ext uri="{FF2B5EF4-FFF2-40B4-BE49-F238E27FC236}">
                          <a16:creationId xmlns:a16="http://schemas.microsoft.com/office/drawing/2014/main" id="{94A64ACA-37FD-41E2-97B6-D66A54329AE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300396" y="2443162"/>
                      <a:ext cx="2243124" cy="0"/>
                    </a:xfrm>
                    <a:prstGeom prst="line">
                      <a:avLst/>
                    </a:prstGeom>
                    <a:ln w="31750"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" name="Straight Connector 46">
                      <a:extLst>
                        <a:ext uri="{FF2B5EF4-FFF2-40B4-BE49-F238E27FC236}">
                          <a16:creationId xmlns:a16="http://schemas.microsoft.com/office/drawing/2014/main" id="{FCB62876-2BC6-47EA-9429-252D3488032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957748" y="2443162"/>
                      <a:ext cx="0" cy="457201"/>
                    </a:xfrm>
                    <a:prstGeom prst="line">
                      <a:avLst/>
                    </a:prstGeom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" name="Straight Connector 47">
                      <a:extLst>
                        <a:ext uri="{FF2B5EF4-FFF2-40B4-BE49-F238E27FC236}">
                          <a16:creationId xmlns:a16="http://schemas.microsoft.com/office/drawing/2014/main" id="{19B2A365-84E3-41FB-965D-D9B02977BC2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529232" y="2443162"/>
                      <a:ext cx="0" cy="457201"/>
                    </a:xfrm>
                    <a:prstGeom prst="line">
                      <a:avLst/>
                    </a:prstGeom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Straight Connector 48">
                      <a:extLst>
                        <a:ext uri="{FF2B5EF4-FFF2-40B4-BE49-F238E27FC236}">
                          <a16:creationId xmlns:a16="http://schemas.microsoft.com/office/drawing/2014/main" id="{38C61637-37A0-474C-9F02-848886213D1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367198" y="2443162"/>
                      <a:ext cx="0" cy="457201"/>
                    </a:xfrm>
                    <a:prstGeom prst="line">
                      <a:avLst/>
                    </a:prstGeom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0" name="Straight Connector 49">
                      <a:extLst>
                        <a:ext uri="{FF2B5EF4-FFF2-40B4-BE49-F238E27FC236}">
                          <a16:creationId xmlns:a16="http://schemas.microsoft.com/office/drawing/2014/main" id="{64CDF414-7062-45DD-B437-FFFDE6AF25F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795698" y="2443162"/>
                      <a:ext cx="0" cy="457201"/>
                    </a:xfrm>
                    <a:prstGeom prst="line">
                      <a:avLst/>
                    </a:prstGeom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A832EFDA-0BF6-4672-A968-B531289524FD}"/>
                      </a:ext>
                    </a:extLst>
                  </p:cNvPr>
                  <p:cNvSpPr txBox="1"/>
                  <p:nvPr/>
                </p:nvSpPr>
                <p:spPr>
                  <a:xfrm>
                    <a:off x="3600773" y="2910217"/>
                    <a:ext cx="389850" cy="2998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900" dirty="0">
                        <a:cs typeface="Arial" panose="020B0604020202020204" pitchFamily="34" charset="0"/>
                      </a:rPr>
                      <a:t>Apr</a:t>
                    </a:r>
                  </a:p>
                </p:txBody>
              </p:sp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14558C3A-C0DC-4F46-A0E6-2CF26F11D79C}"/>
                      </a:ext>
                    </a:extLst>
                  </p:cNvPr>
                  <p:cNvSpPr txBox="1"/>
                  <p:nvPr/>
                </p:nvSpPr>
                <p:spPr>
                  <a:xfrm>
                    <a:off x="4139055" y="2910217"/>
                    <a:ext cx="389850" cy="2998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900" dirty="0">
                        <a:cs typeface="Arial" panose="020B0604020202020204" pitchFamily="34" charset="0"/>
                      </a:rPr>
                      <a:t>Jul</a:t>
                    </a:r>
                  </a:p>
                </p:txBody>
              </p:sp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60876C0F-DB62-42EE-9D34-A4E25F3CBA5F}"/>
                      </a:ext>
                    </a:extLst>
                  </p:cNvPr>
                  <p:cNvSpPr txBox="1"/>
                  <p:nvPr/>
                </p:nvSpPr>
                <p:spPr>
                  <a:xfrm>
                    <a:off x="4762823" y="2926722"/>
                    <a:ext cx="389850" cy="2998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900" dirty="0">
                        <a:cs typeface="Arial" panose="020B0604020202020204" pitchFamily="34" charset="0"/>
                      </a:rPr>
                      <a:t>Oct</a:t>
                    </a:r>
                  </a:p>
                </p:txBody>
              </p:sp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DAE2D763-A2A9-40B5-8253-5D8C0C3BE9FF}"/>
                      </a:ext>
                    </a:extLst>
                  </p:cNvPr>
                  <p:cNvSpPr txBox="1"/>
                  <p:nvPr/>
                </p:nvSpPr>
                <p:spPr>
                  <a:xfrm>
                    <a:off x="5344167" y="2910217"/>
                    <a:ext cx="389850" cy="2998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900" dirty="0">
                        <a:cs typeface="Arial" panose="020B0604020202020204" pitchFamily="34" charset="0"/>
                      </a:rPr>
                      <a:t>Jan</a:t>
                    </a:r>
                  </a:p>
                </p:txBody>
              </p:sp>
            </p:grpSp>
          </p:grp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7B03DE66-70CA-415E-8474-DCB1E97F58A5}"/>
                  </a:ext>
                </a:extLst>
              </p:cNvPr>
              <p:cNvCxnSpPr>
                <a:cxnSpLocks/>
                <a:endCxn id="34" idx="0"/>
              </p:cNvCxnSpPr>
              <p:nvPr/>
            </p:nvCxnSpPr>
            <p:spPr>
              <a:xfrm flipH="1">
                <a:off x="1077671" y="5716185"/>
                <a:ext cx="2651" cy="781444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94C13B8-3DE0-4888-98B0-B0BF57F63264}"/>
                  </a:ext>
                </a:extLst>
              </p:cNvPr>
              <p:cNvSpPr txBox="1"/>
              <p:nvPr/>
            </p:nvSpPr>
            <p:spPr>
              <a:xfrm>
                <a:off x="857247" y="6497628"/>
                <a:ext cx="440849" cy="299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cs typeface="Arial" panose="020B0604020202020204" pitchFamily="34" charset="0"/>
                  </a:rPr>
                  <a:t>Mar</a:t>
                </a:r>
              </a:p>
            </p:txBody>
          </p: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F7EFD95-0660-4EC4-90C0-8E4FBE401508}"/>
                </a:ext>
              </a:extLst>
            </p:cNvPr>
            <p:cNvSpPr/>
            <p:nvPr/>
          </p:nvSpPr>
          <p:spPr>
            <a:xfrm>
              <a:off x="861998" y="4552934"/>
              <a:ext cx="1081090" cy="5847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cs typeface="Arial" panose="020B0604020202020204" pitchFamily="34" charset="0"/>
                </a:rPr>
                <a:t>SY 19-20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770F9AE-61D3-4D40-BBE1-486CF26630AD}"/>
                </a:ext>
              </a:extLst>
            </p:cNvPr>
            <p:cNvSpPr/>
            <p:nvPr/>
          </p:nvSpPr>
          <p:spPr>
            <a:xfrm>
              <a:off x="1954955" y="4552934"/>
              <a:ext cx="2243124" cy="58476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cs typeface="Arial" panose="020B0604020202020204" pitchFamily="34" charset="0"/>
                </a:rPr>
                <a:t>SY 20-21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C2C85A0-623B-4D17-91DD-69E5A0FCF69C}"/>
                </a:ext>
              </a:extLst>
            </p:cNvPr>
            <p:cNvSpPr/>
            <p:nvPr/>
          </p:nvSpPr>
          <p:spPr>
            <a:xfrm>
              <a:off x="4208681" y="4546766"/>
              <a:ext cx="2243124" cy="5847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cs typeface="Arial" panose="020B0604020202020204" pitchFamily="34" charset="0"/>
                </a:rPr>
                <a:t>SY 21-22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3B703C7-31B5-4EF1-8DBA-A13540AA7521}"/>
                </a:ext>
              </a:extLst>
            </p:cNvPr>
            <p:cNvSpPr/>
            <p:nvPr/>
          </p:nvSpPr>
          <p:spPr>
            <a:xfrm>
              <a:off x="6463672" y="4546766"/>
              <a:ext cx="2243124" cy="58476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cs typeface="Arial" panose="020B0604020202020204" pitchFamily="34" charset="0"/>
                </a:rPr>
                <a:t>SY 22-23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1E979D1-EABA-4D5C-9468-5F6561455AE0}"/>
                </a:ext>
              </a:extLst>
            </p:cNvPr>
            <p:cNvSpPr/>
            <p:nvPr/>
          </p:nvSpPr>
          <p:spPr>
            <a:xfrm>
              <a:off x="8702203" y="4556290"/>
              <a:ext cx="2243124" cy="5847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cs typeface="Arial" panose="020B0604020202020204" pitchFamily="34" charset="0"/>
                </a:rPr>
                <a:t>SY 23-24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24E09AA-9184-4F43-A29B-353267B5CEBF}"/>
                </a:ext>
              </a:extLst>
            </p:cNvPr>
            <p:cNvSpPr/>
            <p:nvPr/>
          </p:nvSpPr>
          <p:spPr>
            <a:xfrm>
              <a:off x="10959486" y="4549893"/>
              <a:ext cx="1094341" cy="58476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cs typeface="Arial" panose="020B0604020202020204" pitchFamily="34" charset="0"/>
                </a:rPr>
                <a:t>SY 24-25</a:t>
              </a:r>
            </a:p>
          </p:txBody>
        </p: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42F4C1F9-3B5F-40C4-87CB-4F0A08F7DF36}"/>
              </a:ext>
            </a:extLst>
          </p:cNvPr>
          <p:cNvSpPr txBox="1"/>
          <p:nvPr/>
        </p:nvSpPr>
        <p:spPr>
          <a:xfrm>
            <a:off x="0" y="4474871"/>
            <a:ext cx="9286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cs typeface="Arial" panose="020B0604020202020204" pitchFamily="34" charset="0"/>
              </a:rPr>
              <a:t>School &amp; Calendar Year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BA79D736-1D7C-4FDB-9F24-575823AB389B}"/>
              </a:ext>
            </a:extLst>
          </p:cNvPr>
          <p:cNvSpPr txBox="1"/>
          <p:nvPr/>
        </p:nvSpPr>
        <p:spPr>
          <a:xfrm>
            <a:off x="2836893" y="995855"/>
            <a:ext cx="8539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cs typeface="Arial" panose="020B0604020202020204" pitchFamily="34" charset="0"/>
              </a:rPr>
              <a:t>$123B </a:t>
            </a:r>
            <a:r>
              <a:rPr lang="en-US" sz="2000" dirty="0">
                <a:cs typeface="Arial" panose="020B0604020202020204" pitchFamily="34" charset="0"/>
              </a:rPr>
              <a:t>ARP</a:t>
            </a:r>
            <a:r>
              <a:rPr lang="en-US" sz="2000" b="1" dirty="0">
                <a:cs typeface="Arial" panose="020B0604020202020204" pitchFamily="34" charset="0"/>
              </a:rPr>
              <a:t> </a:t>
            </a:r>
            <a:r>
              <a:rPr lang="en-US" sz="2000" dirty="0">
                <a:cs typeface="Arial" panose="020B0604020202020204" pitchFamily="34" charset="0"/>
              </a:rPr>
              <a:t>ESSER III. LEAs must obligate by 9/2024 </a:t>
            </a:r>
            <a:r>
              <a:rPr lang="en-US" sz="2000" b="1" dirty="0">
                <a:cs typeface="Arial" panose="020B0604020202020204" pitchFamily="34" charset="0"/>
              </a:rPr>
              <a:t>~ $2400 per pupil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8312CBF-615D-4D8E-B8C9-8A21D034F509}"/>
              </a:ext>
            </a:extLst>
          </p:cNvPr>
          <p:cNvSpPr txBox="1"/>
          <p:nvPr/>
        </p:nvSpPr>
        <p:spPr>
          <a:xfrm>
            <a:off x="1844034" y="2037128"/>
            <a:ext cx="7109706" cy="373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cs typeface="Arial" panose="020B0604020202020204" pitchFamily="34" charset="0"/>
              </a:rPr>
              <a:t>$54B </a:t>
            </a:r>
            <a:r>
              <a:rPr lang="en-US" dirty="0">
                <a:cs typeface="Arial" panose="020B0604020202020204" pitchFamily="34" charset="0"/>
              </a:rPr>
              <a:t>CRSSA</a:t>
            </a:r>
            <a:r>
              <a:rPr lang="en-US" b="1" dirty="0">
                <a:cs typeface="Arial" panose="020B0604020202020204" pitchFamily="34" charset="0"/>
              </a:rPr>
              <a:t> </a:t>
            </a:r>
            <a:r>
              <a:rPr lang="en-US" dirty="0">
                <a:cs typeface="Arial" panose="020B0604020202020204" pitchFamily="34" charset="0"/>
              </a:rPr>
              <a:t>ESSER II. SEAs must obligate by 9/2023  </a:t>
            </a:r>
            <a:r>
              <a:rPr lang="en-US" b="1" dirty="0">
                <a:cs typeface="Arial" panose="020B0604020202020204" pitchFamily="34" charset="0"/>
              </a:rPr>
              <a:t>~ $1,100pp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96B08AC7-AD97-49D5-BD8B-80FC49285DCE}"/>
              </a:ext>
            </a:extLst>
          </p:cNvPr>
          <p:cNvSpPr txBox="1"/>
          <p:nvPr/>
        </p:nvSpPr>
        <p:spPr>
          <a:xfrm>
            <a:off x="224749" y="2984445"/>
            <a:ext cx="6895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$13B </a:t>
            </a:r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CARES ESSER I. LEAs must obligate by 9/2022</a:t>
            </a:r>
            <a:r>
              <a:rPr lang="en-US" sz="1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~$250pp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2478500B-4380-4D38-B157-E71711975672}"/>
              </a:ext>
            </a:extLst>
          </p:cNvPr>
          <p:cNvCxnSpPr>
            <a:cxnSpLocks/>
          </p:cNvCxnSpPr>
          <p:nvPr/>
        </p:nvCxnSpPr>
        <p:spPr>
          <a:xfrm>
            <a:off x="6991213" y="3009592"/>
            <a:ext cx="0" cy="24777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A81F0399-250C-411F-A284-D7B60EC606F5}"/>
              </a:ext>
            </a:extLst>
          </p:cNvPr>
          <p:cNvCxnSpPr>
            <a:cxnSpLocks/>
          </p:cNvCxnSpPr>
          <p:nvPr/>
        </p:nvCxnSpPr>
        <p:spPr>
          <a:xfrm>
            <a:off x="11341596" y="1021170"/>
            <a:ext cx="0" cy="44355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9CB892EE-CE93-4A22-AF82-48C26C0F5DB9}"/>
              </a:ext>
            </a:extLst>
          </p:cNvPr>
          <p:cNvSpPr txBox="1"/>
          <p:nvPr/>
        </p:nvSpPr>
        <p:spPr>
          <a:xfrm>
            <a:off x="9758567" y="1657153"/>
            <a:ext cx="1500189" cy="83099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cs typeface="Arial" panose="020B0604020202020204" pitchFamily="34" charset="0"/>
              </a:rPr>
              <a:t>20% must be used for learning loss.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E9ACF99D-5C7B-4FEB-82D5-0308A58DF7F0}"/>
              </a:ext>
            </a:extLst>
          </p:cNvPr>
          <p:cNvSpPr txBox="1"/>
          <p:nvPr/>
        </p:nvSpPr>
        <p:spPr>
          <a:xfrm>
            <a:off x="7364041" y="2651921"/>
            <a:ext cx="1733516" cy="107721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cs typeface="Arial" panose="020B0604020202020204" pitchFamily="34" charset="0"/>
              </a:rPr>
              <a:t>Broadly flexible. </a:t>
            </a:r>
            <a:r>
              <a:rPr lang="en-US" sz="1600" dirty="0" err="1">
                <a:cs typeface="Arial" panose="020B0604020202020204" pitchFamily="34" charset="0"/>
              </a:rPr>
              <a:t>DoED</a:t>
            </a:r>
            <a:r>
              <a:rPr lang="en-US" sz="1600" dirty="0">
                <a:cs typeface="Arial" panose="020B0604020202020204" pitchFamily="34" charset="0"/>
              </a:rPr>
              <a:t>: expenses must relate to COVID.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7DC5E716-4FEE-45E5-BFB4-18CFC513E109}"/>
              </a:ext>
            </a:extLst>
          </p:cNvPr>
          <p:cNvCxnSpPr>
            <a:cxnSpLocks/>
          </p:cNvCxnSpPr>
          <p:nvPr/>
        </p:nvCxnSpPr>
        <p:spPr>
          <a:xfrm>
            <a:off x="9170284" y="2043774"/>
            <a:ext cx="0" cy="34009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itle 1">
            <a:extLst>
              <a:ext uri="{FF2B5EF4-FFF2-40B4-BE49-F238E27FC236}">
                <a16:creationId xmlns:a16="http://schemas.microsoft.com/office/drawing/2014/main" id="{40D81E57-5DA0-4E74-8FD9-AB282D98B498}"/>
              </a:ext>
            </a:extLst>
          </p:cNvPr>
          <p:cNvSpPr txBox="1">
            <a:spLocks/>
          </p:cNvSpPr>
          <p:nvPr/>
        </p:nvSpPr>
        <p:spPr>
          <a:xfrm>
            <a:off x="0" y="-71914"/>
            <a:ext cx="12096690" cy="9350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Reminder: LEAs have until 2024 to obligate newest federal funds</a:t>
            </a:r>
          </a:p>
        </p:txBody>
      </p:sp>
    </p:spTree>
    <p:extLst>
      <p:ext uri="{BB962C8B-B14F-4D97-AF65-F5344CB8AC3E}">
        <p14:creationId xmlns:p14="http://schemas.microsoft.com/office/powerpoint/2010/main" val="286325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97" grpId="0"/>
      <p:bldP spid="98" grpId="0"/>
      <p:bldP spid="99" grpId="0"/>
      <p:bldP spid="102" grpId="0" animBg="1"/>
      <p:bldP spid="10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F8F237A-7AA0-3A48-9E53-7908B842F75D}"/>
              </a:ext>
            </a:extLst>
          </p:cNvPr>
          <p:cNvGrpSpPr/>
          <p:nvPr/>
        </p:nvGrpSpPr>
        <p:grpSpPr>
          <a:xfrm>
            <a:off x="0" y="5829110"/>
            <a:ext cx="14254403" cy="1043178"/>
            <a:chOff x="0" y="5829110"/>
            <a:chExt cx="14254403" cy="104317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F44584D-F143-624C-A312-7D97A863377D}"/>
                </a:ext>
              </a:extLst>
            </p:cNvPr>
            <p:cNvSpPr/>
            <p:nvPr/>
          </p:nvSpPr>
          <p:spPr>
            <a:xfrm>
              <a:off x="0" y="5829110"/>
              <a:ext cx="12192000" cy="719330"/>
            </a:xfrm>
            <a:prstGeom prst="rect">
              <a:avLst/>
            </a:prstGeom>
            <a:solidFill>
              <a:srgbClr val="2540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4D6BE14-EBFA-274B-BDFB-43E40743CFA0}"/>
                </a:ext>
              </a:extLst>
            </p:cNvPr>
            <p:cNvSpPr/>
            <p:nvPr/>
          </p:nvSpPr>
          <p:spPr>
            <a:xfrm>
              <a:off x="3959566" y="6543674"/>
              <a:ext cx="8232438" cy="328613"/>
            </a:xfrm>
            <a:prstGeom prst="rect">
              <a:avLst/>
            </a:prstGeom>
            <a:solidFill>
              <a:srgbClr val="64A7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586BAF0-67AF-6048-BD08-E9F4C081F308}"/>
                </a:ext>
              </a:extLst>
            </p:cNvPr>
            <p:cNvSpPr/>
            <p:nvPr/>
          </p:nvSpPr>
          <p:spPr>
            <a:xfrm>
              <a:off x="0" y="6543674"/>
              <a:ext cx="4274801" cy="328614"/>
            </a:xfrm>
            <a:prstGeom prst="rect">
              <a:avLst/>
            </a:prstGeom>
            <a:solidFill>
              <a:srgbClr val="B8D8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Edunomics_LOGO_E Only_White.eps">
              <a:extLst>
                <a:ext uri="{FF2B5EF4-FFF2-40B4-BE49-F238E27FC236}">
                  <a16:creationId xmlns:a16="http://schemas.microsoft.com/office/drawing/2014/main" id="{E7EA1809-F4EC-3441-A5FC-E47BB612E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71228" y="5971984"/>
              <a:ext cx="369867" cy="47260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EB69A55-A0FB-794A-B345-6373360C5834}"/>
                </a:ext>
              </a:extLst>
            </p:cNvPr>
            <p:cNvSpPr txBox="1"/>
            <p:nvPr/>
          </p:nvSpPr>
          <p:spPr>
            <a:xfrm>
              <a:off x="8600735" y="6581001"/>
              <a:ext cx="56536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Helvetica Neue Light" charset="0"/>
                  <a:ea typeface="Helvetica Neue Light" charset="0"/>
                  <a:cs typeface="Helvetica Neue Light" charset="0"/>
                </a:rPr>
                <a:t>©2021 Edunomics Lab, Georgetown University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12F1D2EE-16EA-422D-A041-D363407C22F6}"/>
              </a:ext>
            </a:extLst>
          </p:cNvPr>
          <p:cNvSpPr txBox="1">
            <a:spLocks/>
          </p:cNvSpPr>
          <p:nvPr/>
        </p:nvSpPr>
        <p:spPr>
          <a:xfrm>
            <a:off x="392476" y="296495"/>
            <a:ext cx="11407048" cy="685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/>
              <a:t>Poll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FAAD460-BD22-41C9-B06B-DFED451B7209}"/>
              </a:ext>
            </a:extLst>
          </p:cNvPr>
          <p:cNvSpPr txBox="1">
            <a:spLocks/>
          </p:cNvSpPr>
          <p:nvPr/>
        </p:nvSpPr>
        <p:spPr>
          <a:xfrm>
            <a:off x="609600" y="1366627"/>
            <a:ext cx="10134600" cy="478151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34000"/>
              </a:lnSpc>
              <a:spcAft>
                <a:spcPts val="1800"/>
              </a:spcAft>
            </a:pPr>
            <a:r>
              <a:rPr lang="en-US" sz="3200" b="1" dirty="0"/>
              <a:t>Which of the following is </a:t>
            </a:r>
            <a:r>
              <a:rPr lang="en-US" sz="3200" b="1" u="sng" dirty="0"/>
              <a:t>not</a:t>
            </a:r>
            <a:r>
              <a:rPr lang="en-US" sz="3200" b="1" dirty="0"/>
              <a:t> an allowable use of ESSER funds for LEAs?</a:t>
            </a:r>
            <a:endParaRPr lang="en-US" sz="3100" b="1" dirty="0"/>
          </a:p>
          <a:p>
            <a:pPr marL="514350" indent="-514350" algn="l">
              <a:lnSpc>
                <a:spcPct val="134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AutoNum type="alphaUcPeriod"/>
            </a:pPr>
            <a:r>
              <a:rPr lang="en-US" sz="3100" dirty="0"/>
              <a:t>Enlarge the gym </a:t>
            </a:r>
          </a:p>
          <a:p>
            <a:pPr marL="514350" indent="-514350" algn="l">
              <a:lnSpc>
                <a:spcPct val="134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AutoNum type="alphaUcPeriod"/>
            </a:pPr>
            <a:r>
              <a:rPr lang="en-US" sz="3100" dirty="0"/>
              <a:t>Reinstate a 5% pay raise that was put on hold</a:t>
            </a:r>
          </a:p>
          <a:p>
            <a:pPr marL="514350" indent="-514350" algn="l">
              <a:lnSpc>
                <a:spcPct val="134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AutoNum type="alphaUcPeriod"/>
            </a:pPr>
            <a:r>
              <a:rPr lang="en-US" sz="3100" dirty="0"/>
              <a:t>Pay the Kumon fee for any student who opts in</a:t>
            </a:r>
          </a:p>
          <a:p>
            <a:pPr marL="514350" indent="-514350" algn="l">
              <a:lnSpc>
                <a:spcPct val="134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AutoNum type="alphaUcPeriod"/>
            </a:pPr>
            <a:r>
              <a:rPr lang="en-US" sz="3100" dirty="0"/>
              <a:t>Pay for staff positions that would otherwise be cut due to enrollment declines</a:t>
            </a:r>
          </a:p>
          <a:p>
            <a:pPr marL="514350" indent="-514350" algn="l">
              <a:lnSpc>
                <a:spcPct val="134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AutoNum type="alphaUcPeriod"/>
            </a:pPr>
            <a:r>
              <a:rPr lang="en-US" sz="3100" dirty="0"/>
              <a:t>Replenish the reserve fund </a:t>
            </a:r>
          </a:p>
          <a:p>
            <a:pPr marL="514350" indent="-514350" algn="l">
              <a:lnSpc>
                <a:spcPct val="134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AutoNum type="alphaUcPeriod"/>
            </a:pPr>
            <a:r>
              <a:rPr lang="en-US" sz="3100" dirty="0"/>
              <a:t>Use ESSER funds to supply COVID-19 tests at school sites</a:t>
            </a:r>
          </a:p>
          <a:p>
            <a:pPr algn="l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355175-2009-482B-A3C3-AD93EDE86B2E}"/>
              </a:ext>
            </a:extLst>
          </p:cNvPr>
          <p:cNvSpPr txBox="1"/>
          <p:nvPr/>
        </p:nvSpPr>
        <p:spPr>
          <a:xfrm>
            <a:off x="4690669" y="4302549"/>
            <a:ext cx="583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4" name="Rounded Rectangular Callout 16">
            <a:extLst>
              <a:ext uri="{FF2B5EF4-FFF2-40B4-BE49-F238E27FC236}">
                <a16:creationId xmlns:a16="http://schemas.microsoft.com/office/drawing/2014/main" id="{44365CA8-876F-4772-BDC0-973D2C8E170D}"/>
              </a:ext>
            </a:extLst>
          </p:cNvPr>
          <p:cNvSpPr/>
          <p:nvPr/>
        </p:nvSpPr>
        <p:spPr>
          <a:xfrm>
            <a:off x="9197667" y="4105260"/>
            <a:ext cx="2836448" cy="1476302"/>
          </a:xfrm>
          <a:prstGeom prst="wedgeRoundRectCallout">
            <a:avLst>
              <a:gd name="adj1" fmla="val 34053"/>
              <a:gd name="adj2" fmla="val -96808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cs typeface="Arial" panose="020B0604020202020204" pitchFamily="34" charset="0"/>
              </a:rPr>
              <a:t>This money is highly flexible. Districts are the ones who decide how to spend it!</a:t>
            </a:r>
          </a:p>
        </p:txBody>
      </p:sp>
    </p:spTree>
    <p:extLst>
      <p:ext uri="{BB962C8B-B14F-4D97-AF65-F5344CB8AC3E}">
        <p14:creationId xmlns:p14="http://schemas.microsoft.com/office/powerpoint/2010/main" val="426075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C6789A5E-190B-A94C-BA5E-80E1CC7EDB6F}"/>
              </a:ext>
            </a:extLst>
          </p:cNvPr>
          <p:cNvGrpSpPr/>
          <p:nvPr/>
        </p:nvGrpSpPr>
        <p:grpSpPr>
          <a:xfrm>
            <a:off x="0" y="5921298"/>
            <a:ext cx="12192001" cy="947391"/>
            <a:chOff x="0" y="5921298"/>
            <a:chExt cx="12192001" cy="947391"/>
          </a:xfrm>
        </p:grpSpPr>
        <p:pic>
          <p:nvPicPr>
            <p:cNvPr id="13" name="Picture 12" descr="Edunomics_LOGO_E Only_White.eps">
              <a:extLst>
                <a:ext uri="{FF2B5EF4-FFF2-40B4-BE49-F238E27FC236}">
                  <a16:creationId xmlns:a16="http://schemas.microsoft.com/office/drawing/2014/main" id="{453CD518-0E86-E24D-B3D4-1E76C282D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71228" y="6180695"/>
              <a:ext cx="369867" cy="472608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2683FBD-ABB5-974B-ABA4-93FD2E264E80}"/>
                </a:ext>
              </a:extLst>
            </p:cNvPr>
            <p:cNvSpPr txBox="1"/>
            <p:nvPr/>
          </p:nvSpPr>
          <p:spPr>
            <a:xfrm>
              <a:off x="234175" y="6591690"/>
              <a:ext cx="56536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Helvetica Neue Light" charset="0"/>
                  <a:ea typeface="Helvetica Neue Light" charset="0"/>
                  <a:cs typeface="Helvetica Neue Light" charset="0"/>
                </a:rPr>
                <a:t>©2018Edunomics Lab, Georgetown University 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0AF2DC2-408D-A442-9336-11D36833393F}"/>
                </a:ext>
              </a:extLst>
            </p:cNvPr>
            <p:cNvGrpSpPr/>
            <p:nvPr/>
          </p:nvGrpSpPr>
          <p:grpSpPr>
            <a:xfrm>
              <a:off x="0" y="5921298"/>
              <a:ext cx="12192001" cy="947391"/>
              <a:chOff x="0" y="5921298"/>
              <a:chExt cx="12192001" cy="947391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B29A7E6-25F4-BC44-BF23-E3DF3364301C}"/>
                  </a:ext>
                </a:extLst>
              </p:cNvPr>
              <p:cNvSpPr/>
              <p:nvPr/>
            </p:nvSpPr>
            <p:spPr>
              <a:xfrm>
                <a:off x="0" y="6601522"/>
                <a:ext cx="12192000" cy="25647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F992FA5-C1C1-8142-BC04-33BE8FFFD09C}"/>
                  </a:ext>
                </a:extLst>
              </p:cNvPr>
              <p:cNvSpPr txBox="1"/>
              <p:nvPr/>
            </p:nvSpPr>
            <p:spPr>
              <a:xfrm>
                <a:off x="234175" y="6591690"/>
                <a:ext cx="56536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  <a:latin typeface="Helvetica Neue Light" charset="0"/>
                    <a:ea typeface="Helvetica Neue Light" charset="0"/>
                    <a:cs typeface="Helvetica Neue Light" charset="0"/>
                  </a:rPr>
                  <a:t>©2021 Edunomics Lab, Georgetown University 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66F3B1D-77C4-8441-B5B1-92AA987516B9}"/>
                  </a:ext>
                </a:extLst>
              </p:cNvPr>
              <p:cNvSpPr/>
              <p:nvPr/>
            </p:nvSpPr>
            <p:spPr>
              <a:xfrm>
                <a:off x="0" y="5921298"/>
                <a:ext cx="12192001" cy="680224"/>
              </a:xfrm>
              <a:prstGeom prst="rect">
                <a:avLst/>
              </a:prstGeom>
              <a:solidFill>
                <a:srgbClr val="72BE2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9" name="Picture 18" descr="Edunomics_LOGO_E Only_White.eps">
                <a:extLst>
                  <a:ext uri="{FF2B5EF4-FFF2-40B4-BE49-F238E27FC236}">
                    <a16:creationId xmlns:a16="http://schemas.microsoft.com/office/drawing/2014/main" id="{9F0EEB1C-074B-CB40-B831-0C3736249B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342649" y="6056936"/>
                <a:ext cx="369867" cy="472608"/>
              </a:xfrm>
              <a:prstGeom prst="rect">
                <a:avLst/>
              </a:prstGeom>
            </p:spPr>
          </p:pic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F256426-5C33-E349-81BA-736EAA3DC1F4}"/>
              </a:ext>
            </a:extLst>
          </p:cNvPr>
          <p:cNvSpPr txBox="1"/>
          <p:nvPr/>
        </p:nvSpPr>
        <p:spPr>
          <a:xfrm>
            <a:off x="0" y="71812"/>
            <a:ext cx="12191999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ARP funding for schools: Five principles to guide district spending decisions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B1757C-F90F-B045-93A9-02D9DA8E1B93}"/>
              </a:ext>
            </a:extLst>
          </p:cNvPr>
          <p:cNvSpPr txBox="1"/>
          <p:nvPr/>
        </p:nvSpPr>
        <p:spPr>
          <a:xfrm>
            <a:off x="1168088" y="645504"/>
            <a:ext cx="10456773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b="1" dirty="0"/>
              <a:t>Commit to a </a:t>
            </a:r>
            <a:r>
              <a:rPr lang="en-US" sz="2000" b="1" u="sng" dirty="0"/>
              <a:t>multi-year spending plan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Avoid adding new recurring costs to avert disruptive fiscal cliff.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Maintain a long term financial forecast.</a:t>
            </a:r>
          </a:p>
          <a:p>
            <a:pPr marL="800100" lvl="1" indent="-342900">
              <a:buFont typeface="+mj-lt"/>
              <a:buAutoNum type="alphaL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Seek </a:t>
            </a:r>
            <a:r>
              <a:rPr lang="en-US" sz="2000" b="1" u="sng" dirty="0"/>
              <a:t>targeted investments</a:t>
            </a:r>
            <a:r>
              <a:rPr lang="en-US" sz="2000" b="1" dirty="0"/>
              <a:t> to </a:t>
            </a:r>
            <a:r>
              <a:rPr lang="en-US" sz="2000" b="1" u="sng" dirty="0"/>
              <a:t>increase learning time</a:t>
            </a:r>
            <a:r>
              <a:rPr lang="en-US" sz="2000" b="1" dirty="0"/>
              <a:t> for students who need it most</a:t>
            </a:r>
          </a:p>
          <a:p>
            <a:pPr lvl="1"/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Honor the promise to taxpayers to </a:t>
            </a:r>
            <a:r>
              <a:rPr lang="en-US" sz="2000" b="1" u="sng" dirty="0"/>
              <a:t>focus on students and relief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Compute the per-student costs or cost per extra student hour, to ensure spending is reasonable.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Find ways to measure effects on students and ensure success.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Be nimble and adjust plans as needed</a:t>
            </a:r>
          </a:p>
          <a:p>
            <a:pPr lvl="1"/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Be </a:t>
            </a:r>
            <a:r>
              <a:rPr lang="en-US" sz="2000" b="1" u="sng" dirty="0"/>
              <a:t>transparent</a:t>
            </a:r>
            <a:r>
              <a:rPr lang="en-US" sz="2000" b="1" dirty="0"/>
              <a:t> and ensure </a:t>
            </a:r>
            <a:r>
              <a:rPr lang="en-US" sz="2000" b="1" u="sng" dirty="0"/>
              <a:t>broad participation</a:t>
            </a:r>
            <a:r>
              <a:rPr lang="en-US" sz="2000" b="1" dirty="0"/>
              <a:t> in spending decisions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Engage parents, communities and especially boards on spending choices.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Have principals gauge whether investments match need of their students with feasibility for success.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Apply proper procurement protocols. Publicly share all investments, providers and intended benefits.</a:t>
            </a:r>
          </a:p>
          <a:p>
            <a:pPr marL="800100" lvl="1" indent="-342900">
              <a:buFont typeface="+mj-lt"/>
              <a:buAutoNum type="alphaL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Consider how </a:t>
            </a:r>
            <a:r>
              <a:rPr lang="en-US" sz="2000" b="1" u="sng" dirty="0"/>
              <a:t>equitably funds are applied across schools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Compute $/student impacts on each school.</a:t>
            </a:r>
          </a:p>
          <a:p>
            <a:pPr lvl="1"/>
            <a:endParaRPr lang="en-US" dirty="0"/>
          </a:p>
        </p:txBody>
      </p:sp>
      <p:sp>
        <p:nvSpPr>
          <p:cNvPr id="20" name="Right Arrow 2">
            <a:extLst>
              <a:ext uri="{FF2B5EF4-FFF2-40B4-BE49-F238E27FC236}">
                <a16:creationId xmlns:a16="http://schemas.microsoft.com/office/drawing/2014/main" id="{27196762-F9AD-4023-ADFE-EC4EB55CC3EE}"/>
              </a:ext>
            </a:extLst>
          </p:cNvPr>
          <p:cNvSpPr/>
          <p:nvPr/>
        </p:nvSpPr>
        <p:spPr>
          <a:xfrm>
            <a:off x="234175" y="706395"/>
            <a:ext cx="498764" cy="3463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1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/>
          <p:cNvCxnSpPr>
            <a:cxnSpLocks/>
          </p:cNvCxnSpPr>
          <p:nvPr/>
        </p:nvCxnSpPr>
        <p:spPr>
          <a:xfrm>
            <a:off x="5318412" y="2536394"/>
            <a:ext cx="0" cy="519780"/>
          </a:xfrm>
          <a:prstGeom prst="line">
            <a:avLst/>
          </a:prstGeom>
          <a:ln w="50800">
            <a:solidFill>
              <a:srgbClr val="C00000"/>
            </a:solidFill>
            <a:headEnd type="none" w="lg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BA67CE2-54C5-4E7E-84A3-A227BA0AD2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068" y="-149036"/>
            <a:ext cx="9651061" cy="935037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Will we have a funding cliff?</a:t>
            </a:r>
            <a:endParaRPr lang="en-US" sz="4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AE0315-608F-4D43-B172-E39F0BFBDD15}"/>
              </a:ext>
            </a:extLst>
          </p:cNvPr>
          <p:cNvSpPr txBox="1"/>
          <p:nvPr/>
        </p:nvSpPr>
        <p:spPr>
          <a:xfrm>
            <a:off x="8600735" y="6581001"/>
            <a:ext cx="5653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©2021 Edunomics Lab, Georgetown University </a:t>
            </a: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 flipV="1">
            <a:off x="968188" y="3429000"/>
            <a:ext cx="2823882" cy="69719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ubtitle 2">
            <a:extLst>
              <a:ext uri="{FF2B5EF4-FFF2-40B4-BE49-F238E27FC236}">
                <a16:creationId xmlns:a16="http://schemas.microsoft.com/office/drawing/2014/main" id="{9E148AEE-F590-CF4E-AFA2-5B0A1E93101A}"/>
              </a:ext>
            </a:extLst>
          </p:cNvPr>
          <p:cNvSpPr txBox="1">
            <a:spLocks/>
          </p:cNvSpPr>
          <p:nvPr/>
        </p:nvSpPr>
        <p:spPr>
          <a:xfrm>
            <a:off x="1504523" y="1131300"/>
            <a:ext cx="4591477" cy="5925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5" algn="l">
              <a:spcBef>
                <a:spcPts val="0"/>
              </a:spcBef>
            </a:pPr>
            <a:r>
              <a:rPr lang="en-US" sz="2000" dirty="0">
                <a:ea typeface="Arial" charset="0"/>
                <a:cs typeface="Arial" charset="0"/>
              </a:rPr>
              <a:t>Federal $ enables districts to maintain cost structure, but eventually runs out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86343D8-73E7-044B-B0EB-6267F1B1A0DC}"/>
              </a:ext>
            </a:extLst>
          </p:cNvPr>
          <p:cNvSpPr txBox="1"/>
          <p:nvPr/>
        </p:nvSpPr>
        <p:spPr>
          <a:xfrm>
            <a:off x="185991" y="5209812"/>
            <a:ext cx="1766524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000" dirty="0">
                <a:cs typeface="Arial" panose="020B0604020202020204" pitchFamily="34" charset="0"/>
              </a:rPr>
              <a:t>COVID HITS!</a:t>
            </a:r>
          </a:p>
        </p:txBody>
      </p:sp>
      <p:sp>
        <p:nvSpPr>
          <p:cNvPr id="45" name="TextBox 44"/>
          <p:cNvSpPr txBox="1"/>
          <p:nvPr/>
        </p:nvSpPr>
        <p:spPr>
          <a:xfrm rot="20851636">
            <a:off x="1600044" y="2543680"/>
            <a:ext cx="3601141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i="1" dirty="0"/>
              <a:t>K-12 Revenue trend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AA490B8-E014-4847-987C-D70FD74A980E}"/>
              </a:ext>
            </a:extLst>
          </p:cNvPr>
          <p:cNvCxnSpPr>
            <a:cxnSpLocks/>
          </p:cNvCxnSpPr>
          <p:nvPr/>
        </p:nvCxnSpPr>
        <p:spPr>
          <a:xfrm flipV="1">
            <a:off x="968188" y="1558611"/>
            <a:ext cx="8495445" cy="1919702"/>
          </a:xfrm>
          <a:prstGeom prst="line">
            <a:avLst/>
          </a:prstGeom>
          <a:ln w="158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197EA042-9F1D-764D-898D-8D4B72DC59A7}"/>
              </a:ext>
            </a:extLst>
          </p:cNvPr>
          <p:cNvSpPr txBox="1"/>
          <p:nvPr/>
        </p:nvSpPr>
        <p:spPr>
          <a:xfrm>
            <a:off x="747995" y="3882295"/>
            <a:ext cx="1064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2020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D955E39-6D0E-CF4F-A56C-5DC3AB3A5373}"/>
              </a:ext>
            </a:extLst>
          </p:cNvPr>
          <p:cNvCxnSpPr>
            <a:cxnSpLocks/>
          </p:cNvCxnSpPr>
          <p:nvPr/>
        </p:nvCxnSpPr>
        <p:spPr>
          <a:xfrm flipV="1">
            <a:off x="3792070" y="2152044"/>
            <a:ext cx="5671563" cy="1276957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256854CF-0469-4C49-ACDB-44E608EDD399}"/>
              </a:ext>
            </a:extLst>
          </p:cNvPr>
          <p:cNvSpPr txBox="1"/>
          <p:nvPr/>
        </p:nvSpPr>
        <p:spPr>
          <a:xfrm>
            <a:off x="2085325" y="3875179"/>
            <a:ext cx="1064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57F751F-C2F8-7A4F-95CC-9029D499332C}"/>
              </a:ext>
            </a:extLst>
          </p:cNvPr>
          <p:cNvSpPr txBox="1"/>
          <p:nvPr/>
        </p:nvSpPr>
        <p:spPr>
          <a:xfrm>
            <a:off x="3255729" y="3854215"/>
            <a:ext cx="1064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7B2140B-5089-8842-9ADC-CA6DDD0F212F}"/>
              </a:ext>
            </a:extLst>
          </p:cNvPr>
          <p:cNvSpPr txBox="1"/>
          <p:nvPr/>
        </p:nvSpPr>
        <p:spPr>
          <a:xfrm>
            <a:off x="1306315" y="3445654"/>
            <a:ext cx="449547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C00000"/>
                </a:solidFill>
              </a:rPr>
              <a:t>COVID-impacted K-12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813482E-34BA-0E44-8A15-730026006B41}"/>
              </a:ext>
            </a:extLst>
          </p:cNvPr>
          <p:cNvCxnSpPr>
            <a:cxnSpLocks/>
          </p:cNvCxnSpPr>
          <p:nvPr/>
        </p:nvCxnSpPr>
        <p:spPr>
          <a:xfrm flipV="1">
            <a:off x="1069253" y="4419380"/>
            <a:ext cx="0" cy="683541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Freeform 49">
            <a:extLst>
              <a:ext uri="{FF2B5EF4-FFF2-40B4-BE49-F238E27FC236}">
                <a16:creationId xmlns:a16="http://schemas.microsoft.com/office/drawing/2014/main" id="{70C6CE78-7940-034F-92D2-F552D354FA60}"/>
              </a:ext>
            </a:extLst>
          </p:cNvPr>
          <p:cNvSpPr/>
          <p:nvPr/>
        </p:nvSpPr>
        <p:spPr>
          <a:xfrm>
            <a:off x="1183341" y="2622176"/>
            <a:ext cx="3980330" cy="833718"/>
          </a:xfrm>
          <a:custGeom>
            <a:avLst/>
            <a:gdLst>
              <a:gd name="connsiteX0" fmla="*/ 0 w 3980330"/>
              <a:gd name="connsiteY0" fmla="*/ 833718 h 833718"/>
              <a:gd name="connsiteX1" fmla="*/ 2608730 w 3980330"/>
              <a:gd name="connsiteY1" fmla="*/ 766483 h 833718"/>
              <a:gd name="connsiteX2" fmla="*/ 3980330 w 3980330"/>
              <a:gd name="connsiteY2" fmla="*/ 470648 h 833718"/>
              <a:gd name="connsiteX3" fmla="*/ 3980330 w 3980330"/>
              <a:gd name="connsiteY3" fmla="*/ 0 h 833718"/>
              <a:gd name="connsiteX4" fmla="*/ 94130 w 3980330"/>
              <a:gd name="connsiteY4" fmla="*/ 820271 h 833718"/>
              <a:gd name="connsiteX5" fmla="*/ 94130 w 3980330"/>
              <a:gd name="connsiteY5" fmla="*/ 820271 h 833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0330" h="833718">
                <a:moveTo>
                  <a:pt x="0" y="833718"/>
                </a:moveTo>
                <a:lnTo>
                  <a:pt x="2608730" y="766483"/>
                </a:lnTo>
                <a:lnTo>
                  <a:pt x="3980330" y="470648"/>
                </a:lnTo>
                <a:lnTo>
                  <a:pt x="3980330" y="0"/>
                </a:lnTo>
                <a:lnTo>
                  <a:pt x="94130" y="820271"/>
                </a:lnTo>
                <a:lnTo>
                  <a:pt x="94130" y="820271"/>
                </a:lnTo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9E148AEE-F590-CF4E-AFA2-5B0A1E93101A}"/>
              </a:ext>
            </a:extLst>
          </p:cNvPr>
          <p:cNvSpPr txBox="1">
            <a:spLocks/>
          </p:cNvSpPr>
          <p:nvPr/>
        </p:nvSpPr>
        <p:spPr>
          <a:xfrm rot="20926474">
            <a:off x="2817061" y="2927264"/>
            <a:ext cx="2109054" cy="39458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5" algn="l">
              <a:spcBef>
                <a:spcPts val="0"/>
              </a:spcBef>
            </a:pPr>
            <a:r>
              <a:rPr lang="en-US" sz="2000" dirty="0">
                <a:ea typeface="Arial" charset="0"/>
                <a:cs typeface="Arial" charset="0"/>
              </a:rPr>
              <a:t>Fed $ fills gaps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D2BE90A-9924-AF45-B4D5-74D01EC82261}"/>
              </a:ext>
            </a:extLst>
          </p:cNvPr>
          <p:cNvSpPr txBox="1"/>
          <p:nvPr/>
        </p:nvSpPr>
        <p:spPr>
          <a:xfrm rot="20827436">
            <a:off x="3520766" y="3257339"/>
            <a:ext cx="185649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C00000"/>
                </a:solidFill>
              </a:rPr>
              <a:t>State Revenues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A0919B4-81D5-2D4E-8A60-64B394D69472}"/>
              </a:ext>
            </a:extLst>
          </p:cNvPr>
          <p:cNvSpPr txBox="1"/>
          <p:nvPr/>
        </p:nvSpPr>
        <p:spPr>
          <a:xfrm>
            <a:off x="4462534" y="3858155"/>
            <a:ext cx="1064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0F05C64-38D5-5A4F-A54A-C7B0298EB04A}"/>
              </a:ext>
            </a:extLst>
          </p:cNvPr>
          <p:cNvSpPr txBox="1"/>
          <p:nvPr/>
        </p:nvSpPr>
        <p:spPr>
          <a:xfrm>
            <a:off x="5629814" y="3833314"/>
            <a:ext cx="1064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2024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E12EBC3-AC01-AF48-B2EF-83565E039BF2}"/>
              </a:ext>
            </a:extLst>
          </p:cNvPr>
          <p:cNvCxnSpPr>
            <a:cxnSpLocks/>
          </p:cNvCxnSpPr>
          <p:nvPr/>
        </p:nvCxnSpPr>
        <p:spPr>
          <a:xfrm flipV="1">
            <a:off x="5163671" y="2519704"/>
            <a:ext cx="172741" cy="30715"/>
          </a:xfrm>
          <a:prstGeom prst="line">
            <a:avLst/>
          </a:prstGeom>
          <a:ln w="50800">
            <a:solidFill>
              <a:srgbClr val="C00000"/>
            </a:solidFill>
            <a:headEnd type="none" w="lg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2C2A245-07D0-9143-96E6-C69B88D6AB2E}"/>
              </a:ext>
            </a:extLst>
          </p:cNvPr>
          <p:cNvCxnSpPr>
            <a:cxnSpLocks/>
          </p:cNvCxnSpPr>
          <p:nvPr/>
        </p:nvCxnSpPr>
        <p:spPr>
          <a:xfrm flipV="1">
            <a:off x="5313727" y="2859953"/>
            <a:ext cx="662635" cy="182711"/>
          </a:xfrm>
          <a:prstGeom prst="line">
            <a:avLst/>
          </a:prstGeom>
          <a:ln w="50800">
            <a:solidFill>
              <a:srgbClr val="C00000"/>
            </a:solidFill>
            <a:headEnd type="none"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66">
            <a:extLst>
              <a:ext uri="{FF2B5EF4-FFF2-40B4-BE49-F238E27FC236}">
                <a16:creationId xmlns:a16="http://schemas.microsoft.com/office/drawing/2014/main" id="{8BEEBD9D-ED49-7A49-B949-453539572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8819" y="4780311"/>
            <a:ext cx="1665779" cy="1026912"/>
          </a:xfrm>
          <a:prstGeom prst="rect">
            <a:avLst/>
          </a:prstGeom>
        </p:spPr>
      </p:pic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A082C25-36F1-4B41-AF83-516846E776C1}"/>
              </a:ext>
            </a:extLst>
          </p:cNvPr>
          <p:cNvCxnSpPr>
            <a:cxnSpLocks/>
          </p:cNvCxnSpPr>
          <p:nvPr/>
        </p:nvCxnSpPr>
        <p:spPr>
          <a:xfrm flipV="1">
            <a:off x="2955715" y="4366164"/>
            <a:ext cx="0" cy="683541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Subtitle 2">
            <a:extLst>
              <a:ext uri="{FF2B5EF4-FFF2-40B4-BE49-F238E27FC236}">
                <a16:creationId xmlns:a16="http://schemas.microsoft.com/office/drawing/2014/main" id="{B7CEDC9D-2B1E-4043-93B4-0842368C70D4}"/>
              </a:ext>
            </a:extLst>
          </p:cNvPr>
          <p:cNvSpPr txBox="1">
            <a:spLocks/>
          </p:cNvSpPr>
          <p:nvPr/>
        </p:nvSpPr>
        <p:spPr>
          <a:xfrm>
            <a:off x="5745557" y="4470955"/>
            <a:ext cx="1382608" cy="13933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ea typeface="Arial" charset="0"/>
                <a:cs typeface="Arial" panose="020B0604020202020204" pitchFamily="34" charset="0"/>
              </a:rPr>
              <a:t>Furloughs/ layoffs, stagnant pay</a:t>
            </a:r>
            <a:endParaRPr lang="en-US" sz="2000" dirty="0">
              <a:ea typeface="Arial" charset="0"/>
              <a:cs typeface="Arial" charset="0"/>
            </a:endParaRP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9E148AEE-F590-CF4E-AFA2-5B0A1E93101A}"/>
              </a:ext>
            </a:extLst>
          </p:cNvPr>
          <p:cNvSpPr txBox="1">
            <a:spLocks/>
          </p:cNvSpPr>
          <p:nvPr/>
        </p:nvSpPr>
        <p:spPr>
          <a:xfrm>
            <a:off x="6436861" y="2099225"/>
            <a:ext cx="1852352" cy="1212523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5" algn="l"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ea typeface="Arial" charset="0"/>
                <a:cs typeface="Arial" charset="0"/>
              </a:rPr>
              <a:t>Funding cliffs are typical when federal relief aid stops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9E2C41B9-B594-7D41-ACFB-4919C2A969B8}"/>
              </a:ext>
            </a:extLst>
          </p:cNvPr>
          <p:cNvCxnSpPr>
            <a:cxnSpLocks/>
          </p:cNvCxnSpPr>
          <p:nvPr/>
        </p:nvCxnSpPr>
        <p:spPr>
          <a:xfrm>
            <a:off x="5263416" y="1788465"/>
            <a:ext cx="0" cy="380873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Subtitle 2">
            <a:extLst>
              <a:ext uri="{FF2B5EF4-FFF2-40B4-BE49-F238E27FC236}">
                <a16:creationId xmlns:a16="http://schemas.microsoft.com/office/drawing/2014/main" id="{31824DCE-D6DD-3E42-A7AF-D67E605A4B42}"/>
              </a:ext>
            </a:extLst>
          </p:cNvPr>
          <p:cNvSpPr txBox="1">
            <a:spLocks/>
          </p:cNvSpPr>
          <p:nvPr/>
        </p:nvSpPr>
        <p:spPr>
          <a:xfrm>
            <a:off x="9295096" y="452903"/>
            <a:ext cx="2361273" cy="28588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5" algn="l">
              <a:spcBef>
                <a:spcPts val="0"/>
              </a:spcBef>
            </a:pPr>
            <a:r>
              <a:rPr lang="en-US" sz="2800" dirty="0">
                <a:ea typeface="Arial" charset="0"/>
                <a:cs typeface="Arial" charset="0"/>
              </a:rPr>
              <a:t>Leaders will want to pace themselves and plan ahead for when federal aid ends.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CB757CF-DFAB-0C4D-9EC4-75CFC9537D75}"/>
              </a:ext>
            </a:extLst>
          </p:cNvPr>
          <p:cNvGrpSpPr/>
          <p:nvPr/>
        </p:nvGrpSpPr>
        <p:grpSpPr>
          <a:xfrm>
            <a:off x="0" y="5921298"/>
            <a:ext cx="12192001" cy="947391"/>
            <a:chOff x="0" y="5921298"/>
            <a:chExt cx="12192001" cy="947391"/>
          </a:xfrm>
        </p:grpSpPr>
        <p:pic>
          <p:nvPicPr>
            <p:cNvPr id="41" name="Picture 40" descr="Edunomics_LOGO_E Only_White.eps">
              <a:extLst>
                <a:ext uri="{FF2B5EF4-FFF2-40B4-BE49-F238E27FC236}">
                  <a16:creationId xmlns:a16="http://schemas.microsoft.com/office/drawing/2014/main" id="{A4DC2D6C-A222-9545-BDF6-27A8DC137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71228" y="6180695"/>
              <a:ext cx="369867" cy="472608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9C86229-31C9-F340-AAD8-779DCA6D809E}"/>
                </a:ext>
              </a:extLst>
            </p:cNvPr>
            <p:cNvSpPr txBox="1"/>
            <p:nvPr/>
          </p:nvSpPr>
          <p:spPr>
            <a:xfrm>
              <a:off x="234175" y="6591690"/>
              <a:ext cx="56536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Helvetica Neue Light" charset="0"/>
                  <a:ea typeface="Helvetica Neue Light" charset="0"/>
                  <a:cs typeface="Helvetica Neue Light" charset="0"/>
                </a:rPr>
                <a:t>©2018Edunomics Lab, Georgetown University </a:t>
              </a: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CD17EBAE-9594-D74F-9E7F-123B2B65AFC6}"/>
                </a:ext>
              </a:extLst>
            </p:cNvPr>
            <p:cNvGrpSpPr/>
            <p:nvPr/>
          </p:nvGrpSpPr>
          <p:grpSpPr>
            <a:xfrm>
              <a:off x="0" y="5921298"/>
              <a:ext cx="12192001" cy="947391"/>
              <a:chOff x="0" y="5921298"/>
              <a:chExt cx="12192001" cy="947391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2473DA7F-A936-E445-AB03-3A0DD0C45745}"/>
                  </a:ext>
                </a:extLst>
              </p:cNvPr>
              <p:cNvSpPr/>
              <p:nvPr/>
            </p:nvSpPr>
            <p:spPr>
              <a:xfrm>
                <a:off x="0" y="6601522"/>
                <a:ext cx="12192000" cy="25647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2DFA10A5-99EC-9D42-A7EA-282E796766D7}"/>
                  </a:ext>
                </a:extLst>
              </p:cNvPr>
              <p:cNvSpPr txBox="1"/>
              <p:nvPr/>
            </p:nvSpPr>
            <p:spPr>
              <a:xfrm>
                <a:off x="234175" y="6591690"/>
                <a:ext cx="56536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  <a:latin typeface="Helvetica Neue Light" charset="0"/>
                    <a:ea typeface="Helvetica Neue Light" charset="0"/>
                    <a:cs typeface="Helvetica Neue Light" charset="0"/>
                  </a:rPr>
                  <a:t>©2021 Edunomics Lab, Georgetown University </a:t>
                </a: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4861F70C-FB15-224A-BEC3-CF33DFAC15B9}"/>
                  </a:ext>
                </a:extLst>
              </p:cNvPr>
              <p:cNvSpPr/>
              <p:nvPr/>
            </p:nvSpPr>
            <p:spPr>
              <a:xfrm>
                <a:off x="0" y="5921298"/>
                <a:ext cx="12192001" cy="680224"/>
              </a:xfrm>
              <a:prstGeom prst="rect">
                <a:avLst/>
              </a:prstGeom>
              <a:solidFill>
                <a:srgbClr val="72BE2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60" name="Picture 59" descr="Edunomics_LOGO_E Only_White.eps">
                <a:extLst>
                  <a:ext uri="{FF2B5EF4-FFF2-40B4-BE49-F238E27FC236}">
                    <a16:creationId xmlns:a16="http://schemas.microsoft.com/office/drawing/2014/main" id="{72B19C63-F852-5D48-A8C6-D14F945671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342649" y="6056936"/>
                <a:ext cx="369867" cy="47260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708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5" grpId="0" animBg="1"/>
      <p:bldP spid="48" grpId="0"/>
      <p:bldP spid="50" grpId="0" animBg="1"/>
      <p:bldP spid="32" grpId="0"/>
      <p:bldP spid="51" grpId="0"/>
      <p:bldP spid="69" grpId="0" animBg="1"/>
      <p:bldP spid="33" grpId="0" animBg="1"/>
      <p:bldP spid="7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C12C0BC-E5E0-4E43-A856-0CDD3F6629FD}"/>
              </a:ext>
            </a:extLst>
          </p:cNvPr>
          <p:cNvSpPr txBox="1"/>
          <p:nvPr/>
        </p:nvSpPr>
        <p:spPr>
          <a:xfrm>
            <a:off x="151810" y="198783"/>
            <a:ext cx="2945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+mj-lt"/>
              </a:rPr>
              <a:t>Tricky balance: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F2A50F-9CAD-AF43-BD75-C8473DBD9D6D}"/>
              </a:ext>
            </a:extLst>
          </p:cNvPr>
          <p:cNvSpPr txBox="1"/>
          <p:nvPr/>
        </p:nvSpPr>
        <p:spPr>
          <a:xfrm>
            <a:off x="7537014" y="2106097"/>
            <a:ext cx="3942562" cy="34163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How about…?</a:t>
            </a:r>
          </a:p>
          <a:p>
            <a:endParaRPr lang="en-US" sz="2800" dirty="0"/>
          </a:p>
          <a:p>
            <a:r>
              <a:rPr lang="en-US" sz="4000" dirty="0"/>
              <a:t>40% 	SY21-22</a:t>
            </a:r>
          </a:p>
          <a:p>
            <a:r>
              <a:rPr lang="en-US" sz="4000" dirty="0"/>
              <a:t>30% 	SY22-23</a:t>
            </a:r>
          </a:p>
          <a:p>
            <a:r>
              <a:rPr lang="en-US" sz="4000" dirty="0"/>
              <a:t>20% 	SY23-24</a:t>
            </a:r>
          </a:p>
          <a:p>
            <a:r>
              <a:rPr lang="en-US" sz="4000" dirty="0"/>
              <a:t>10% 	SY24-25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8BA89B9-192F-3242-9AEE-21272E67C4C7}"/>
              </a:ext>
            </a:extLst>
          </p:cNvPr>
          <p:cNvGrpSpPr/>
          <p:nvPr/>
        </p:nvGrpSpPr>
        <p:grpSpPr>
          <a:xfrm>
            <a:off x="0" y="5921298"/>
            <a:ext cx="12192001" cy="947391"/>
            <a:chOff x="0" y="5921298"/>
            <a:chExt cx="12192001" cy="947391"/>
          </a:xfrm>
        </p:grpSpPr>
        <p:pic>
          <p:nvPicPr>
            <p:cNvPr id="8" name="Picture 7" descr="Edunomics_LOGO_E Only_White.eps">
              <a:extLst>
                <a:ext uri="{FF2B5EF4-FFF2-40B4-BE49-F238E27FC236}">
                  <a16:creationId xmlns:a16="http://schemas.microsoft.com/office/drawing/2014/main" id="{02CE6A29-9CC9-8744-A3E6-0389FC3389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71228" y="6180695"/>
              <a:ext cx="369867" cy="47260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228FC3-EDEC-E54B-BE52-2A8BB1E2C88A}"/>
                </a:ext>
              </a:extLst>
            </p:cNvPr>
            <p:cNvSpPr txBox="1"/>
            <p:nvPr/>
          </p:nvSpPr>
          <p:spPr>
            <a:xfrm>
              <a:off x="234175" y="6591690"/>
              <a:ext cx="56536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Helvetica Neue Light" charset="0"/>
                  <a:ea typeface="Helvetica Neue Light" charset="0"/>
                  <a:cs typeface="Helvetica Neue Light" charset="0"/>
                </a:rPr>
                <a:t>©2018Edunomics Lab, Georgetown University 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135A83B-5BC1-684B-B97D-5107A97F2659}"/>
                </a:ext>
              </a:extLst>
            </p:cNvPr>
            <p:cNvGrpSpPr/>
            <p:nvPr/>
          </p:nvGrpSpPr>
          <p:grpSpPr>
            <a:xfrm>
              <a:off x="0" y="5921298"/>
              <a:ext cx="12192001" cy="947391"/>
              <a:chOff x="0" y="5921298"/>
              <a:chExt cx="12192001" cy="947391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F4F3330-6C83-204E-BA7A-926C6273C613}"/>
                  </a:ext>
                </a:extLst>
              </p:cNvPr>
              <p:cNvSpPr/>
              <p:nvPr/>
            </p:nvSpPr>
            <p:spPr>
              <a:xfrm>
                <a:off x="0" y="6601522"/>
                <a:ext cx="12192000" cy="25647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7816C3A-646F-AB48-A7E9-CC1BCB7EC805}"/>
                  </a:ext>
                </a:extLst>
              </p:cNvPr>
              <p:cNvSpPr txBox="1"/>
              <p:nvPr/>
            </p:nvSpPr>
            <p:spPr>
              <a:xfrm>
                <a:off x="234175" y="6591690"/>
                <a:ext cx="56536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  <a:latin typeface="Helvetica Neue Light" charset="0"/>
                    <a:ea typeface="Helvetica Neue Light" charset="0"/>
                    <a:cs typeface="Helvetica Neue Light" charset="0"/>
                  </a:rPr>
                  <a:t>©2021 Edunomics Lab, Georgetown University 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A60F5E1-ADEE-3D45-AB6B-0352A9EF6FE3}"/>
                  </a:ext>
                </a:extLst>
              </p:cNvPr>
              <p:cNvSpPr/>
              <p:nvPr/>
            </p:nvSpPr>
            <p:spPr>
              <a:xfrm>
                <a:off x="0" y="5921298"/>
                <a:ext cx="12192001" cy="680224"/>
              </a:xfrm>
              <a:prstGeom prst="rect">
                <a:avLst/>
              </a:prstGeom>
              <a:solidFill>
                <a:srgbClr val="72BE2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4" name="Picture 13" descr="Edunomics_LOGO_E Only_White.eps">
                <a:extLst>
                  <a:ext uri="{FF2B5EF4-FFF2-40B4-BE49-F238E27FC236}">
                    <a16:creationId xmlns:a16="http://schemas.microsoft.com/office/drawing/2014/main" id="{C5B298F6-A9AA-0545-85CB-3637F10F9D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342649" y="6056936"/>
                <a:ext cx="369867" cy="472608"/>
              </a:xfrm>
              <a:prstGeom prst="rect">
                <a:avLst/>
              </a:prstGeom>
            </p:spPr>
          </p:pic>
        </p:grp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8F80865F-95B5-2C4E-841C-40519E360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020" y="449452"/>
            <a:ext cx="5055980" cy="560748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E3A3266-A9C2-1240-8B77-98F92A1BBA4E}"/>
              </a:ext>
            </a:extLst>
          </p:cNvPr>
          <p:cNvSpPr/>
          <p:nvPr/>
        </p:nvSpPr>
        <p:spPr>
          <a:xfrm>
            <a:off x="657340" y="2546271"/>
            <a:ext cx="2403669" cy="143116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900" dirty="0">
                <a:solidFill>
                  <a:schemeClr val="bg1"/>
                </a:solidFill>
              </a:rPr>
              <a:t>Spend </a:t>
            </a:r>
            <a:r>
              <a:rPr lang="en-US" sz="2900" b="1" dirty="0">
                <a:solidFill>
                  <a:schemeClr val="bg1"/>
                </a:solidFill>
              </a:rPr>
              <a:t>NOW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900" dirty="0">
                <a:solidFill>
                  <a:schemeClr val="bg1"/>
                </a:solidFill>
              </a:rPr>
              <a:t>to address learning loss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7648ED6-C7F8-1D4B-8B43-9FD5258A7739}"/>
              </a:ext>
            </a:extLst>
          </p:cNvPr>
          <p:cNvSpPr/>
          <p:nvPr/>
        </p:nvSpPr>
        <p:spPr>
          <a:xfrm>
            <a:off x="3943183" y="2536820"/>
            <a:ext cx="2634712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PACE </a:t>
            </a:r>
            <a:r>
              <a:rPr lang="en-US" sz="3200" dirty="0">
                <a:solidFill>
                  <a:schemeClr val="bg1"/>
                </a:solidFill>
              </a:rPr>
              <a:t>spending to avert a fiscal cliff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DE2B99-0768-2041-957C-4EE9AA2F84BD}"/>
              </a:ext>
            </a:extLst>
          </p:cNvPr>
          <p:cNvSpPr/>
          <p:nvPr/>
        </p:nvSpPr>
        <p:spPr>
          <a:xfrm>
            <a:off x="3225936" y="2124641"/>
            <a:ext cx="682435" cy="5386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900" dirty="0">
                <a:solidFill>
                  <a:schemeClr val="bg1"/>
                </a:solidFill>
              </a:rPr>
              <a:t>VS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635931-1011-DC46-AE4B-217160A36A46}"/>
              </a:ext>
            </a:extLst>
          </p:cNvPr>
          <p:cNvSpPr txBox="1"/>
          <p:nvPr/>
        </p:nvSpPr>
        <p:spPr>
          <a:xfrm>
            <a:off x="6984210" y="695354"/>
            <a:ext cx="4964473" cy="1200329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Make a plan for spending down the funds.</a:t>
            </a:r>
          </a:p>
        </p:txBody>
      </p:sp>
    </p:spTree>
    <p:extLst>
      <p:ext uri="{BB962C8B-B14F-4D97-AF65-F5344CB8AC3E}">
        <p14:creationId xmlns:p14="http://schemas.microsoft.com/office/powerpoint/2010/main" val="219071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8" grpId="0" animBg="1"/>
      <p:bldP spid="16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C6789A5E-190B-A94C-BA5E-80E1CC7EDB6F}"/>
              </a:ext>
            </a:extLst>
          </p:cNvPr>
          <p:cNvGrpSpPr/>
          <p:nvPr/>
        </p:nvGrpSpPr>
        <p:grpSpPr>
          <a:xfrm>
            <a:off x="0" y="5921298"/>
            <a:ext cx="12192001" cy="947391"/>
            <a:chOff x="0" y="5921298"/>
            <a:chExt cx="12192001" cy="947391"/>
          </a:xfrm>
        </p:grpSpPr>
        <p:pic>
          <p:nvPicPr>
            <p:cNvPr id="13" name="Picture 12" descr="Edunomics_LOGO_E Only_White.eps">
              <a:extLst>
                <a:ext uri="{FF2B5EF4-FFF2-40B4-BE49-F238E27FC236}">
                  <a16:creationId xmlns:a16="http://schemas.microsoft.com/office/drawing/2014/main" id="{453CD518-0E86-E24D-B3D4-1E76C282D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71228" y="6180695"/>
              <a:ext cx="369867" cy="472608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2683FBD-ABB5-974B-ABA4-93FD2E264E80}"/>
                </a:ext>
              </a:extLst>
            </p:cNvPr>
            <p:cNvSpPr txBox="1"/>
            <p:nvPr/>
          </p:nvSpPr>
          <p:spPr>
            <a:xfrm>
              <a:off x="234175" y="6591690"/>
              <a:ext cx="56536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Helvetica Neue Light" charset="0"/>
                  <a:ea typeface="Helvetica Neue Light" charset="0"/>
                  <a:cs typeface="Helvetica Neue Light" charset="0"/>
                </a:rPr>
                <a:t>©2018Edunomics Lab, Georgetown University 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0AF2DC2-408D-A442-9336-11D36833393F}"/>
                </a:ext>
              </a:extLst>
            </p:cNvPr>
            <p:cNvGrpSpPr/>
            <p:nvPr/>
          </p:nvGrpSpPr>
          <p:grpSpPr>
            <a:xfrm>
              <a:off x="0" y="5921298"/>
              <a:ext cx="12192001" cy="947391"/>
              <a:chOff x="0" y="5921298"/>
              <a:chExt cx="12192001" cy="947391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B29A7E6-25F4-BC44-BF23-E3DF3364301C}"/>
                  </a:ext>
                </a:extLst>
              </p:cNvPr>
              <p:cNvSpPr/>
              <p:nvPr/>
            </p:nvSpPr>
            <p:spPr>
              <a:xfrm>
                <a:off x="0" y="6601522"/>
                <a:ext cx="12192000" cy="25647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F992FA5-C1C1-8142-BC04-33BE8FFFD09C}"/>
                  </a:ext>
                </a:extLst>
              </p:cNvPr>
              <p:cNvSpPr txBox="1"/>
              <p:nvPr/>
            </p:nvSpPr>
            <p:spPr>
              <a:xfrm>
                <a:off x="234175" y="6591690"/>
                <a:ext cx="56536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  <a:latin typeface="Helvetica Neue Light" charset="0"/>
                    <a:ea typeface="Helvetica Neue Light" charset="0"/>
                    <a:cs typeface="Helvetica Neue Light" charset="0"/>
                  </a:rPr>
                  <a:t>©2021 Edunomics Lab, Georgetown University 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66F3B1D-77C4-8441-B5B1-92AA987516B9}"/>
                  </a:ext>
                </a:extLst>
              </p:cNvPr>
              <p:cNvSpPr/>
              <p:nvPr/>
            </p:nvSpPr>
            <p:spPr>
              <a:xfrm>
                <a:off x="0" y="5921298"/>
                <a:ext cx="12192001" cy="680224"/>
              </a:xfrm>
              <a:prstGeom prst="rect">
                <a:avLst/>
              </a:prstGeom>
              <a:solidFill>
                <a:srgbClr val="72BE2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9" name="Picture 18" descr="Edunomics_LOGO_E Only_White.eps">
                <a:extLst>
                  <a:ext uri="{FF2B5EF4-FFF2-40B4-BE49-F238E27FC236}">
                    <a16:creationId xmlns:a16="http://schemas.microsoft.com/office/drawing/2014/main" id="{9F0EEB1C-074B-CB40-B831-0C3736249B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342649" y="6056936"/>
                <a:ext cx="369867" cy="472608"/>
              </a:xfrm>
              <a:prstGeom prst="rect">
                <a:avLst/>
              </a:prstGeom>
            </p:spPr>
          </p:pic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F256426-5C33-E349-81BA-736EAA3DC1F4}"/>
              </a:ext>
            </a:extLst>
          </p:cNvPr>
          <p:cNvSpPr txBox="1"/>
          <p:nvPr/>
        </p:nvSpPr>
        <p:spPr>
          <a:xfrm>
            <a:off x="0" y="71812"/>
            <a:ext cx="12191999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ARP funding for schools: Five principles to guide district spending decisions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B1757C-F90F-B045-93A9-02D9DA8E1B93}"/>
              </a:ext>
            </a:extLst>
          </p:cNvPr>
          <p:cNvSpPr txBox="1"/>
          <p:nvPr/>
        </p:nvSpPr>
        <p:spPr>
          <a:xfrm>
            <a:off x="1168088" y="631649"/>
            <a:ext cx="10456773" cy="52322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b="1" dirty="0"/>
              <a:t>Commit to a </a:t>
            </a:r>
            <a:r>
              <a:rPr lang="en-US" sz="2000" b="1" u="sng" dirty="0"/>
              <a:t>multi-year spending plan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Avoid adding new recurring costs to avert disruptive fiscal cliff.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Maintain a long term financial forecast.</a:t>
            </a:r>
          </a:p>
          <a:p>
            <a:pPr marL="800100" lvl="1" indent="-342900">
              <a:buFont typeface="+mj-lt"/>
              <a:buAutoNum type="alphaL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Seek </a:t>
            </a:r>
            <a:r>
              <a:rPr lang="en-US" sz="2000" b="1" u="sng" dirty="0"/>
              <a:t>targeted investments</a:t>
            </a:r>
            <a:r>
              <a:rPr lang="en-US" sz="2000" b="1" dirty="0"/>
              <a:t> to </a:t>
            </a:r>
            <a:r>
              <a:rPr lang="en-US" sz="2000" b="1" u="sng" dirty="0"/>
              <a:t>increase learning time</a:t>
            </a:r>
            <a:r>
              <a:rPr lang="en-US" sz="2000" b="1" dirty="0"/>
              <a:t> for students who need it most</a:t>
            </a:r>
          </a:p>
          <a:p>
            <a:pPr lvl="1"/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Honor the promise to taxpayers to </a:t>
            </a:r>
            <a:r>
              <a:rPr lang="en-US" sz="2000" b="1" u="sng" dirty="0"/>
              <a:t>focus on students and relief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Compute the per-student costs or cost per extra student hour, to ensure spending is reasonable.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Find ways to measure effects on students and ensure success.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Be nimble and adjust plans as needed</a:t>
            </a:r>
          </a:p>
          <a:p>
            <a:pPr marL="800100" lvl="1" indent="-342900">
              <a:buFont typeface="+mj-lt"/>
              <a:buAutoNum type="alphaL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Be </a:t>
            </a:r>
            <a:r>
              <a:rPr lang="en-US" sz="2000" b="1" u="sng" dirty="0"/>
              <a:t>transparent</a:t>
            </a:r>
            <a:r>
              <a:rPr lang="en-US" sz="2000" b="1" dirty="0"/>
              <a:t> and ensure </a:t>
            </a:r>
            <a:r>
              <a:rPr lang="en-US" sz="2000" b="1" u="sng" dirty="0"/>
              <a:t>broad participation</a:t>
            </a:r>
            <a:r>
              <a:rPr lang="en-US" sz="2000" b="1" dirty="0"/>
              <a:t> in spending decisions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Engage parents, communities and especially boards on spending choices.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Have principals gauge whether investments match need of their students with feasibility for success.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Apply proper procurement protocols. Publicly share all investments, providers and intended benefits.</a:t>
            </a:r>
          </a:p>
          <a:p>
            <a:pPr marL="800100" lvl="1" indent="-342900">
              <a:buFont typeface="+mj-lt"/>
              <a:buAutoNum type="alphaL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Consider how </a:t>
            </a:r>
            <a:r>
              <a:rPr lang="en-US" sz="2000" b="1" u="sng" dirty="0"/>
              <a:t>equitably funds are applied across schools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Compute $/student impacts on each school.</a:t>
            </a:r>
          </a:p>
        </p:txBody>
      </p:sp>
      <p:sp>
        <p:nvSpPr>
          <p:cNvPr id="20" name="Right Arrow 2">
            <a:extLst>
              <a:ext uri="{FF2B5EF4-FFF2-40B4-BE49-F238E27FC236}">
                <a16:creationId xmlns:a16="http://schemas.microsoft.com/office/drawing/2014/main" id="{27196762-F9AD-4023-ADFE-EC4EB55CC3EE}"/>
              </a:ext>
            </a:extLst>
          </p:cNvPr>
          <p:cNvSpPr/>
          <p:nvPr/>
        </p:nvSpPr>
        <p:spPr>
          <a:xfrm>
            <a:off x="234175" y="1816000"/>
            <a:ext cx="498764" cy="3463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90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BB8D5970-4FB8-0248-A5EA-12285420B948}"/>
              </a:ext>
            </a:extLst>
          </p:cNvPr>
          <p:cNvSpPr/>
          <p:nvPr/>
        </p:nvSpPr>
        <p:spPr>
          <a:xfrm>
            <a:off x="6369659" y="1076500"/>
            <a:ext cx="5653668" cy="44237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B896ED-3018-F840-9155-2DE2E7116261}"/>
              </a:ext>
            </a:extLst>
          </p:cNvPr>
          <p:cNvSpPr/>
          <p:nvPr/>
        </p:nvSpPr>
        <p:spPr>
          <a:xfrm>
            <a:off x="234175" y="1064181"/>
            <a:ext cx="5653668" cy="4423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AB0739-A0FD-564B-BDD0-5B2FE5DE5B5D}"/>
              </a:ext>
            </a:extLst>
          </p:cNvPr>
          <p:cNvSpPr txBox="1"/>
          <p:nvPr/>
        </p:nvSpPr>
        <p:spPr>
          <a:xfrm>
            <a:off x="6540285" y="1034582"/>
            <a:ext cx="50131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/>
              <a:t>Consider one-time expenses: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FA9D08-D431-2B44-B6EF-E58FA8AE51BA}"/>
              </a:ext>
            </a:extLst>
          </p:cNvPr>
          <p:cNvSpPr txBox="1"/>
          <p:nvPr/>
        </p:nvSpPr>
        <p:spPr>
          <a:xfrm>
            <a:off x="234175" y="1064181"/>
            <a:ext cx="51990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/>
              <a:t>Instead of recurring expenses: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DC154B-ED77-2247-A0BA-927C9241770F}"/>
              </a:ext>
            </a:extLst>
          </p:cNvPr>
          <p:cNvSpPr txBox="1"/>
          <p:nvPr/>
        </p:nvSpPr>
        <p:spPr>
          <a:xfrm>
            <a:off x="6371612" y="1694202"/>
            <a:ext cx="5651715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2800" b="1" dirty="0"/>
              <a:t>Stipends</a:t>
            </a:r>
            <a:r>
              <a:rPr lang="en-US" sz="2800" dirty="0"/>
              <a:t> (e.g. for tutoring, summer school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2800" b="1" dirty="0"/>
              <a:t>Contractors</a:t>
            </a:r>
            <a:r>
              <a:rPr lang="en-US" sz="2800" dirty="0"/>
              <a:t> (e.g. nurses, tutors)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2800" b="1" dirty="0"/>
              <a:t>One-time</a:t>
            </a:r>
            <a:r>
              <a:rPr lang="en-US" sz="2800" dirty="0"/>
              <a:t> hazard pay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2800" b="1" dirty="0"/>
              <a:t>Facility</a:t>
            </a:r>
            <a:r>
              <a:rPr lang="en-US" sz="2800" dirty="0"/>
              <a:t> upgrades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2800" dirty="0"/>
              <a:t>One-time summer school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2800" dirty="0"/>
              <a:t> Temporarily added weeks of school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CC3592-288C-B447-AA36-BF2A1F6DA147}"/>
              </a:ext>
            </a:extLst>
          </p:cNvPr>
          <p:cNvSpPr txBox="1"/>
          <p:nvPr/>
        </p:nvSpPr>
        <p:spPr>
          <a:xfrm>
            <a:off x="234175" y="1811156"/>
            <a:ext cx="582429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New hires </a:t>
            </a:r>
            <a:r>
              <a:rPr lang="en-US" sz="2800" dirty="0"/>
              <a:t>(e.g. nurses, counselors, VP, teachers, tutors)</a:t>
            </a:r>
          </a:p>
          <a:p>
            <a:pPr marL="228600"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Base pay raises</a:t>
            </a:r>
            <a:r>
              <a:rPr lang="en-US" sz="2800" dirty="0"/>
              <a:t>: Across-the-board % raises, COLAs</a:t>
            </a:r>
          </a:p>
          <a:p>
            <a:pPr marL="228600"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Increased </a:t>
            </a:r>
            <a:r>
              <a:rPr lang="en-US" sz="2800" b="1" dirty="0"/>
              <a:t>benefits</a:t>
            </a:r>
          </a:p>
          <a:p>
            <a:pPr marL="228600"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Permanent calendar changes</a:t>
            </a:r>
          </a:p>
          <a:p>
            <a:pPr marL="228600"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Changes to class sizes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6789A5E-190B-A94C-BA5E-80E1CC7EDB6F}"/>
              </a:ext>
            </a:extLst>
          </p:cNvPr>
          <p:cNvGrpSpPr/>
          <p:nvPr/>
        </p:nvGrpSpPr>
        <p:grpSpPr>
          <a:xfrm>
            <a:off x="0" y="5921298"/>
            <a:ext cx="12192001" cy="947391"/>
            <a:chOff x="0" y="5921298"/>
            <a:chExt cx="12192001" cy="947391"/>
          </a:xfrm>
        </p:grpSpPr>
        <p:pic>
          <p:nvPicPr>
            <p:cNvPr id="13" name="Picture 12" descr="Edunomics_LOGO_E Only_White.eps">
              <a:extLst>
                <a:ext uri="{FF2B5EF4-FFF2-40B4-BE49-F238E27FC236}">
                  <a16:creationId xmlns:a16="http://schemas.microsoft.com/office/drawing/2014/main" id="{453CD518-0E86-E24D-B3D4-1E76C282D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71228" y="6180695"/>
              <a:ext cx="369867" cy="472608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2683FBD-ABB5-974B-ABA4-93FD2E264E80}"/>
                </a:ext>
              </a:extLst>
            </p:cNvPr>
            <p:cNvSpPr txBox="1"/>
            <p:nvPr/>
          </p:nvSpPr>
          <p:spPr>
            <a:xfrm>
              <a:off x="234175" y="6591690"/>
              <a:ext cx="56536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Helvetica Neue Light" charset="0"/>
                  <a:ea typeface="Helvetica Neue Light" charset="0"/>
                  <a:cs typeface="Helvetica Neue Light" charset="0"/>
                </a:rPr>
                <a:t>©2018Edunomics Lab, Georgetown University 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0AF2DC2-408D-A442-9336-11D36833393F}"/>
                </a:ext>
              </a:extLst>
            </p:cNvPr>
            <p:cNvGrpSpPr/>
            <p:nvPr/>
          </p:nvGrpSpPr>
          <p:grpSpPr>
            <a:xfrm>
              <a:off x="0" y="5921298"/>
              <a:ext cx="12192001" cy="947391"/>
              <a:chOff x="0" y="5921298"/>
              <a:chExt cx="12192001" cy="947391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B29A7E6-25F4-BC44-BF23-E3DF3364301C}"/>
                  </a:ext>
                </a:extLst>
              </p:cNvPr>
              <p:cNvSpPr/>
              <p:nvPr/>
            </p:nvSpPr>
            <p:spPr>
              <a:xfrm>
                <a:off x="0" y="6601522"/>
                <a:ext cx="12192000" cy="25647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F992FA5-C1C1-8142-BC04-33BE8FFFD09C}"/>
                  </a:ext>
                </a:extLst>
              </p:cNvPr>
              <p:cNvSpPr txBox="1"/>
              <p:nvPr/>
            </p:nvSpPr>
            <p:spPr>
              <a:xfrm>
                <a:off x="234175" y="6591690"/>
                <a:ext cx="56536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  <a:latin typeface="Helvetica Neue Light" charset="0"/>
                    <a:ea typeface="Helvetica Neue Light" charset="0"/>
                    <a:cs typeface="Helvetica Neue Light" charset="0"/>
                  </a:rPr>
                  <a:t>©2021 Edunomics Lab, Georgetown University 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66F3B1D-77C4-8441-B5B1-92AA987516B9}"/>
                  </a:ext>
                </a:extLst>
              </p:cNvPr>
              <p:cNvSpPr/>
              <p:nvPr/>
            </p:nvSpPr>
            <p:spPr>
              <a:xfrm>
                <a:off x="0" y="5921298"/>
                <a:ext cx="12192001" cy="680224"/>
              </a:xfrm>
              <a:prstGeom prst="rect">
                <a:avLst/>
              </a:prstGeom>
              <a:solidFill>
                <a:srgbClr val="72BE2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9" name="Picture 18" descr="Edunomics_LOGO_E Only_White.eps">
                <a:extLst>
                  <a:ext uri="{FF2B5EF4-FFF2-40B4-BE49-F238E27FC236}">
                    <a16:creationId xmlns:a16="http://schemas.microsoft.com/office/drawing/2014/main" id="{9F0EEB1C-074B-CB40-B831-0C3736249B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342649" y="6056936"/>
                <a:ext cx="369867" cy="472608"/>
              </a:xfrm>
              <a:prstGeom prst="rect">
                <a:avLst/>
              </a:prstGeom>
            </p:spPr>
          </p:pic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40482D4A-DFBD-3540-97B3-8736F4E5B43F}"/>
              </a:ext>
            </a:extLst>
          </p:cNvPr>
          <p:cNvSpPr txBox="1"/>
          <p:nvPr/>
        </p:nvSpPr>
        <p:spPr>
          <a:xfrm>
            <a:off x="234175" y="138764"/>
            <a:ext cx="8814006" cy="646331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j-lt"/>
              </a:rPr>
              <a:t>Beware of adding recurring costs!</a:t>
            </a:r>
          </a:p>
        </p:txBody>
      </p:sp>
    </p:spTree>
    <p:extLst>
      <p:ext uri="{BB962C8B-B14F-4D97-AF65-F5344CB8AC3E}">
        <p14:creationId xmlns:p14="http://schemas.microsoft.com/office/powerpoint/2010/main" val="307087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 animBg="1"/>
      <p:bldP spid="2" grpId="0"/>
      <p:bldP spid="7" grpId="0"/>
      <p:bldP spid="3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C6789A5E-190B-A94C-BA5E-80E1CC7EDB6F}"/>
              </a:ext>
            </a:extLst>
          </p:cNvPr>
          <p:cNvGrpSpPr/>
          <p:nvPr/>
        </p:nvGrpSpPr>
        <p:grpSpPr>
          <a:xfrm>
            <a:off x="0" y="5921298"/>
            <a:ext cx="12192001" cy="947391"/>
            <a:chOff x="0" y="5921298"/>
            <a:chExt cx="12192001" cy="947391"/>
          </a:xfrm>
        </p:grpSpPr>
        <p:pic>
          <p:nvPicPr>
            <p:cNvPr id="13" name="Picture 12" descr="Edunomics_LOGO_E Only_White.eps">
              <a:extLst>
                <a:ext uri="{FF2B5EF4-FFF2-40B4-BE49-F238E27FC236}">
                  <a16:creationId xmlns:a16="http://schemas.microsoft.com/office/drawing/2014/main" id="{453CD518-0E86-E24D-B3D4-1E76C282D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71228" y="6180695"/>
              <a:ext cx="369867" cy="472608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2683FBD-ABB5-974B-ABA4-93FD2E264E80}"/>
                </a:ext>
              </a:extLst>
            </p:cNvPr>
            <p:cNvSpPr txBox="1"/>
            <p:nvPr/>
          </p:nvSpPr>
          <p:spPr>
            <a:xfrm>
              <a:off x="234175" y="6591690"/>
              <a:ext cx="56536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Helvetica Neue Light" charset="0"/>
                  <a:ea typeface="Helvetica Neue Light" charset="0"/>
                  <a:cs typeface="Helvetica Neue Light" charset="0"/>
                </a:rPr>
                <a:t>©2018Edunomics Lab, Georgetown University 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0AF2DC2-408D-A442-9336-11D36833393F}"/>
                </a:ext>
              </a:extLst>
            </p:cNvPr>
            <p:cNvGrpSpPr/>
            <p:nvPr/>
          </p:nvGrpSpPr>
          <p:grpSpPr>
            <a:xfrm>
              <a:off x="0" y="5921298"/>
              <a:ext cx="12192001" cy="947391"/>
              <a:chOff x="0" y="5921298"/>
              <a:chExt cx="12192001" cy="947391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B29A7E6-25F4-BC44-BF23-E3DF3364301C}"/>
                  </a:ext>
                </a:extLst>
              </p:cNvPr>
              <p:cNvSpPr/>
              <p:nvPr/>
            </p:nvSpPr>
            <p:spPr>
              <a:xfrm>
                <a:off x="0" y="6601522"/>
                <a:ext cx="12192000" cy="25647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F992FA5-C1C1-8142-BC04-33BE8FFFD09C}"/>
                  </a:ext>
                </a:extLst>
              </p:cNvPr>
              <p:cNvSpPr txBox="1"/>
              <p:nvPr/>
            </p:nvSpPr>
            <p:spPr>
              <a:xfrm>
                <a:off x="234175" y="6591690"/>
                <a:ext cx="56536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  <a:latin typeface="Helvetica Neue Light" charset="0"/>
                    <a:ea typeface="Helvetica Neue Light" charset="0"/>
                    <a:cs typeface="Helvetica Neue Light" charset="0"/>
                  </a:rPr>
                  <a:t>©2021 Edunomics Lab, Georgetown University 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66F3B1D-77C4-8441-B5B1-92AA987516B9}"/>
                  </a:ext>
                </a:extLst>
              </p:cNvPr>
              <p:cNvSpPr/>
              <p:nvPr/>
            </p:nvSpPr>
            <p:spPr>
              <a:xfrm>
                <a:off x="0" y="5921298"/>
                <a:ext cx="12192001" cy="680224"/>
              </a:xfrm>
              <a:prstGeom prst="rect">
                <a:avLst/>
              </a:prstGeom>
              <a:solidFill>
                <a:srgbClr val="72BE2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9" name="Picture 18" descr="Edunomics_LOGO_E Only_White.eps">
                <a:extLst>
                  <a:ext uri="{FF2B5EF4-FFF2-40B4-BE49-F238E27FC236}">
                    <a16:creationId xmlns:a16="http://schemas.microsoft.com/office/drawing/2014/main" id="{9F0EEB1C-074B-CB40-B831-0C3736249B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342649" y="6056936"/>
                <a:ext cx="369867" cy="472608"/>
              </a:xfrm>
              <a:prstGeom prst="rect">
                <a:avLst/>
              </a:prstGeom>
            </p:spPr>
          </p:pic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F256426-5C33-E349-81BA-736EAA3DC1F4}"/>
              </a:ext>
            </a:extLst>
          </p:cNvPr>
          <p:cNvSpPr txBox="1"/>
          <p:nvPr/>
        </p:nvSpPr>
        <p:spPr>
          <a:xfrm>
            <a:off x="0" y="71812"/>
            <a:ext cx="12191999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ARP funding for schools: Five principles to guide district spending decisions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B1757C-F90F-B045-93A9-02D9DA8E1B93}"/>
              </a:ext>
            </a:extLst>
          </p:cNvPr>
          <p:cNvSpPr txBox="1"/>
          <p:nvPr/>
        </p:nvSpPr>
        <p:spPr>
          <a:xfrm>
            <a:off x="1168088" y="645504"/>
            <a:ext cx="10456773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b="1" dirty="0"/>
              <a:t>Commit to a </a:t>
            </a:r>
            <a:r>
              <a:rPr lang="en-US" sz="2000" b="1" u="sng" dirty="0"/>
              <a:t>multi-year spending plan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Avoid adding new recurring costs to avert disruptive fiscal cliff.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Maintain a long term financial forecast.</a:t>
            </a:r>
          </a:p>
          <a:p>
            <a:pPr marL="800100" lvl="1" indent="-342900">
              <a:buFont typeface="+mj-lt"/>
              <a:buAutoNum type="alphaL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Seek </a:t>
            </a:r>
            <a:r>
              <a:rPr lang="en-US" sz="2000" b="1" u="sng" dirty="0"/>
              <a:t>targeted investments</a:t>
            </a:r>
            <a:r>
              <a:rPr lang="en-US" sz="2000" b="1" dirty="0"/>
              <a:t> to </a:t>
            </a:r>
            <a:r>
              <a:rPr lang="en-US" sz="2000" b="1" u="sng" dirty="0"/>
              <a:t>increase learning time</a:t>
            </a:r>
            <a:r>
              <a:rPr lang="en-US" sz="2000" b="1" dirty="0"/>
              <a:t> for students who need it most</a:t>
            </a:r>
          </a:p>
          <a:p>
            <a:pPr lvl="1"/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Honor the promise to taxpayers to </a:t>
            </a:r>
            <a:r>
              <a:rPr lang="en-US" sz="2000" b="1" u="sng" dirty="0"/>
              <a:t>focus on students and relief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Compute the per-student costs or cost per extra student hour, to ensure spending is reasonable.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Find ways to measure effects on students and ensure success.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Be nimble and adjust plans as needed</a:t>
            </a:r>
          </a:p>
          <a:p>
            <a:pPr marL="800100" lvl="1" indent="-342900">
              <a:buFont typeface="+mj-lt"/>
              <a:buAutoNum type="alphaL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Be </a:t>
            </a:r>
            <a:r>
              <a:rPr lang="en-US" sz="2000" b="1" u="sng" dirty="0"/>
              <a:t>transparent</a:t>
            </a:r>
            <a:r>
              <a:rPr lang="en-US" sz="2000" b="1" dirty="0"/>
              <a:t> and ensure </a:t>
            </a:r>
            <a:r>
              <a:rPr lang="en-US" sz="2000" b="1" u="sng" dirty="0"/>
              <a:t>broad participation</a:t>
            </a:r>
            <a:r>
              <a:rPr lang="en-US" sz="2000" b="1" dirty="0"/>
              <a:t> in spending decisions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Engage parents, communities and especially boards on spending choices.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Have principals gauge whether investments match need of their students with feasibility for success.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Apply proper procurement protocols. Publicly share all investments, providers and intended benefits.</a:t>
            </a:r>
          </a:p>
          <a:p>
            <a:pPr marL="800100" lvl="1" indent="-342900">
              <a:buFont typeface="+mj-lt"/>
              <a:buAutoNum type="alphaL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Consider how </a:t>
            </a:r>
            <a:r>
              <a:rPr lang="en-US" sz="2000" b="1" u="sng" dirty="0"/>
              <a:t>equitably funds are applied across schools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Compute $/student impacts on each school.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20" name="Right Arrow 2">
            <a:extLst>
              <a:ext uri="{FF2B5EF4-FFF2-40B4-BE49-F238E27FC236}">
                <a16:creationId xmlns:a16="http://schemas.microsoft.com/office/drawing/2014/main" id="{27196762-F9AD-4023-ADFE-EC4EB55CC3EE}"/>
              </a:ext>
            </a:extLst>
          </p:cNvPr>
          <p:cNvSpPr/>
          <p:nvPr/>
        </p:nvSpPr>
        <p:spPr>
          <a:xfrm>
            <a:off x="234175" y="2424367"/>
            <a:ext cx="498764" cy="3463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7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17242</TotalTime>
  <Words>1874</Words>
  <Application>Microsoft Office PowerPoint</Application>
  <PresentationFormat>Widescreen</PresentationFormat>
  <Paragraphs>309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Avenir</vt:lpstr>
      <vt:lpstr>Calibri</vt:lpstr>
      <vt:lpstr>Calibri Light</vt:lpstr>
      <vt:lpstr>Helvetica Neue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Will we have a funding cliff?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Jarmolowski</dc:creator>
  <cp:lastModifiedBy>Hill, Jack</cp:lastModifiedBy>
  <cp:revision>194</cp:revision>
  <cp:lastPrinted>2021-03-18T17:15:35Z</cp:lastPrinted>
  <dcterms:created xsi:type="dcterms:W3CDTF">2021-02-11T20:41:00Z</dcterms:created>
  <dcterms:modified xsi:type="dcterms:W3CDTF">2021-05-26T15:25:13Z</dcterms:modified>
</cp:coreProperties>
</file>